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qAKMfTFWP2q2Q2eiDgNUXjshpg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ja Stasinska (PL)" initials="" lastIdx="48" clrIdx="0"/>
  <p:cmAuthor id="1" name="Zuzanna Kaja (PL)" initials="" lastIdx="4" clrIdx="1"/>
  <p:cmAuthor id="2" name="Adam Rybacki (PL)" initials="" lastIdx="1" clrIdx="2"/>
  <p:cmAuthor id="3" name="Liberadzka-Czubowska Karolina" initials="LCK" lastIdx="1" clrIdx="3">
    <p:extLst>
      <p:ext uri="{19B8F6BF-5375-455C-9EA6-DF929625EA0E}">
        <p15:presenceInfo xmlns:p15="http://schemas.microsoft.com/office/powerpoint/2012/main" userId="S::karolina.liberadzka-czubowska@mf.gov.pl::e0be9f73-ada2-44cb-a5d7-97acd7c1b6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674"/>
  </p:normalViewPr>
  <p:slideViewPr>
    <p:cSldViewPr snapToGrid="0">
      <p:cViewPr varScale="1">
        <p:scale>
          <a:sx n="135" d="100"/>
          <a:sy n="135" d="100"/>
        </p:scale>
        <p:origin x="91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3531B97-3099-4E5B-AB5C-E6AD492F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68CC4E-40E4-4C52-83C5-49792D319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09F8A-39B7-4A50-AB0E-AB20B20DC43A}" type="datetimeFigureOut">
              <a:rPr lang="pl-PL" smtClean="0"/>
              <a:t>24.04.2026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2F6F54-B6D0-4404-9BCD-80745874C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57D269C-620B-4BE1-805A-A870750030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18AD-A3F5-44E6-AB10-484B3A3D21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99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b0f26f16e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g2b0f26f16e1_0_155:notes"/>
          <p:cNvSpPr txBox="1">
            <a:spLocks noGrp="1"/>
          </p:cNvSpPr>
          <p:nvPr>
            <p:ph type="body" idx="1"/>
          </p:nvPr>
        </p:nvSpPr>
        <p:spPr>
          <a:xfrm>
            <a:off x="688658" y="4758889"/>
            <a:ext cx="550926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1" tIns="96581" rIns="96581" bIns="9658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a659b56344_0_1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2a659b56344_0_1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ef59e84ae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1ef59e84ae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1ef59e84aea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a659b56344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g2a659b56344_0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a659b56344_0_1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2a659b56344_0_1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5" name="Google Shape;58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659b56344_0_19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a659b56344_0_1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659b56344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a659b56344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a659b5634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a659b5634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a659b56344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2a659b56344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ef59e84aea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ef59e84aea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a659b56344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2a659b56344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a2718c8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2a2718c84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2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7" name="Google Shape;87;p2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Grey">
  <p:cSld name="Title Slide All Gre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32185" y="794147"/>
            <a:ext cx="46671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3"/>
          </p:nvPr>
        </p:nvSpPr>
        <p:spPr>
          <a:xfrm>
            <a:off x="332185" y="3069044"/>
            <a:ext cx="466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 a la Digital">
  <p:cSld name="1_Content and Image a la Digital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659b56344_0_1238"/>
          <p:cNvSpPr>
            <a:spLocks noGrp="1"/>
          </p:cNvSpPr>
          <p:nvPr>
            <p:ph type="pic" idx="2"/>
          </p:nvPr>
        </p:nvSpPr>
        <p:spPr>
          <a:xfrm>
            <a:off x="-1" y="0"/>
            <a:ext cx="3174900" cy="51435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11" name="Google Shape;111;g2a659b56344_0_1238"/>
          <p:cNvSpPr txBox="1">
            <a:spLocks noGrp="1"/>
          </p:cNvSpPr>
          <p:nvPr>
            <p:ph type="title"/>
          </p:nvPr>
        </p:nvSpPr>
        <p:spPr>
          <a:xfrm>
            <a:off x="3507185" y="411163"/>
            <a:ext cx="530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a659b56344_0_1238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08">
          <p15:clr>
            <a:srgbClr val="FBAE40"/>
          </p15:clr>
        </p15:guide>
        <p15:guide id="2" pos="200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659b56344_0_12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659b56344_0_1242"/>
          <p:cNvSpPr txBox="1">
            <a:spLocks noGrp="1"/>
          </p:cNvSpPr>
          <p:nvPr>
            <p:ph type="title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0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a659b56344_0_1242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g2a659b56344_0_1242"/>
          <p:cNvGrpSpPr/>
          <p:nvPr/>
        </p:nvGrpSpPr>
        <p:grpSpPr>
          <a:xfrm>
            <a:off x="278821" y="4703073"/>
            <a:ext cx="1580919" cy="337712"/>
            <a:chOff x="197247" y="4098284"/>
            <a:chExt cx="3817724" cy="815533"/>
          </a:xfrm>
        </p:grpSpPr>
        <p:pic>
          <p:nvPicPr>
            <p:cNvPr id="119" name="Google Shape;119;g2a659b56344_0_12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7247" y="4098284"/>
              <a:ext cx="2617074" cy="81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2a659b56344_0_12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6595" y="4100450"/>
              <a:ext cx="898376" cy="811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659b56344_0_128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a659b56344_0_128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g2a659b56344_0_124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6" name="Google Shape;126;g2a659b56344_0_124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a659b56344_0_124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2a659b56344_0_124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a659b56344_0_124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a659b56344_0_124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g2a659b56344_0_1248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g2a659b56344_0_1248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g2a659b56344_0_124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2a659b56344_0_125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36" name="Google Shape;136;g2a659b56344_0_125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a659b56344_0_125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a659b56344_0_125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a659b56344_0_125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2a659b56344_0_12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g2a659b56344_0_1258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g2a659b56344_0_12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 a la Digital">
  <p:cSld name="1_Content and Image a la Digit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-1" y="0"/>
            <a:ext cx="3174900" cy="51435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3507185" y="411163"/>
            <a:ext cx="5304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18"/>
          <p:cNvSpPr txBox="1"/>
          <p:nvPr/>
        </p:nvSpPr>
        <p:spPr>
          <a:xfrm>
            <a:off x="332185" y="4800599"/>
            <a:ext cx="2286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08">
          <p15:clr>
            <a:srgbClr val="FBAE40"/>
          </p15:clr>
        </p15:guide>
        <p15:guide id="2" pos="200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g2a659b56344_0_1267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45" name="Google Shape;145;g2a659b56344_0_126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2a659b56344_0_126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a659b56344_0_126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a659b56344_0_126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a659b56344_0_126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g2a659b56344_0_126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a659b56344_0_126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g2a659b56344_0_126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659b56344_0_12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a659b56344_0_127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6" name="Google Shape;156;g2a659b56344_0_127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7" name="Google Shape;157;g2a659b56344_0_12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659b56344_0_128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g2a659b56344_0_1285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" name="Google Shape;161;g2a659b56344_0_128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a659b56344_0_128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64" name="Google Shape;164;g2a659b56344_0_128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a659b56344_0_128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a659b56344_0_128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a659b56344_0_128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2a659b56344_0_128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g2a659b56344_0_128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g2a659b56344_0_128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659b56344_0_1298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g2a659b56344_0_129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g2a659b56344_0_1298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5" name="Google Shape;175;g2a659b56344_0_129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g2a659b56344_0_129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g2a659b56344_0_129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659b56344_0_130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80" name="Google Shape;180;g2a659b56344_0_130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g2a659b56344_0_130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83" name="Google Shape;183;g2a659b56344_0_130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a659b56344_0_130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a659b56344_0_130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a659b56344_0_130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a659b56344_0_130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g2a659b56344_0_1308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g2a659b56344_0_1308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g2a659b56344_0_130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Grey">
  <p:cSld name="Title Slide All Gre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659b56344_0_13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3" name="Google Shape;193;g2a659b56344_0_1318"/>
          <p:cNvSpPr txBox="1">
            <a:spLocks noGrp="1"/>
          </p:cNvSpPr>
          <p:nvPr>
            <p:ph type="body" idx="1"/>
          </p:nvPr>
        </p:nvSpPr>
        <p:spPr>
          <a:xfrm>
            <a:off x="332185" y="794147"/>
            <a:ext cx="46671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2a659b56344_0_1318"/>
          <p:cNvSpPr txBox="1">
            <a:spLocks noGrp="1"/>
          </p:cNvSpPr>
          <p:nvPr>
            <p:ph type="body" idx="3"/>
          </p:nvPr>
        </p:nvSpPr>
        <p:spPr>
          <a:xfrm>
            <a:off x="332185" y="3069044"/>
            <a:ext cx="466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323850" y="410000"/>
            <a:ext cx="850845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19"/>
          <p:cNvGrpSpPr/>
          <p:nvPr/>
        </p:nvGrpSpPr>
        <p:grpSpPr>
          <a:xfrm>
            <a:off x="278812" y="4702896"/>
            <a:ext cx="1580753" cy="337677"/>
            <a:chOff x="197247" y="4098284"/>
            <a:chExt cx="3817724" cy="815533"/>
          </a:xfrm>
        </p:grpSpPr>
        <p:pic>
          <p:nvPicPr>
            <p:cNvPr id="26" name="Google Shape;26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7247" y="4098284"/>
              <a:ext cx="2617073" cy="81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6595" y="4100450"/>
              <a:ext cx="898376" cy="811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2718c846e_0_9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0" name="Google Shape;30;g2a2718c846e_0_9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3" name="Google Shape;33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3" name="Google Shape;43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2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2" name="Google Shape;52;p22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2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2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6"/>
          <p:cNvSpPr/>
          <p:nvPr/>
        </p:nvSpPr>
        <p:spPr>
          <a:xfrm>
            <a:off x="5763671" y="-629497"/>
            <a:ext cx="454718" cy="454718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>
            <a:off x="6348793" y="-629497"/>
            <a:ext cx="454718" cy="454718"/>
          </a:xfrm>
          <a:prstGeom prst="rect">
            <a:avLst/>
          </a:prstGeom>
          <a:solidFill>
            <a:srgbClr val="A41A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6933915" y="-629497"/>
            <a:ext cx="454718" cy="454718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7519037" y="-629497"/>
            <a:ext cx="454718" cy="4547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8104159" y="-629497"/>
            <a:ext cx="454718" cy="454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"/>
          <p:cNvSpPr/>
          <p:nvPr/>
        </p:nvSpPr>
        <p:spPr>
          <a:xfrm>
            <a:off x="8689282" y="-629497"/>
            <a:ext cx="454718" cy="45471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5">
          <p15:clr>
            <a:srgbClr val="F26B43"/>
          </p15:clr>
        </p15:guide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  <p15:guide id="4" orient="horz" pos="2890">
          <p15:clr>
            <a:srgbClr val="F26B43"/>
          </p15:clr>
        </p15:guide>
        <p15:guide id="5" orient="horz" pos="259">
          <p15:clr>
            <a:srgbClr val="F26B43"/>
          </p15:clr>
        </p15:guide>
        <p15:guide id="6" orient="horz" pos="7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659b56344_0_12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Google Shape;101;g2a659b56344_0_12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g2a659b56344_0_12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g2a659b56344_0_1226"/>
          <p:cNvSpPr/>
          <p:nvPr/>
        </p:nvSpPr>
        <p:spPr>
          <a:xfrm>
            <a:off x="5763671" y="-629497"/>
            <a:ext cx="454800" cy="454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a659b56344_0_1226"/>
          <p:cNvSpPr/>
          <p:nvPr/>
        </p:nvSpPr>
        <p:spPr>
          <a:xfrm>
            <a:off x="6348793" y="-629497"/>
            <a:ext cx="454800" cy="454800"/>
          </a:xfrm>
          <a:prstGeom prst="rect">
            <a:avLst/>
          </a:prstGeom>
          <a:solidFill>
            <a:srgbClr val="A41A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a659b56344_0_1226"/>
          <p:cNvSpPr/>
          <p:nvPr/>
        </p:nvSpPr>
        <p:spPr>
          <a:xfrm>
            <a:off x="6933915" y="-629497"/>
            <a:ext cx="454800" cy="4548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a659b56344_0_1226"/>
          <p:cNvSpPr/>
          <p:nvPr/>
        </p:nvSpPr>
        <p:spPr>
          <a:xfrm>
            <a:off x="7519037" y="-629497"/>
            <a:ext cx="454800" cy="45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a659b56344_0_1226"/>
          <p:cNvSpPr/>
          <p:nvPr/>
        </p:nvSpPr>
        <p:spPr>
          <a:xfrm>
            <a:off x="8104159" y="-629497"/>
            <a:ext cx="454800" cy="45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a659b56344_0_1226"/>
          <p:cNvSpPr/>
          <p:nvPr/>
        </p:nvSpPr>
        <p:spPr>
          <a:xfrm>
            <a:off x="8689282" y="-629497"/>
            <a:ext cx="454800" cy="45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5">
          <p15:clr>
            <a:srgbClr val="F26B43"/>
          </p15:clr>
        </p15:guide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  <p15:guide id="4" orient="horz" pos="2890">
          <p15:clr>
            <a:srgbClr val="F26B43"/>
          </p15:clr>
        </p15:guide>
        <p15:guide id="5" orient="horz" pos="259">
          <p15:clr>
            <a:srgbClr val="F26B43"/>
          </p15:clr>
        </p15:guide>
        <p15:guide id="6" orient="horz" pos="7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hyperlink" Target="https://www.podatki.gov.pl/pozostale/program-wspoldzialania-pw/ewidencja-podatnikow-w-programie-wspoldzialani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hyperlink" Target="https://www.podatki.gov.pl/pozostale/program-wspoldzialania-pw/dokumenty-zwiazane-z-programem-wspoldzialani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09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1650" y="0"/>
            <a:ext cx="49413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 txBox="1"/>
          <p:nvPr/>
        </p:nvSpPr>
        <p:spPr>
          <a:xfrm>
            <a:off x="72075" y="3209375"/>
            <a:ext cx="38973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323850" y="584225"/>
            <a:ext cx="39478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Współdziałania 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0" y="3991800"/>
            <a:ext cx="4271700" cy="115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1"/>
          <p:cNvSpPr txBox="1"/>
          <p:nvPr/>
        </p:nvSpPr>
        <p:spPr>
          <a:xfrm>
            <a:off x="323850" y="2147069"/>
            <a:ext cx="39478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przedsiębiorców 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realizacji obowiązków podatkowych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19854"/>
            <a:ext cx="1590364" cy="49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1125" y="4355488"/>
            <a:ext cx="1240526" cy="5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46" y="4119988"/>
            <a:ext cx="1162068" cy="87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b0f26f16e1_0_155"/>
          <p:cNvSpPr txBox="1"/>
          <p:nvPr/>
        </p:nvSpPr>
        <p:spPr>
          <a:xfrm>
            <a:off x="3034138" y="-6315"/>
            <a:ext cx="5604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Kto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zaufał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559" name="Google Shape;559;g2b0f26f16e1_0_155"/>
          <p:cNvSpPr txBox="1">
            <a:spLocks noGrp="1"/>
          </p:cNvSpPr>
          <p:nvPr>
            <p:ph type="body" idx="1"/>
          </p:nvPr>
        </p:nvSpPr>
        <p:spPr>
          <a:xfrm>
            <a:off x="332185" y="794147"/>
            <a:ext cx="46671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/>
          </a:p>
        </p:txBody>
      </p:sp>
      <p:sp>
        <p:nvSpPr>
          <p:cNvPr id="560" name="Google Shape;560;g2b0f26f16e1_0_155"/>
          <p:cNvSpPr txBox="1">
            <a:spLocks noGrp="1"/>
          </p:cNvSpPr>
          <p:nvPr>
            <p:ph type="body" idx="3"/>
          </p:nvPr>
        </p:nvSpPr>
        <p:spPr>
          <a:xfrm>
            <a:off x="332185" y="3069044"/>
            <a:ext cx="466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pic>
        <p:nvPicPr>
          <p:cNvPr id="561" name="Google Shape;561;g2b0f26f16e1_0_155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2941"/>
            <a:ext cx="9144003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562" name="Google Shape;562;g2b0f26f16e1_0_155"/>
          <p:cNvSpPr/>
          <p:nvPr/>
        </p:nvSpPr>
        <p:spPr>
          <a:xfrm>
            <a:off x="85061" y="4292136"/>
            <a:ext cx="2092938" cy="3150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SIG Sp.</a:t>
            </a: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z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o.o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3" name="Google Shape;563;g2b0f26f16e1_0_155"/>
          <p:cNvSpPr/>
          <p:nvPr/>
        </p:nvSpPr>
        <p:spPr>
          <a:xfrm>
            <a:off x="112135" y="994132"/>
            <a:ext cx="2092764" cy="4350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Basell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Orlen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Polyolefins Sp. z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o.o.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4" name="Google Shape;564;g2b0f26f16e1_0_155"/>
          <p:cNvSpPr/>
          <p:nvPr/>
        </p:nvSpPr>
        <p:spPr>
          <a:xfrm>
            <a:off x="6401882" y="120462"/>
            <a:ext cx="1845509" cy="3004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Egger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Biskupiec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Sp. z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o.o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5" name="Google Shape;565;g2b0f26f16e1_0_155"/>
          <p:cNvSpPr/>
          <p:nvPr/>
        </p:nvSpPr>
        <p:spPr>
          <a:xfrm>
            <a:off x="1545201" y="120462"/>
            <a:ext cx="2226407" cy="30397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Polskie Supermarkety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Sp.</a:t>
            </a: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z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o.o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6" name="Google Shape;566;g2b0f26f16e1_0_155"/>
          <p:cNvSpPr/>
          <p:nvPr/>
        </p:nvSpPr>
        <p:spPr>
          <a:xfrm>
            <a:off x="85061" y="3780118"/>
            <a:ext cx="2092938" cy="4350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Philip Morris Polska Distribution Sp. z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o.o.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7" name="Google Shape;567;g2b0f26f16e1_0_155"/>
          <p:cNvSpPr/>
          <p:nvPr/>
        </p:nvSpPr>
        <p:spPr>
          <a:xfrm>
            <a:off x="6573290" y="1670226"/>
            <a:ext cx="2357999" cy="3283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Budimex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8" name="Google Shape;568;g2b0f26f16e1_0_155"/>
          <p:cNvSpPr/>
          <p:nvPr/>
        </p:nvSpPr>
        <p:spPr>
          <a:xfrm>
            <a:off x="6580628" y="3164977"/>
            <a:ext cx="2328637" cy="4350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Krajowa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Grupa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Spożywcza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9" name="Google Shape;569;g2b0f26f16e1_0_155"/>
          <p:cNvSpPr/>
          <p:nvPr/>
        </p:nvSpPr>
        <p:spPr>
          <a:xfrm>
            <a:off x="6398596" y="541491"/>
            <a:ext cx="1845509" cy="2900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CEDROB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70" name="Google Shape;570;g2b0f26f16e1_0_155"/>
          <p:cNvSpPr/>
          <p:nvPr/>
        </p:nvSpPr>
        <p:spPr>
          <a:xfrm>
            <a:off x="85061" y="2173647"/>
            <a:ext cx="2092938" cy="3419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GÓRAŻDŻE CEMENT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71" name="Google Shape;571;g2b0f26f16e1_0_155"/>
          <p:cNvSpPr/>
          <p:nvPr/>
        </p:nvSpPr>
        <p:spPr>
          <a:xfrm>
            <a:off x="85061" y="2646281"/>
            <a:ext cx="2092938" cy="4332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Podatkowa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Grupa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Kapitałowa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GÓRAŻDŻE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72" name="Google Shape;572;g2b0f26f16e1_0_155"/>
          <p:cNvSpPr/>
          <p:nvPr/>
        </p:nvSpPr>
        <p:spPr>
          <a:xfrm>
            <a:off x="4138020" y="123252"/>
            <a:ext cx="1838815" cy="31528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LPP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9372E8-A540-18BD-6C5B-BE82398A3EE8}"/>
              </a:ext>
            </a:extLst>
          </p:cNvPr>
          <p:cNvCxnSpPr>
            <a:cxnSpLocks/>
            <a:stCxn id="570" idx="3"/>
            <a:endCxn id="7" idx="2"/>
          </p:cNvCxnSpPr>
          <p:nvPr/>
        </p:nvCxnSpPr>
        <p:spPr>
          <a:xfrm>
            <a:off x="2177999" y="2344646"/>
            <a:ext cx="1315115" cy="1019453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D51ED3-E3A3-09B6-DD68-7359D077398C}"/>
              </a:ext>
            </a:extLst>
          </p:cNvPr>
          <p:cNvCxnSpPr>
            <a:cxnSpLocks/>
            <a:stCxn id="571" idx="3"/>
            <a:endCxn id="7" idx="3"/>
          </p:cNvCxnSpPr>
          <p:nvPr/>
        </p:nvCxnSpPr>
        <p:spPr>
          <a:xfrm>
            <a:off x="2177999" y="2862907"/>
            <a:ext cx="1321810" cy="51735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889D5C3-6AF0-6D26-B691-4D28DA82DAA7}"/>
              </a:ext>
            </a:extLst>
          </p:cNvPr>
          <p:cNvSpPr/>
          <p:nvPr/>
        </p:nvSpPr>
        <p:spPr>
          <a:xfrm>
            <a:off x="3493114" y="3341239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9B659A-6351-8133-571E-7E599F4CB8F8}"/>
              </a:ext>
            </a:extLst>
          </p:cNvPr>
          <p:cNvCxnSpPr>
            <a:cxnSpLocks/>
            <a:stCxn id="562" idx="3"/>
            <a:endCxn id="16" idx="3"/>
          </p:cNvCxnSpPr>
          <p:nvPr/>
        </p:nvCxnSpPr>
        <p:spPr>
          <a:xfrm flipV="1">
            <a:off x="2177999" y="3745279"/>
            <a:ext cx="3245527" cy="70440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B4143A-C858-0951-AE4B-7B3FDBAD8C7A}"/>
              </a:ext>
            </a:extLst>
          </p:cNvPr>
          <p:cNvCxnSpPr>
            <a:cxnSpLocks/>
            <a:stCxn id="566" idx="3"/>
            <a:endCxn id="16" idx="3"/>
          </p:cNvCxnSpPr>
          <p:nvPr/>
        </p:nvCxnSpPr>
        <p:spPr>
          <a:xfrm flipV="1">
            <a:off x="2177999" y="3745279"/>
            <a:ext cx="3245527" cy="252356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F79CE1D-5997-8DB1-5717-5CF2CE62D663}"/>
              </a:ext>
            </a:extLst>
          </p:cNvPr>
          <p:cNvSpPr/>
          <p:nvPr/>
        </p:nvSpPr>
        <p:spPr>
          <a:xfrm>
            <a:off x="5416831" y="3706255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D83417-1652-6DE5-25F5-5D7E3937BD3A}"/>
              </a:ext>
            </a:extLst>
          </p:cNvPr>
          <p:cNvCxnSpPr>
            <a:cxnSpLocks/>
            <a:stCxn id="572" idx="1"/>
            <a:endCxn id="50" idx="3"/>
          </p:cNvCxnSpPr>
          <p:nvPr/>
        </p:nvCxnSpPr>
        <p:spPr>
          <a:xfrm>
            <a:off x="4138020" y="280894"/>
            <a:ext cx="0" cy="824362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74417B5-FAA8-0A68-025A-97BFFD13E431}"/>
              </a:ext>
            </a:extLst>
          </p:cNvPr>
          <p:cNvSpPr/>
          <p:nvPr/>
        </p:nvSpPr>
        <p:spPr>
          <a:xfrm>
            <a:off x="4131325" y="1066232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9F0AB3-15CF-1FFD-5CDC-6348990A9740}"/>
              </a:ext>
            </a:extLst>
          </p:cNvPr>
          <p:cNvCxnSpPr>
            <a:cxnSpLocks/>
            <a:stCxn id="565" idx="3"/>
            <a:endCxn id="53" idx="2"/>
          </p:cNvCxnSpPr>
          <p:nvPr/>
        </p:nvCxnSpPr>
        <p:spPr>
          <a:xfrm>
            <a:off x="3771608" y="272448"/>
            <a:ext cx="65636" cy="1492313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A87241C8-D605-0683-9A66-978E40597A15}"/>
              </a:ext>
            </a:extLst>
          </p:cNvPr>
          <p:cNvSpPr/>
          <p:nvPr/>
        </p:nvSpPr>
        <p:spPr>
          <a:xfrm>
            <a:off x="3837244" y="1741901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D4F9BB-0E00-6874-93B4-0F4C6D4E8251}"/>
              </a:ext>
            </a:extLst>
          </p:cNvPr>
          <p:cNvCxnSpPr>
            <a:cxnSpLocks/>
            <a:stCxn id="563" idx="3"/>
            <a:endCxn id="56" idx="7"/>
          </p:cNvCxnSpPr>
          <p:nvPr/>
        </p:nvCxnSpPr>
        <p:spPr>
          <a:xfrm>
            <a:off x="2204899" y="1211650"/>
            <a:ext cx="2472694" cy="929357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DDBEE99-0890-2709-4824-2FB0DF525D1A}"/>
              </a:ext>
            </a:extLst>
          </p:cNvPr>
          <p:cNvSpPr/>
          <p:nvPr/>
        </p:nvSpPr>
        <p:spPr>
          <a:xfrm>
            <a:off x="4638569" y="2134312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D40586F-3C42-2CE6-67D8-645F8664158C}"/>
              </a:ext>
            </a:extLst>
          </p:cNvPr>
          <p:cNvCxnSpPr>
            <a:cxnSpLocks/>
            <a:stCxn id="564" idx="1"/>
            <a:endCxn id="59" idx="6"/>
          </p:cNvCxnSpPr>
          <p:nvPr/>
        </p:nvCxnSpPr>
        <p:spPr>
          <a:xfrm flipH="1">
            <a:off x="5731803" y="270669"/>
            <a:ext cx="670079" cy="110789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6612D38-6DCC-DCB1-CEA1-94B212D7EF5F}"/>
              </a:ext>
            </a:extLst>
          </p:cNvPr>
          <p:cNvSpPr/>
          <p:nvPr/>
        </p:nvSpPr>
        <p:spPr>
          <a:xfrm>
            <a:off x="5686084" y="1355704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65620D-BD17-F430-2F57-FB1457B78CC3}"/>
              </a:ext>
            </a:extLst>
          </p:cNvPr>
          <p:cNvCxnSpPr>
            <a:cxnSpLocks/>
            <a:stCxn id="569" idx="1"/>
            <a:endCxn id="62" idx="6"/>
          </p:cNvCxnSpPr>
          <p:nvPr/>
        </p:nvCxnSpPr>
        <p:spPr>
          <a:xfrm flipH="1">
            <a:off x="5416831" y="686512"/>
            <a:ext cx="981765" cy="1223711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8835EBA1-9824-2C02-833C-229E3769CF52}"/>
              </a:ext>
            </a:extLst>
          </p:cNvPr>
          <p:cNvSpPr/>
          <p:nvPr/>
        </p:nvSpPr>
        <p:spPr>
          <a:xfrm>
            <a:off x="5371112" y="1887363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6D81CD33-6939-9BAC-DC80-2BCD21A628EB}"/>
              </a:ext>
            </a:extLst>
          </p:cNvPr>
          <p:cNvCxnSpPr>
            <a:cxnSpLocks/>
            <a:stCxn id="567" idx="1"/>
            <a:endCxn id="515" idx="7"/>
          </p:cNvCxnSpPr>
          <p:nvPr/>
        </p:nvCxnSpPr>
        <p:spPr>
          <a:xfrm flipH="1">
            <a:off x="5679389" y="1834390"/>
            <a:ext cx="893901" cy="64476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5" name="Oval 514">
            <a:extLst>
              <a:ext uri="{FF2B5EF4-FFF2-40B4-BE49-F238E27FC236}">
                <a16:creationId xmlns:a16="http://schemas.microsoft.com/office/drawing/2014/main" id="{2F09EACD-5902-95F6-7C76-C3870BB09FD9}"/>
              </a:ext>
            </a:extLst>
          </p:cNvPr>
          <p:cNvSpPr/>
          <p:nvPr/>
        </p:nvSpPr>
        <p:spPr>
          <a:xfrm>
            <a:off x="5640365" y="2472460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0CFEF71A-A57A-F263-4761-42040B5E90D8}"/>
              </a:ext>
            </a:extLst>
          </p:cNvPr>
          <p:cNvCxnSpPr>
            <a:cxnSpLocks/>
            <a:stCxn id="568" idx="1"/>
            <a:endCxn id="515" idx="5"/>
          </p:cNvCxnSpPr>
          <p:nvPr/>
        </p:nvCxnSpPr>
        <p:spPr>
          <a:xfrm flipH="1" flipV="1">
            <a:off x="5679389" y="2511484"/>
            <a:ext cx="901239" cy="871011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567;g2b0f26f16e1_0_155">
            <a:extLst>
              <a:ext uri="{FF2B5EF4-FFF2-40B4-BE49-F238E27FC236}">
                <a16:creationId xmlns:a16="http://schemas.microsoft.com/office/drawing/2014/main" id="{8E203C2E-4792-4DB8-8905-2DB32501BB5F}"/>
              </a:ext>
            </a:extLst>
          </p:cNvPr>
          <p:cNvSpPr/>
          <p:nvPr/>
        </p:nvSpPr>
        <p:spPr>
          <a:xfrm>
            <a:off x="6587970" y="3722150"/>
            <a:ext cx="2328637" cy="3905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Totalizator Sportowy Sp. z o.o.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cxnSp>
        <p:nvCxnSpPr>
          <p:cNvPr id="38" name="Straight Connector 518">
            <a:extLst>
              <a:ext uri="{FF2B5EF4-FFF2-40B4-BE49-F238E27FC236}">
                <a16:creationId xmlns:a16="http://schemas.microsoft.com/office/drawing/2014/main" id="{EFB3DE15-2E84-461D-A282-0EFE8C30EB29}"/>
              </a:ext>
            </a:extLst>
          </p:cNvPr>
          <p:cNvCxnSpPr>
            <a:cxnSpLocks/>
            <a:stCxn id="37" idx="1"/>
            <a:endCxn id="9" idx="3"/>
          </p:cNvCxnSpPr>
          <p:nvPr/>
        </p:nvCxnSpPr>
        <p:spPr>
          <a:xfrm flipH="1" flipV="1">
            <a:off x="5663225" y="2527066"/>
            <a:ext cx="924745" cy="139038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Google Shape;563;g2b0f26f16e1_0_155">
            <a:extLst>
              <a:ext uri="{FF2B5EF4-FFF2-40B4-BE49-F238E27FC236}">
                <a16:creationId xmlns:a16="http://schemas.microsoft.com/office/drawing/2014/main" id="{E2EFF885-F844-4FB9-9E42-A044E2F117FB}"/>
              </a:ext>
            </a:extLst>
          </p:cNvPr>
          <p:cNvSpPr/>
          <p:nvPr/>
        </p:nvSpPr>
        <p:spPr>
          <a:xfrm>
            <a:off x="85061" y="1616174"/>
            <a:ext cx="2092938" cy="4350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Solaris Bus &amp; Coach </a:t>
            </a:r>
            <a:b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</a:b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Sp. z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o.o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.</a:t>
            </a:r>
          </a:p>
        </p:txBody>
      </p:sp>
      <p:cxnSp>
        <p:nvCxnSpPr>
          <p:cNvPr id="46" name="Straight Connector 54">
            <a:extLst>
              <a:ext uri="{FF2B5EF4-FFF2-40B4-BE49-F238E27FC236}">
                <a16:creationId xmlns:a16="http://schemas.microsoft.com/office/drawing/2014/main" id="{3180F972-00B9-4F05-9DBF-C6AAF302CF4A}"/>
              </a:ext>
            </a:extLst>
          </p:cNvPr>
          <p:cNvCxnSpPr>
            <a:cxnSpLocks/>
            <a:stCxn id="45" idx="3"/>
            <a:endCxn id="47" idx="2"/>
          </p:cNvCxnSpPr>
          <p:nvPr/>
        </p:nvCxnSpPr>
        <p:spPr>
          <a:xfrm>
            <a:off x="2177999" y="1833692"/>
            <a:ext cx="1321810" cy="409969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7" name="Oval 55">
            <a:extLst>
              <a:ext uri="{FF2B5EF4-FFF2-40B4-BE49-F238E27FC236}">
                <a16:creationId xmlns:a16="http://schemas.microsoft.com/office/drawing/2014/main" id="{E11BC39D-E275-469C-92DD-03960EFB1365}"/>
              </a:ext>
            </a:extLst>
          </p:cNvPr>
          <p:cNvSpPr/>
          <p:nvPr/>
        </p:nvSpPr>
        <p:spPr>
          <a:xfrm>
            <a:off x="3499809" y="2220801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Google Shape;567;g2b0f26f16e1_0_155">
            <a:extLst>
              <a:ext uri="{FF2B5EF4-FFF2-40B4-BE49-F238E27FC236}">
                <a16:creationId xmlns:a16="http://schemas.microsoft.com/office/drawing/2014/main" id="{93FDA263-B817-4EDC-9A72-289270FC4E5B}"/>
              </a:ext>
            </a:extLst>
          </p:cNvPr>
          <p:cNvSpPr/>
          <p:nvPr/>
        </p:nvSpPr>
        <p:spPr>
          <a:xfrm>
            <a:off x="6580628" y="2149656"/>
            <a:ext cx="2357999" cy="4350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Continental Opony Polska Sp. z o.o. 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cxnSp>
        <p:nvCxnSpPr>
          <p:cNvPr id="57" name="Straight Connector 513">
            <a:extLst>
              <a:ext uri="{FF2B5EF4-FFF2-40B4-BE49-F238E27FC236}">
                <a16:creationId xmlns:a16="http://schemas.microsoft.com/office/drawing/2014/main" id="{D4C032C5-08C8-4B3E-B1E5-78EEE19034FB}"/>
              </a:ext>
            </a:extLst>
          </p:cNvPr>
          <p:cNvCxnSpPr>
            <a:cxnSpLocks/>
            <a:stCxn id="54" idx="1"/>
            <a:endCxn id="515" idx="7"/>
          </p:cNvCxnSpPr>
          <p:nvPr/>
        </p:nvCxnSpPr>
        <p:spPr>
          <a:xfrm flipH="1">
            <a:off x="5679389" y="2367174"/>
            <a:ext cx="901239" cy="111981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Google Shape;562;g2b0f26f16e1_0_155">
            <a:extLst>
              <a:ext uri="{FF2B5EF4-FFF2-40B4-BE49-F238E27FC236}">
                <a16:creationId xmlns:a16="http://schemas.microsoft.com/office/drawing/2014/main" id="{4B2A6A7F-DE06-4D18-BD78-2DF5DAC3F370}"/>
              </a:ext>
            </a:extLst>
          </p:cNvPr>
          <p:cNvSpPr/>
          <p:nvPr/>
        </p:nvSpPr>
        <p:spPr>
          <a:xfrm>
            <a:off x="85061" y="3413782"/>
            <a:ext cx="2092938" cy="2567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CANPACK S.A. </a:t>
            </a:r>
          </a:p>
        </p:txBody>
      </p:sp>
      <p:cxnSp>
        <p:nvCxnSpPr>
          <p:cNvPr id="48" name="Straight Connector 14">
            <a:extLst>
              <a:ext uri="{FF2B5EF4-FFF2-40B4-BE49-F238E27FC236}">
                <a16:creationId xmlns:a16="http://schemas.microsoft.com/office/drawing/2014/main" id="{9A743F24-B7EB-4DBD-BAA7-63EE3C3E720E}"/>
              </a:ext>
            </a:extLst>
          </p:cNvPr>
          <p:cNvCxnSpPr>
            <a:cxnSpLocks/>
            <a:stCxn id="16" idx="6"/>
            <a:endCxn id="44" idx="3"/>
          </p:cNvCxnSpPr>
          <p:nvPr/>
        </p:nvCxnSpPr>
        <p:spPr>
          <a:xfrm flipH="1" flipV="1">
            <a:off x="2177999" y="3542156"/>
            <a:ext cx="3284551" cy="186959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Google Shape;567;g2b0f26f16e1_0_155">
            <a:extLst>
              <a:ext uri="{FF2B5EF4-FFF2-40B4-BE49-F238E27FC236}">
                <a16:creationId xmlns:a16="http://schemas.microsoft.com/office/drawing/2014/main" id="{415B35A6-8D6C-4CAD-BAB6-4400375AB158}"/>
              </a:ext>
            </a:extLst>
          </p:cNvPr>
          <p:cNvSpPr/>
          <p:nvPr/>
        </p:nvSpPr>
        <p:spPr>
          <a:xfrm>
            <a:off x="6580628" y="2707286"/>
            <a:ext cx="2351307" cy="3617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GOBARTO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cxnSp>
        <p:nvCxnSpPr>
          <p:cNvPr id="60" name="Straight Connector 513">
            <a:extLst>
              <a:ext uri="{FF2B5EF4-FFF2-40B4-BE49-F238E27FC236}">
                <a16:creationId xmlns:a16="http://schemas.microsoft.com/office/drawing/2014/main" id="{23FF7CBB-86D1-4A53-A71E-AD9F90D36593}"/>
              </a:ext>
            </a:extLst>
          </p:cNvPr>
          <p:cNvCxnSpPr>
            <a:cxnSpLocks/>
            <a:stCxn id="51" idx="1"/>
            <a:endCxn id="9" idx="0"/>
          </p:cNvCxnSpPr>
          <p:nvPr/>
        </p:nvCxnSpPr>
        <p:spPr>
          <a:xfrm flipH="1" flipV="1">
            <a:off x="5640366" y="2501667"/>
            <a:ext cx="940262" cy="386498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CEC6EF14-BC33-4273-BD50-5B048379D0F1}"/>
              </a:ext>
            </a:extLst>
          </p:cNvPr>
          <p:cNvSpPr/>
          <p:nvPr/>
        </p:nvSpPr>
        <p:spPr>
          <a:xfrm>
            <a:off x="6580628" y="1189631"/>
            <a:ext cx="2343322" cy="4103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000"/>
            </a:pP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H&amp;M Hennes &amp; </a:t>
            </a:r>
            <a:r>
              <a:rPr lang="pl-PL" sz="1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Mauritz</a:t>
            </a: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Sp. z o.o.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1C22D6C6-C23B-4284-973B-D361D3475ABB}"/>
              </a:ext>
            </a:extLst>
          </p:cNvPr>
          <p:cNvSpPr txBox="1"/>
          <p:nvPr/>
        </p:nvSpPr>
        <p:spPr>
          <a:xfrm>
            <a:off x="186223" y="4645891"/>
            <a:ext cx="4700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Ewidencja podatników dostępna są na stronie Programu</a:t>
            </a:r>
            <a:endParaRPr lang="pl-PL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77EEC93-C5DE-404D-8288-40B40DAB7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506" y="2501667"/>
            <a:ext cx="45719" cy="50798"/>
          </a:xfrm>
          <a:prstGeom prst="rect">
            <a:avLst/>
          </a:prstGeom>
        </p:spPr>
      </p:pic>
      <p:cxnSp>
        <p:nvCxnSpPr>
          <p:cNvPr id="96" name="Straight Connector 513">
            <a:extLst>
              <a:ext uri="{FF2B5EF4-FFF2-40B4-BE49-F238E27FC236}">
                <a16:creationId xmlns:a16="http://schemas.microsoft.com/office/drawing/2014/main" id="{69B03F99-88AB-4AD0-95B7-DCD1876C4C61}"/>
              </a:ext>
            </a:extLst>
          </p:cNvPr>
          <p:cNvCxnSpPr>
            <a:cxnSpLocks/>
            <a:stCxn id="2" idx="1"/>
            <a:endCxn id="515" idx="2"/>
          </p:cNvCxnSpPr>
          <p:nvPr/>
        </p:nvCxnSpPr>
        <p:spPr>
          <a:xfrm flipH="1">
            <a:off x="5640365" y="1394822"/>
            <a:ext cx="940263" cy="1100498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g2a659b56344_0_18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655100" y="0"/>
            <a:ext cx="4488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2a659b56344_0_1829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Wyzwania związane z Programem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2a659b56344_0_1829"/>
          <p:cNvSpPr txBox="1"/>
          <p:nvPr/>
        </p:nvSpPr>
        <p:spPr>
          <a:xfrm>
            <a:off x="332175" y="1087450"/>
            <a:ext cx="6361200" cy="334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2a659b56344_0_1829"/>
          <p:cNvSpPr/>
          <p:nvPr/>
        </p:nvSpPr>
        <p:spPr>
          <a:xfrm>
            <a:off x="331800" y="4386550"/>
            <a:ext cx="6361200" cy="489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a659b56344_0_1829"/>
          <p:cNvSpPr txBox="1"/>
          <p:nvPr/>
        </p:nvSpPr>
        <p:spPr>
          <a:xfrm>
            <a:off x="1033500" y="2109725"/>
            <a:ext cx="565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większe 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zaangażowanie zasobów ludzkich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szczególnie podczas trwania audytu wstępnego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a659b56344_0_1829"/>
          <p:cNvSpPr txBox="1"/>
          <p:nvPr/>
        </p:nvSpPr>
        <p:spPr>
          <a:xfrm>
            <a:off x="1033575" y="2911075"/>
            <a:ext cx="606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prowadzani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zmian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niektórych obszarach RW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NP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obejmujących ustrukturyzowanie i udokumentowanie określonych elementów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2a659b56344_0_1829"/>
          <p:cNvSpPr txBox="1"/>
          <p:nvPr/>
        </p:nvSpPr>
        <p:spPr>
          <a:xfrm>
            <a:off x="1033500" y="3838538"/>
            <a:ext cx="587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zgłaszanie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Szefowi KAS 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istotnych zagadnień podatkowych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2a659b56344_0_1829"/>
          <p:cNvSpPr txBox="1"/>
          <p:nvPr/>
        </p:nvSpPr>
        <p:spPr>
          <a:xfrm>
            <a:off x="474525" y="1182750"/>
            <a:ext cx="62187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Podatnik, decydując się na współpracę z KAS w ramach Programu Współdziałania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powinien być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przygotowany na: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EA2F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g2a659b56344_0_1829"/>
          <p:cNvGrpSpPr/>
          <p:nvPr/>
        </p:nvGrpSpPr>
        <p:grpSpPr>
          <a:xfrm>
            <a:off x="521713" y="3810891"/>
            <a:ext cx="457198" cy="455479"/>
            <a:chOff x="5035550" y="3784600"/>
            <a:chExt cx="422276" cy="420688"/>
          </a:xfrm>
        </p:grpSpPr>
        <p:sp>
          <p:nvSpPr>
            <p:cNvPr id="483" name="Google Shape;483;g2a659b56344_0_1829"/>
            <p:cNvSpPr/>
            <p:nvPr/>
          </p:nvSpPr>
          <p:spPr>
            <a:xfrm>
              <a:off x="5035550" y="3784600"/>
              <a:ext cx="422275" cy="420688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184" y="184"/>
                  </a:moveTo>
                  <a:cubicBezTo>
                    <a:pt x="158" y="184"/>
                    <a:pt x="158" y="184"/>
                    <a:pt x="158" y="18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2" y="144"/>
                    <a:pt x="145" y="137"/>
                    <a:pt x="137" y="134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09" y="125"/>
                    <a:pt x="106" y="126"/>
                    <a:pt x="103" y="128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0" y="132"/>
                    <a:pt x="98" y="133"/>
                    <a:pt x="96" y="133"/>
                  </a:cubicBezTo>
                  <a:cubicBezTo>
                    <a:pt x="93" y="133"/>
                    <a:pt x="91" y="132"/>
                    <a:pt x="89" y="130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5" y="126"/>
                    <a:pt x="82" y="125"/>
                    <a:pt x="79" y="126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5" y="108"/>
                    <a:pt x="61" y="103"/>
                    <a:pt x="55" y="101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38" y="95"/>
                    <a:pt x="35" y="96"/>
                    <a:pt x="34" y="9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100"/>
                    <a:pt x="31" y="100"/>
                    <a:pt x="30" y="100"/>
                  </a:cubicBezTo>
                  <a:cubicBezTo>
                    <a:pt x="29" y="100"/>
                    <a:pt x="28" y="100"/>
                    <a:pt x="27" y="99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4" y="96"/>
                    <a:pt x="21" y="95"/>
                    <a:pt x="19" y="96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6" y="149"/>
                    <a:pt x="51" y="144"/>
                    <a:pt x="57" y="142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7" y="139"/>
                    <a:pt x="91" y="141"/>
                    <a:pt x="96" y="141"/>
                  </a:cubicBezTo>
                  <a:cubicBezTo>
                    <a:pt x="100" y="141"/>
                    <a:pt x="104" y="139"/>
                    <a:pt x="107" y="136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40" y="144"/>
                    <a:pt x="145" y="149"/>
                    <a:pt x="146" y="154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84" y="88"/>
                    <a:pt x="184" y="88"/>
                    <a:pt x="184" y="88"/>
                  </a:cubicBezTo>
                  <a:lnTo>
                    <a:pt x="184" y="184"/>
                  </a:lnTo>
                  <a:close/>
                  <a:moveTo>
                    <a:pt x="33" y="184"/>
                  </a:moveTo>
                  <a:cubicBezTo>
                    <a:pt x="7" y="184"/>
                    <a:pt x="7" y="184"/>
                    <a:pt x="7" y="18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4" y="107"/>
                    <a:pt x="27" y="108"/>
                    <a:pt x="30" y="108"/>
                  </a:cubicBezTo>
                  <a:cubicBezTo>
                    <a:pt x="33" y="108"/>
                    <a:pt x="36" y="107"/>
                    <a:pt x="38" y="105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6" y="110"/>
                    <a:pt x="58" y="112"/>
                    <a:pt x="59" y="115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46" y="137"/>
                    <a:pt x="39" y="144"/>
                    <a:pt x="37" y="153"/>
                  </a:cubicBezTo>
                  <a:lnTo>
                    <a:pt x="33" y="184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a659b56344_0_1829"/>
            <p:cNvSpPr/>
            <p:nvPr/>
          </p:nvSpPr>
          <p:spPr>
            <a:xfrm>
              <a:off x="5195888" y="3919538"/>
              <a:ext cx="98425" cy="134938"/>
            </a:xfrm>
            <a:custGeom>
              <a:avLst/>
              <a:gdLst/>
              <a:ahLst/>
              <a:cxnLst/>
              <a:rect l="l" t="t" r="r" b="b"/>
              <a:pathLst>
                <a:path w="45" h="61" extrusionOk="0">
                  <a:moveTo>
                    <a:pt x="23" y="0"/>
                  </a:moveTo>
                  <a:cubicBezTo>
                    <a:pt x="10" y="0"/>
                    <a:pt x="0" y="11"/>
                    <a:pt x="0" y="25"/>
                  </a:cubicBezTo>
                  <a:cubicBezTo>
                    <a:pt x="0" y="38"/>
                    <a:pt x="3" y="48"/>
                    <a:pt x="8" y="53"/>
                  </a:cubicBezTo>
                  <a:cubicBezTo>
                    <a:pt x="12" y="58"/>
                    <a:pt x="16" y="61"/>
                    <a:pt x="23" y="61"/>
                  </a:cubicBezTo>
                  <a:cubicBezTo>
                    <a:pt x="30" y="61"/>
                    <a:pt x="34" y="57"/>
                    <a:pt x="38" y="53"/>
                  </a:cubicBezTo>
                  <a:cubicBezTo>
                    <a:pt x="43" y="48"/>
                    <a:pt x="45" y="38"/>
                    <a:pt x="45" y="25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54"/>
                  </a:moveTo>
                  <a:cubicBezTo>
                    <a:pt x="20" y="54"/>
                    <a:pt x="18" y="52"/>
                    <a:pt x="14" y="48"/>
                  </a:cubicBezTo>
                  <a:cubicBezTo>
                    <a:pt x="10" y="44"/>
                    <a:pt x="8" y="36"/>
                    <a:pt x="8" y="25"/>
                  </a:cubicBezTo>
                  <a:cubicBezTo>
                    <a:pt x="8" y="15"/>
                    <a:pt x="15" y="8"/>
                    <a:pt x="23" y="8"/>
                  </a:cubicBezTo>
                  <a:cubicBezTo>
                    <a:pt x="31" y="8"/>
                    <a:pt x="37" y="15"/>
                    <a:pt x="37" y="25"/>
                  </a:cubicBezTo>
                  <a:cubicBezTo>
                    <a:pt x="37" y="35"/>
                    <a:pt x="35" y="44"/>
                    <a:pt x="32" y="48"/>
                  </a:cubicBezTo>
                  <a:cubicBezTo>
                    <a:pt x="28" y="52"/>
                    <a:pt x="26" y="54"/>
                    <a:pt x="23" y="54"/>
                  </a:cubicBez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2a659b56344_0_1829"/>
            <p:cNvSpPr/>
            <p:nvPr/>
          </p:nvSpPr>
          <p:spPr>
            <a:xfrm>
              <a:off x="5068888" y="3898900"/>
              <a:ext cx="65088" cy="88900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0" y="17"/>
                  </a:moveTo>
                  <a:cubicBezTo>
                    <a:pt x="0" y="25"/>
                    <a:pt x="1" y="31"/>
                    <a:pt x="5" y="35"/>
                  </a:cubicBezTo>
                  <a:cubicBezTo>
                    <a:pt x="7" y="38"/>
                    <a:pt x="10" y="41"/>
                    <a:pt x="15" y="41"/>
                  </a:cubicBezTo>
                  <a:cubicBezTo>
                    <a:pt x="20" y="41"/>
                    <a:pt x="23" y="38"/>
                    <a:pt x="25" y="35"/>
                  </a:cubicBezTo>
                  <a:cubicBezTo>
                    <a:pt x="29" y="31"/>
                    <a:pt x="30" y="25"/>
                    <a:pt x="30" y="17"/>
                  </a:cubicBezTo>
                  <a:cubicBezTo>
                    <a:pt x="30" y="7"/>
                    <a:pt x="24" y="0"/>
                    <a:pt x="15" y="0"/>
                  </a:cubicBezTo>
                  <a:cubicBezTo>
                    <a:pt x="6" y="0"/>
                    <a:pt x="0" y="7"/>
                    <a:pt x="0" y="17"/>
                  </a:cubicBezTo>
                  <a:close/>
                  <a:moveTo>
                    <a:pt x="15" y="33"/>
                  </a:moveTo>
                  <a:cubicBezTo>
                    <a:pt x="14" y="33"/>
                    <a:pt x="13" y="33"/>
                    <a:pt x="11" y="30"/>
                  </a:cubicBezTo>
                  <a:cubicBezTo>
                    <a:pt x="9" y="28"/>
                    <a:pt x="8" y="23"/>
                    <a:pt x="8" y="17"/>
                  </a:cubicBezTo>
                  <a:cubicBezTo>
                    <a:pt x="8" y="12"/>
                    <a:pt x="11" y="8"/>
                    <a:pt x="15" y="8"/>
                  </a:cubicBezTo>
                  <a:cubicBezTo>
                    <a:pt x="19" y="8"/>
                    <a:pt x="23" y="12"/>
                    <a:pt x="23" y="17"/>
                  </a:cubicBezTo>
                  <a:cubicBezTo>
                    <a:pt x="23" y="23"/>
                    <a:pt x="21" y="27"/>
                    <a:pt x="20" y="30"/>
                  </a:cubicBezTo>
                  <a:cubicBezTo>
                    <a:pt x="17" y="33"/>
                    <a:pt x="16" y="33"/>
                    <a:pt x="15" y="33"/>
                  </a:cubicBez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a659b56344_0_1829"/>
            <p:cNvSpPr/>
            <p:nvPr/>
          </p:nvSpPr>
          <p:spPr>
            <a:xfrm>
              <a:off x="5237163" y="3784600"/>
              <a:ext cx="220663" cy="242888"/>
            </a:xfrm>
            <a:custGeom>
              <a:avLst/>
              <a:gdLst/>
              <a:ahLst/>
              <a:cxnLst/>
              <a:rect l="l" t="t" r="r" b="b"/>
              <a:pathLst>
                <a:path w="139" h="153" extrusionOk="0">
                  <a:moveTo>
                    <a:pt x="0" y="0"/>
                  </a:moveTo>
                  <a:lnTo>
                    <a:pt x="0" y="74"/>
                  </a:lnTo>
                  <a:lnTo>
                    <a:pt x="10" y="74"/>
                  </a:lnTo>
                  <a:lnTo>
                    <a:pt x="10" y="9"/>
                  </a:lnTo>
                  <a:lnTo>
                    <a:pt x="128" y="9"/>
                  </a:lnTo>
                  <a:lnTo>
                    <a:pt x="128" y="98"/>
                  </a:lnTo>
                  <a:lnTo>
                    <a:pt x="108" y="98"/>
                  </a:lnTo>
                  <a:lnTo>
                    <a:pt x="78" y="130"/>
                  </a:lnTo>
                  <a:lnTo>
                    <a:pt x="78" y="98"/>
                  </a:lnTo>
                  <a:lnTo>
                    <a:pt x="49" y="98"/>
                  </a:lnTo>
                  <a:lnTo>
                    <a:pt x="49" y="109"/>
                  </a:lnTo>
                  <a:lnTo>
                    <a:pt x="67" y="109"/>
                  </a:lnTo>
                  <a:lnTo>
                    <a:pt x="67" y="153"/>
                  </a:lnTo>
                  <a:lnTo>
                    <a:pt x="112" y="109"/>
                  </a:lnTo>
                  <a:lnTo>
                    <a:pt x="139" y="109"/>
                  </a:ln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2a659b56344_0_1829"/>
            <p:cNvSpPr/>
            <p:nvPr/>
          </p:nvSpPr>
          <p:spPr>
            <a:xfrm>
              <a:off x="5294313" y="3843338"/>
              <a:ext cx="103200" cy="174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2a659b56344_0_1829"/>
            <p:cNvSpPr/>
            <p:nvPr/>
          </p:nvSpPr>
          <p:spPr>
            <a:xfrm>
              <a:off x="5294313" y="3879850"/>
              <a:ext cx="103200" cy="159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g2a659b56344_0_1829"/>
          <p:cNvGrpSpPr/>
          <p:nvPr/>
        </p:nvGrpSpPr>
        <p:grpSpPr>
          <a:xfrm>
            <a:off x="521715" y="2998300"/>
            <a:ext cx="457179" cy="455465"/>
            <a:chOff x="5661610" y="3492699"/>
            <a:chExt cx="211686" cy="211687"/>
          </a:xfrm>
        </p:grpSpPr>
        <p:sp>
          <p:nvSpPr>
            <p:cNvPr id="490" name="Google Shape;490;g2a659b56344_0_1829"/>
            <p:cNvSpPr/>
            <p:nvPr/>
          </p:nvSpPr>
          <p:spPr>
            <a:xfrm>
              <a:off x="5661610" y="3492699"/>
              <a:ext cx="211686" cy="211687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634" y="93"/>
                  </a:moveTo>
                  <a:lnTo>
                    <a:pt x="513" y="93"/>
                  </a:lnTo>
                  <a:lnTo>
                    <a:pt x="513" y="0"/>
                  </a:lnTo>
                  <a:lnTo>
                    <a:pt x="364" y="0"/>
                  </a:lnTo>
                  <a:lnTo>
                    <a:pt x="364" y="42"/>
                  </a:lnTo>
                  <a:lnTo>
                    <a:pt x="243" y="42"/>
                  </a:lnTo>
                  <a:lnTo>
                    <a:pt x="243" y="114"/>
                  </a:lnTo>
                  <a:lnTo>
                    <a:pt x="148" y="114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634" y="635"/>
                  </a:lnTo>
                  <a:lnTo>
                    <a:pt x="634" y="93"/>
                  </a:lnTo>
                  <a:close/>
                  <a:moveTo>
                    <a:pt x="121" y="550"/>
                  </a:moveTo>
                  <a:lnTo>
                    <a:pt x="27" y="550"/>
                  </a:lnTo>
                  <a:lnTo>
                    <a:pt x="27" y="85"/>
                  </a:lnTo>
                  <a:lnTo>
                    <a:pt x="121" y="85"/>
                  </a:lnTo>
                  <a:lnTo>
                    <a:pt x="121" y="550"/>
                  </a:lnTo>
                  <a:close/>
                  <a:moveTo>
                    <a:pt x="121" y="28"/>
                  </a:moveTo>
                  <a:lnTo>
                    <a:pt x="121" y="58"/>
                  </a:lnTo>
                  <a:lnTo>
                    <a:pt x="27" y="58"/>
                  </a:lnTo>
                  <a:lnTo>
                    <a:pt x="27" y="28"/>
                  </a:lnTo>
                  <a:lnTo>
                    <a:pt x="121" y="28"/>
                  </a:lnTo>
                  <a:close/>
                  <a:moveTo>
                    <a:pt x="27" y="608"/>
                  </a:moveTo>
                  <a:lnTo>
                    <a:pt x="27" y="578"/>
                  </a:lnTo>
                  <a:lnTo>
                    <a:pt x="121" y="578"/>
                  </a:lnTo>
                  <a:lnTo>
                    <a:pt x="121" y="608"/>
                  </a:lnTo>
                  <a:lnTo>
                    <a:pt x="27" y="608"/>
                  </a:lnTo>
                  <a:close/>
                  <a:moveTo>
                    <a:pt x="148" y="608"/>
                  </a:moveTo>
                  <a:lnTo>
                    <a:pt x="148" y="140"/>
                  </a:lnTo>
                  <a:lnTo>
                    <a:pt x="243" y="140"/>
                  </a:lnTo>
                  <a:lnTo>
                    <a:pt x="243" y="608"/>
                  </a:lnTo>
                  <a:lnTo>
                    <a:pt x="148" y="608"/>
                  </a:lnTo>
                  <a:close/>
                  <a:moveTo>
                    <a:pt x="270" y="608"/>
                  </a:moveTo>
                  <a:lnTo>
                    <a:pt x="270" y="69"/>
                  </a:lnTo>
                  <a:lnTo>
                    <a:pt x="364" y="69"/>
                  </a:lnTo>
                  <a:lnTo>
                    <a:pt x="364" y="608"/>
                  </a:lnTo>
                  <a:lnTo>
                    <a:pt x="270" y="608"/>
                  </a:lnTo>
                  <a:close/>
                  <a:moveTo>
                    <a:pt x="391" y="85"/>
                  </a:moveTo>
                  <a:lnTo>
                    <a:pt x="485" y="85"/>
                  </a:lnTo>
                  <a:lnTo>
                    <a:pt x="485" y="550"/>
                  </a:lnTo>
                  <a:lnTo>
                    <a:pt x="391" y="550"/>
                  </a:lnTo>
                  <a:lnTo>
                    <a:pt x="391" y="85"/>
                  </a:lnTo>
                  <a:close/>
                  <a:moveTo>
                    <a:pt x="485" y="28"/>
                  </a:moveTo>
                  <a:lnTo>
                    <a:pt x="485" y="58"/>
                  </a:lnTo>
                  <a:lnTo>
                    <a:pt x="391" y="58"/>
                  </a:lnTo>
                  <a:lnTo>
                    <a:pt x="391" y="28"/>
                  </a:lnTo>
                  <a:lnTo>
                    <a:pt x="485" y="28"/>
                  </a:lnTo>
                  <a:close/>
                  <a:moveTo>
                    <a:pt x="391" y="608"/>
                  </a:moveTo>
                  <a:lnTo>
                    <a:pt x="391" y="578"/>
                  </a:lnTo>
                  <a:lnTo>
                    <a:pt x="485" y="578"/>
                  </a:lnTo>
                  <a:lnTo>
                    <a:pt x="485" y="608"/>
                  </a:lnTo>
                  <a:lnTo>
                    <a:pt x="391" y="608"/>
                  </a:lnTo>
                  <a:close/>
                  <a:moveTo>
                    <a:pt x="513" y="608"/>
                  </a:moveTo>
                  <a:lnTo>
                    <a:pt x="513" y="119"/>
                  </a:lnTo>
                  <a:lnTo>
                    <a:pt x="607" y="119"/>
                  </a:lnTo>
                  <a:lnTo>
                    <a:pt x="607" y="608"/>
                  </a:lnTo>
                  <a:lnTo>
                    <a:pt x="513" y="608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2a659b56344_0_1829"/>
            <p:cNvSpPr/>
            <p:nvPr/>
          </p:nvSpPr>
          <p:spPr>
            <a:xfrm>
              <a:off x="5684890" y="3640781"/>
              <a:ext cx="23100" cy="90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2a659b56344_0_1829"/>
            <p:cNvSpPr/>
            <p:nvPr/>
          </p:nvSpPr>
          <p:spPr>
            <a:xfrm>
              <a:off x="5684890" y="3623726"/>
              <a:ext cx="23100" cy="90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2a659b56344_0_1829"/>
            <p:cNvSpPr/>
            <p:nvPr/>
          </p:nvSpPr>
          <p:spPr>
            <a:xfrm>
              <a:off x="5684890" y="3501329"/>
              <a:ext cx="23100" cy="90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g2a659b56344_0_1829"/>
          <p:cNvGrpSpPr/>
          <p:nvPr/>
        </p:nvGrpSpPr>
        <p:grpSpPr>
          <a:xfrm>
            <a:off x="535294" y="2185692"/>
            <a:ext cx="457174" cy="455472"/>
            <a:chOff x="8136831" y="618207"/>
            <a:chExt cx="212688" cy="212688"/>
          </a:xfrm>
        </p:grpSpPr>
        <p:sp>
          <p:nvSpPr>
            <p:cNvPr id="495" name="Google Shape;495;g2a659b56344_0_1829"/>
            <p:cNvSpPr/>
            <p:nvPr/>
          </p:nvSpPr>
          <p:spPr>
            <a:xfrm>
              <a:off x="8296347" y="684421"/>
              <a:ext cx="30097" cy="40130"/>
            </a:xfrm>
            <a:custGeom>
              <a:avLst/>
              <a:gdLst/>
              <a:ahLst/>
              <a:cxnLst/>
              <a:rect l="l" t="t" r="r" b="b"/>
              <a:pathLst>
                <a:path w="90" h="120" extrusionOk="0">
                  <a:moveTo>
                    <a:pt x="45" y="120"/>
                  </a:moveTo>
                  <a:lnTo>
                    <a:pt x="45" y="120"/>
                  </a:lnTo>
                  <a:lnTo>
                    <a:pt x="50" y="120"/>
                  </a:lnTo>
                  <a:lnTo>
                    <a:pt x="55" y="119"/>
                  </a:lnTo>
                  <a:lnTo>
                    <a:pt x="63" y="115"/>
                  </a:lnTo>
                  <a:lnTo>
                    <a:pt x="69" y="109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9" y="100"/>
                  </a:lnTo>
                  <a:lnTo>
                    <a:pt x="82" y="94"/>
                  </a:lnTo>
                  <a:lnTo>
                    <a:pt x="87" y="82"/>
                  </a:lnTo>
                  <a:lnTo>
                    <a:pt x="89" y="68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9" y="40"/>
                  </a:lnTo>
                  <a:lnTo>
                    <a:pt x="87" y="31"/>
                  </a:lnTo>
                  <a:lnTo>
                    <a:pt x="83" y="22"/>
                  </a:lnTo>
                  <a:lnTo>
                    <a:pt x="77" y="15"/>
                  </a:lnTo>
                  <a:lnTo>
                    <a:pt x="71" y="9"/>
                  </a:lnTo>
                  <a:lnTo>
                    <a:pt x="63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5"/>
                  </a:lnTo>
                  <a:lnTo>
                    <a:pt x="8" y="22"/>
                  </a:lnTo>
                  <a:lnTo>
                    <a:pt x="3" y="31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68"/>
                  </a:lnTo>
                  <a:lnTo>
                    <a:pt x="3" y="82"/>
                  </a:lnTo>
                  <a:lnTo>
                    <a:pt x="8" y="94"/>
                  </a:lnTo>
                  <a:lnTo>
                    <a:pt x="11" y="100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20" y="109"/>
                  </a:lnTo>
                  <a:lnTo>
                    <a:pt x="26" y="115"/>
                  </a:lnTo>
                  <a:lnTo>
                    <a:pt x="35" y="119"/>
                  </a:lnTo>
                  <a:lnTo>
                    <a:pt x="40" y="120"/>
                  </a:lnTo>
                  <a:lnTo>
                    <a:pt x="45" y="120"/>
                  </a:lnTo>
                  <a:lnTo>
                    <a:pt x="45" y="120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48" y="27"/>
                  </a:lnTo>
                  <a:lnTo>
                    <a:pt x="53" y="28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62" y="37"/>
                  </a:lnTo>
                  <a:lnTo>
                    <a:pt x="63" y="41"/>
                  </a:lnTo>
                  <a:lnTo>
                    <a:pt x="64" y="46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4" y="64"/>
                  </a:lnTo>
                  <a:lnTo>
                    <a:pt x="63" y="72"/>
                  </a:lnTo>
                  <a:lnTo>
                    <a:pt x="61" y="79"/>
                  </a:lnTo>
                  <a:lnTo>
                    <a:pt x="57" y="85"/>
                  </a:lnTo>
                  <a:lnTo>
                    <a:pt x="54" y="91"/>
                  </a:lnTo>
                  <a:lnTo>
                    <a:pt x="50" y="94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0" y="94"/>
                  </a:lnTo>
                  <a:lnTo>
                    <a:pt x="35" y="91"/>
                  </a:lnTo>
                  <a:lnTo>
                    <a:pt x="32" y="85"/>
                  </a:lnTo>
                  <a:lnTo>
                    <a:pt x="30" y="79"/>
                  </a:lnTo>
                  <a:lnTo>
                    <a:pt x="28" y="72"/>
                  </a:lnTo>
                  <a:lnTo>
                    <a:pt x="26" y="64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6"/>
                  </a:lnTo>
                  <a:lnTo>
                    <a:pt x="26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7" y="28"/>
                  </a:lnTo>
                  <a:lnTo>
                    <a:pt x="41" y="27"/>
                  </a:lnTo>
                  <a:lnTo>
                    <a:pt x="45" y="26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2a659b56344_0_1829"/>
            <p:cNvSpPr/>
            <p:nvPr/>
          </p:nvSpPr>
          <p:spPr>
            <a:xfrm>
              <a:off x="8159905" y="684421"/>
              <a:ext cx="30097" cy="40130"/>
            </a:xfrm>
            <a:custGeom>
              <a:avLst/>
              <a:gdLst/>
              <a:ahLst/>
              <a:cxnLst/>
              <a:rect l="l" t="t" r="r" b="b"/>
              <a:pathLst>
                <a:path w="91" h="120" extrusionOk="0">
                  <a:moveTo>
                    <a:pt x="45" y="120"/>
                  </a:moveTo>
                  <a:lnTo>
                    <a:pt x="45" y="120"/>
                  </a:lnTo>
                  <a:lnTo>
                    <a:pt x="51" y="120"/>
                  </a:lnTo>
                  <a:lnTo>
                    <a:pt x="55" y="119"/>
                  </a:lnTo>
                  <a:lnTo>
                    <a:pt x="64" y="115"/>
                  </a:lnTo>
                  <a:lnTo>
                    <a:pt x="71" y="109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80" y="100"/>
                  </a:lnTo>
                  <a:lnTo>
                    <a:pt x="83" y="94"/>
                  </a:lnTo>
                  <a:lnTo>
                    <a:pt x="87" y="82"/>
                  </a:lnTo>
                  <a:lnTo>
                    <a:pt x="91" y="68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40"/>
                  </a:lnTo>
                  <a:lnTo>
                    <a:pt x="87" y="31"/>
                  </a:lnTo>
                  <a:lnTo>
                    <a:pt x="83" y="22"/>
                  </a:lnTo>
                  <a:lnTo>
                    <a:pt x="77" y="15"/>
                  </a:lnTo>
                  <a:lnTo>
                    <a:pt x="71" y="9"/>
                  </a:lnTo>
                  <a:lnTo>
                    <a:pt x="63" y="5"/>
                  </a:lnTo>
                  <a:lnTo>
                    <a:pt x="55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7" y="1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68"/>
                  </a:lnTo>
                  <a:lnTo>
                    <a:pt x="4" y="82"/>
                  </a:lnTo>
                  <a:lnTo>
                    <a:pt x="9" y="94"/>
                  </a:lnTo>
                  <a:lnTo>
                    <a:pt x="11" y="100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21" y="109"/>
                  </a:lnTo>
                  <a:lnTo>
                    <a:pt x="28" y="115"/>
                  </a:lnTo>
                  <a:lnTo>
                    <a:pt x="36" y="119"/>
                  </a:lnTo>
                  <a:lnTo>
                    <a:pt x="41" y="120"/>
                  </a:lnTo>
                  <a:lnTo>
                    <a:pt x="45" y="120"/>
                  </a:lnTo>
                  <a:lnTo>
                    <a:pt x="45" y="120"/>
                  </a:lnTo>
                  <a:close/>
                  <a:moveTo>
                    <a:pt x="45" y="95"/>
                  </a:moveTo>
                  <a:lnTo>
                    <a:pt x="45" y="95"/>
                  </a:lnTo>
                  <a:lnTo>
                    <a:pt x="41" y="94"/>
                  </a:lnTo>
                  <a:lnTo>
                    <a:pt x="37" y="91"/>
                  </a:lnTo>
                  <a:lnTo>
                    <a:pt x="33" y="85"/>
                  </a:lnTo>
                  <a:lnTo>
                    <a:pt x="30" y="79"/>
                  </a:lnTo>
                  <a:lnTo>
                    <a:pt x="28" y="72"/>
                  </a:lnTo>
                  <a:lnTo>
                    <a:pt x="27" y="64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7" y="46"/>
                  </a:lnTo>
                  <a:lnTo>
                    <a:pt x="28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7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50" y="27"/>
                  </a:lnTo>
                  <a:lnTo>
                    <a:pt x="53" y="28"/>
                  </a:lnTo>
                  <a:lnTo>
                    <a:pt x="56" y="30"/>
                  </a:lnTo>
                  <a:lnTo>
                    <a:pt x="60" y="33"/>
                  </a:lnTo>
                  <a:lnTo>
                    <a:pt x="62" y="37"/>
                  </a:lnTo>
                  <a:lnTo>
                    <a:pt x="64" y="41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4" y="64"/>
                  </a:lnTo>
                  <a:lnTo>
                    <a:pt x="63" y="72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5" y="91"/>
                  </a:lnTo>
                  <a:lnTo>
                    <a:pt x="51" y="94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2a659b56344_0_1829"/>
            <p:cNvSpPr/>
            <p:nvPr/>
          </p:nvSpPr>
          <p:spPr>
            <a:xfrm>
              <a:off x="8136831" y="618207"/>
              <a:ext cx="212688" cy="212688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0" y="0"/>
                  </a:moveTo>
                  <a:lnTo>
                    <a:pt x="0" y="635"/>
                  </a:lnTo>
                  <a:lnTo>
                    <a:pt x="99" y="635"/>
                  </a:lnTo>
                  <a:lnTo>
                    <a:pt x="117" y="462"/>
                  </a:lnTo>
                  <a:lnTo>
                    <a:pt x="117" y="462"/>
                  </a:lnTo>
                  <a:lnTo>
                    <a:pt x="121" y="453"/>
                  </a:lnTo>
                  <a:lnTo>
                    <a:pt x="126" y="445"/>
                  </a:lnTo>
                  <a:lnTo>
                    <a:pt x="130" y="437"/>
                  </a:lnTo>
                  <a:lnTo>
                    <a:pt x="137" y="431"/>
                  </a:lnTo>
                  <a:lnTo>
                    <a:pt x="143" y="424"/>
                  </a:lnTo>
                  <a:lnTo>
                    <a:pt x="151" y="419"/>
                  </a:lnTo>
                  <a:lnTo>
                    <a:pt x="159" y="414"/>
                  </a:lnTo>
                  <a:lnTo>
                    <a:pt x="167" y="411"/>
                  </a:lnTo>
                  <a:lnTo>
                    <a:pt x="262" y="379"/>
                  </a:lnTo>
                  <a:lnTo>
                    <a:pt x="262" y="379"/>
                  </a:lnTo>
                  <a:lnTo>
                    <a:pt x="264" y="379"/>
                  </a:lnTo>
                  <a:lnTo>
                    <a:pt x="266" y="379"/>
                  </a:lnTo>
                  <a:lnTo>
                    <a:pt x="273" y="387"/>
                  </a:lnTo>
                  <a:lnTo>
                    <a:pt x="273" y="387"/>
                  </a:lnTo>
                  <a:lnTo>
                    <a:pt x="282" y="396"/>
                  </a:lnTo>
                  <a:lnTo>
                    <a:pt x="293" y="401"/>
                  </a:lnTo>
                  <a:lnTo>
                    <a:pt x="305" y="404"/>
                  </a:lnTo>
                  <a:lnTo>
                    <a:pt x="317" y="406"/>
                  </a:lnTo>
                  <a:lnTo>
                    <a:pt x="317" y="406"/>
                  </a:lnTo>
                  <a:lnTo>
                    <a:pt x="329" y="404"/>
                  </a:lnTo>
                  <a:lnTo>
                    <a:pt x="342" y="401"/>
                  </a:lnTo>
                  <a:lnTo>
                    <a:pt x="353" y="396"/>
                  </a:lnTo>
                  <a:lnTo>
                    <a:pt x="361" y="387"/>
                  </a:lnTo>
                  <a:lnTo>
                    <a:pt x="369" y="379"/>
                  </a:lnTo>
                  <a:lnTo>
                    <a:pt x="369" y="379"/>
                  </a:lnTo>
                  <a:lnTo>
                    <a:pt x="370" y="379"/>
                  </a:lnTo>
                  <a:lnTo>
                    <a:pt x="372" y="379"/>
                  </a:lnTo>
                  <a:lnTo>
                    <a:pt x="467" y="411"/>
                  </a:lnTo>
                  <a:lnTo>
                    <a:pt x="467" y="411"/>
                  </a:lnTo>
                  <a:lnTo>
                    <a:pt x="476" y="414"/>
                  </a:lnTo>
                  <a:lnTo>
                    <a:pt x="484" y="419"/>
                  </a:lnTo>
                  <a:lnTo>
                    <a:pt x="491" y="424"/>
                  </a:lnTo>
                  <a:lnTo>
                    <a:pt x="498" y="431"/>
                  </a:lnTo>
                  <a:lnTo>
                    <a:pt x="505" y="437"/>
                  </a:lnTo>
                  <a:lnTo>
                    <a:pt x="509" y="445"/>
                  </a:lnTo>
                  <a:lnTo>
                    <a:pt x="513" y="453"/>
                  </a:lnTo>
                  <a:lnTo>
                    <a:pt x="518" y="462"/>
                  </a:lnTo>
                  <a:lnTo>
                    <a:pt x="535" y="635"/>
                  </a:lnTo>
                  <a:lnTo>
                    <a:pt x="635" y="635"/>
                  </a:lnTo>
                  <a:lnTo>
                    <a:pt x="635" y="0"/>
                  </a:lnTo>
                  <a:lnTo>
                    <a:pt x="0" y="0"/>
                  </a:lnTo>
                  <a:close/>
                  <a:moveTo>
                    <a:pt x="159" y="386"/>
                  </a:moveTo>
                  <a:lnTo>
                    <a:pt x="159" y="386"/>
                  </a:lnTo>
                  <a:lnTo>
                    <a:pt x="147" y="390"/>
                  </a:lnTo>
                  <a:lnTo>
                    <a:pt x="136" y="397"/>
                  </a:lnTo>
                  <a:lnTo>
                    <a:pt x="126" y="403"/>
                  </a:lnTo>
                  <a:lnTo>
                    <a:pt x="117" y="412"/>
                  </a:lnTo>
                  <a:lnTo>
                    <a:pt x="109" y="421"/>
                  </a:lnTo>
                  <a:lnTo>
                    <a:pt x="101" y="432"/>
                  </a:lnTo>
                  <a:lnTo>
                    <a:pt x="96" y="443"/>
                  </a:lnTo>
                  <a:lnTo>
                    <a:pt x="91" y="454"/>
                  </a:lnTo>
                  <a:lnTo>
                    <a:pt x="75" y="607"/>
                  </a:lnTo>
                  <a:lnTo>
                    <a:pt x="28" y="607"/>
                  </a:lnTo>
                  <a:lnTo>
                    <a:pt x="28" y="407"/>
                  </a:lnTo>
                  <a:lnTo>
                    <a:pt x="30" y="386"/>
                  </a:lnTo>
                  <a:lnTo>
                    <a:pt x="30" y="386"/>
                  </a:lnTo>
                  <a:lnTo>
                    <a:pt x="33" y="379"/>
                  </a:lnTo>
                  <a:lnTo>
                    <a:pt x="36" y="375"/>
                  </a:lnTo>
                  <a:lnTo>
                    <a:pt x="42" y="370"/>
                  </a:lnTo>
                  <a:lnTo>
                    <a:pt x="48" y="367"/>
                  </a:lnTo>
                  <a:lnTo>
                    <a:pt x="88" y="354"/>
                  </a:lnTo>
                  <a:lnTo>
                    <a:pt x="89" y="355"/>
                  </a:lnTo>
                  <a:lnTo>
                    <a:pt x="89" y="355"/>
                  </a:lnTo>
                  <a:lnTo>
                    <a:pt x="95" y="359"/>
                  </a:lnTo>
                  <a:lnTo>
                    <a:pt x="100" y="363"/>
                  </a:lnTo>
                  <a:lnTo>
                    <a:pt x="107" y="365"/>
                  </a:lnTo>
                  <a:lnTo>
                    <a:pt x="113" y="365"/>
                  </a:lnTo>
                  <a:lnTo>
                    <a:pt x="113" y="365"/>
                  </a:lnTo>
                  <a:lnTo>
                    <a:pt x="121" y="365"/>
                  </a:lnTo>
                  <a:lnTo>
                    <a:pt x="127" y="363"/>
                  </a:lnTo>
                  <a:lnTo>
                    <a:pt x="133" y="359"/>
                  </a:lnTo>
                  <a:lnTo>
                    <a:pt x="139" y="355"/>
                  </a:lnTo>
                  <a:lnTo>
                    <a:pt x="140" y="354"/>
                  </a:lnTo>
                  <a:lnTo>
                    <a:pt x="180" y="367"/>
                  </a:lnTo>
                  <a:lnTo>
                    <a:pt x="180" y="367"/>
                  </a:lnTo>
                  <a:lnTo>
                    <a:pt x="185" y="370"/>
                  </a:lnTo>
                  <a:lnTo>
                    <a:pt x="191" y="375"/>
                  </a:lnTo>
                  <a:lnTo>
                    <a:pt x="159" y="386"/>
                  </a:lnTo>
                  <a:close/>
                  <a:moveTo>
                    <a:pt x="349" y="360"/>
                  </a:moveTo>
                  <a:lnTo>
                    <a:pt x="343" y="368"/>
                  </a:lnTo>
                  <a:lnTo>
                    <a:pt x="343" y="368"/>
                  </a:lnTo>
                  <a:lnTo>
                    <a:pt x="337" y="372"/>
                  </a:lnTo>
                  <a:lnTo>
                    <a:pt x="331" y="376"/>
                  </a:lnTo>
                  <a:lnTo>
                    <a:pt x="324" y="378"/>
                  </a:lnTo>
                  <a:lnTo>
                    <a:pt x="317" y="379"/>
                  </a:lnTo>
                  <a:lnTo>
                    <a:pt x="317" y="379"/>
                  </a:lnTo>
                  <a:lnTo>
                    <a:pt x="311" y="378"/>
                  </a:lnTo>
                  <a:lnTo>
                    <a:pt x="304" y="376"/>
                  </a:lnTo>
                  <a:lnTo>
                    <a:pt x="297" y="372"/>
                  </a:lnTo>
                  <a:lnTo>
                    <a:pt x="292" y="368"/>
                  </a:lnTo>
                  <a:lnTo>
                    <a:pt x="285" y="360"/>
                  </a:lnTo>
                  <a:lnTo>
                    <a:pt x="285" y="360"/>
                  </a:lnTo>
                  <a:lnTo>
                    <a:pt x="278" y="356"/>
                  </a:lnTo>
                  <a:lnTo>
                    <a:pt x="270" y="353"/>
                  </a:lnTo>
                  <a:lnTo>
                    <a:pt x="262" y="352"/>
                  </a:lnTo>
                  <a:lnTo>
                    <a:pt x="253" y="353"/>
                  </a:lnTo>
                  <a:lnTo>
                    <a:pt x="216" y="366"/>
                  </a:lnTo>
                  <a:lnTo>
                    <a:pt x="216" y="366"/>
                  </a:lnTo>
                  <a:lnTo>
                    <a:pt x="210" y="358"/>
                  </a:lnTo>
                  <a:lnTo>
                    <a:pt x="204" y="352"/>
                  </a:lnTo>
                  <a:lnTo>
                    <a:pt x="196" y="347"/>
                  </a:lnTo>
                  <a:lnTo>
                    <a:pt x="187" y="343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39" y="327"/>
                  </a:lnTo>
                  <a:lnTo>
                    <a:pt x="133" y="328"/>
                  </a:lnTo>
                  <a:lnTo>
                    <a:pt x="128" y="331"/>
                  </a:lnTo>
                  <a:lnTo>
                    <a:pt x="123" y="334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17" y="339"/>
                  </a:lnTo>
                  <a:lnTo>
                    <a:pt x="113" y="339"/>
                  </a:lnTo>
                  <a:lnTo>
                    <a:pt x="110" y="339"/>
                  </a:lnTo>
                  <a:lnTo>
                    <a:pt x="107" y="337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99" y="331"/>
                  </a:lnTo>
                  <a:lnTo>
                    <a:pt x="94" y="328"/>
                  </a:lnTo>
                  <a:lnTo>
                    <a:pt x="88" y="327"/>
                  </a:lnTo>
                  <a:lnTo>
                    <a:pt x="83" y="328"/>
                  </a:lnTo>
                  <a:lnTo>
                    <a:pt x="40" y="343"/>
                  </a:lnTo>
                  <a:lnTo>
                    <a:pt x="40" y="343"/>
                  </a:lnTo>
                  <a:lnTo>
                    <a:pt x="33" y="346"/>
                  </a:lnTo>
                  <a:lnTo>
                    <a:pt x="28" y="349"/>
                  </a:lnTo>
                  <a:lnTo>
                    <a:pt x="28" y="28"/>
                  </a:lnTo>
                  <a:lnTo>
                    <a:pt x="607" y="28"/>
                  </a:lnTo>
                  <a:lnTo>
                    <a:pt x="607" y="349"/>
                  </a:lnTo>
                  <a:lnTo>
                    <a:pt x="607" y="349"/>
                  </a:lnTo>
                  <a:lnTo>
                    <a:pt x="602" y="346"/>
                  </a:lnTo>
                  <a:lnTo>
                    <a:pt x="595" y="343"/>
                  </a:lnTo>
                  <a:lnTo>
                    <a:pt x="552" y="328"/>
                  </a:lnTo>
                  <a:lnTo>
                    <a:pt x="552" y="328"/>
                  </a:lnTo>
                  <a:lnTo>
                    <a:pt x="547" y="327"/>
                  </a:lnTo>
                  <a:lnTo>
                    <a:pt x="541" y="328"/>
                  </a:lnTo>
                  <a:lnTo>
                    <a:pt x="535" y="331"/>
                  </a:lnTo>
                  <a:lnTo>
                    <a:pt x="531" y="334"/>
                  </a:lnTo>
                  <a:lnTo>
                    <a:pt x="528" y="337"/>
                  </a:lnTo>
                  <a:lnTo>
                    <a:pt x="528" y="337"/>
                  </a:lnTo>
                  <a:lnTo>
                    <a:pt x="524" y="339"/>
                  </a:lnTo>
                  <a:lnTo>
                    <a:pt x="521" y="339"/>
                  </a:lnTo>
                  <a:lnTo>
                    <a:pt x="518" y="339"/>
                  </a:lnTo>
                  <a:lnTo>
                    <a:pt x="515" y="337"/>
                  </a:lnTo>
                  <a:lnTo>
                    <a:pt x="511" y="334"/>
                  </a:lnTo>
                  <a:lnTo>
                    <a:pt x="511" y="334"/>
                  </a:lnTo>
                  <a:lnTo>
                    <a:pt x="507" y="331"/>
                  </a:lnTo>
                  <a:lnTo>
                    <a:pt x="501" y="328"/>
                  </a:lnTo>
                  <a:lnTo>
                    <a:pt x="496" y="327"/>
                  </a:lnTo>
                  <a:lnTo>
                    <a:pt x="490" y="328"/>
                  </a:lnTo>
                  <a:lnTo>
                    <a:pt x="447" y="343"/>
                  </a:lnTo>
                  <a:lnTo>
                    <a:pt x="447" y="343"/>
                  </a:lnTo>
                  <a:lnTo>
                    <a:pt x="439" y="347"/>
                  </a:lnTo>
                  <a:lnTo>
                    <a:pt x="431" y="352"/>
                  </a:lnTo>
                  <a:lnTo>
                    <a:pt x="424" y="358"/>
                  </a:lnTo>
                  <a:lnTo>
                    <a:pt x="419" y="366"/>
                  </a:lnTo>
                  <a:lnTo>
                    <a:pt x="381" y="353"/>
                  </a:lnTo>
                  <a:lnTo>
                    <a:pt x="381" y="353"/>
                  </a:lnTo>
                  <a:lnTo>
                    <a:pt x="372" y="352"/>
                  </a:lnTo>
                  <a:lnTo>
                    <a:pt x="365" y="353"/>
                  </a:lnTo>
                  <a:lnTo>
                    <a:pt x="357" y="356"/>
                  </a:lnTo>
                  <a:lnTo>
                    <a:pt x="349" y="360"/>
                  </a:lnTo>
                  <a:lnTo>
                    <a:pt x="349" y="360"/>
                  </a:lnTo>
                  <a:close/>
                  <a:moveTo>
                    <a:pt x="560" y="607"/>
                  </a:moveTo>
                  <a:lnTo>
                    <a:pt x="544" y="457"/>
                  </a:lnTo>
                  <a:lnTo>
                    <a:pt x="543" y="454"/>
                  </a:lnTo>
                  <a:lnTo>
                    <a:pt x="543" y="454"/>
                  </a:lnTo>
                  <a:lnTo>
                    <a:pt x="539" y="443"/>
                  </a:lnTo>
                  <a:lnTo>
                    <a:pt x="533" y="432"/>
                  </a:lnTo>
                  <a:lnTo>
                    <a:pt x="527" y="421"/>
                  </a:lnTo>
                  <a:lnTo>
                    <a:pt x="518" y="412"/>
                  </a:lnTo>
                  <a:lnTo>
                    <a:pt x="509" y="403"/>
                  </a:lnTo>
                  <a:lnTo>
                    <a:pt x="499" y="397"/>
                  </a:lnTo>
                  <a:lnTo>
                    <a:pt x="488" y="390"/>
                  </a:lnTo>
                  <a:lnTo>
                    <a:pt x="476" y="386"/>
                  </a:lnTo>
                  <a:lnTo>
                    <a:pt x="444" y="375"/>
                  </a:lnTo>
                  <a:lnTo>
                    <a:pt x="444" y="375"/>
                  </a:lnTo>
                  <a:lnTo>
                    <a:pt x="450" y="370"/>
                  </a:lnTo>
                  <a:lnTo>
                    <a:pt x="455" y="367"/>
                  </a:lnTo>
                  <a:lnTo>
                    <a:pt x="495" y="354"/>
                  </a:lnTo>
                  <a:lnTo>
                    <a:pt x="496" y="355"/>
                  </a:lnTo>
                  <a:lnTo>
                    <a:pt x="496" y="355"/>
                  </a:lnTo>
                  <a:lnTo>
                    <a:pt x="501" y="359"/>
                  </a:lnTo>
                  <a:lnTo>
                    <a:pt x="508" y="363"/>
                  </a:lnTo>
                  <a:lnTo>
                    <a:pt x="513" y="365"/>
                  </a:lnTo>
                  <a:lnTo>
                    <a:pt x="521" y="365"/>
                  </a:lnTo>
                  <a:lnTo>
                    <a:pt x="521" y="365"/>
                  </a:lnTo>
                  <a:lnTo>
                    <a:pt x="528" y="365"/>
                  </a:lnTo>
                  <a:lnTo>
                    <a:pt x="534" y="363"/>
                  </a:lnTo>
                  <a:lnTo>
                    <a:pt x="540" y="359"/>
                  </a:lnTo>
                  <a:lnTo>
                    <a:pt x="545" y="355"/>
                  </a:lnTo>
                  <a:lnTo>
                    <a:pt x="547" y="354"/>
                  </a:lnTo>
                  <a:lnTo>
                    <a:pt x="586" y="367"/>
                  </a:lnTo>
                  <a:lnTo>
                    <a:pt x="586" y="367"/>
                  </a:lnTo>
                  <a:lnTo>
                    <a:pt x="593" y="370"/>
                  </a:lnTo>
                  <a:lnTo>
                    <a:pt x="598" y="375"/>
                  </a:lnTo>
                  <a:lnTo>
                    <a:pt x="602" y="379"/>
                  </a:lnTo>
                  <a:lnTo>
                    <a:pt x="605" y="386"/>
                  </a:lnTo>
                  <a:lnTo>
                    <a:pt x="607" y="407"/>
                  </a:lnTo>
                  <a:lnTo>
                    <a:pt x="607" y="607"/>
                  </a:lnTo>
                  <a:lnTo>
                    <a:pt x="560" y="607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2a659b56344_0_1829"/>
            <p:cNvSpPr/>
            <p:nvPr/>
          </p:nvSpPr>
          <p:spPr>
            <a:xfrm>
              <a:off x="8214081" y="653321"/>
              <a:ext cx="58188" cy="78253"/>
            </a:xfrm>
            <a:custGeom>
              <a:avLst/>
              <a:gdLst/>
              <a:ahLst/>
              <a:cxnLst/>
              <a:rect l="l" t="t" r="r" b="b"/>
              <a:pathLst>
                <a:path w="172" h="234" extrusionOk="0">
                  <a:moveTo>
                    <a:pt x="86" y="0"/>
                  </a:moveTo>
                  <a:lnTo>
                    <a:pt x="86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2" y="21"/>
                  </a:lnTo>
                  <a:lnTo>
                    <a:pt x="26" y="27"/>
                  </a:lnTo>
                  <a:lnTo>
                    <a:pt x="20" y="34"/>
                  </a:lnTo>
                  <a:lnTo>
                    <a:pt x="15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5" y="66"/>
                  </a:lnTo>
                  <a:lnTo>
                    <a:pt x="3" y="75"/>
                  </a:lnTo>
                  <a:lnTo>
                    <a:pt x="1" y="8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112"/>
                  </a:lnTo>
                  <a:lnTo>
                    <a:pt x="3" y="130"/>
                  </a:lnTo>
                  <a:lnTo>
                    <a:pt x="5" y="145"/>
                  </a:lnTo>
                  <a:lnTo>
                    <a:pt x="8" y="159"/>
                  </a:lnTo>
                  <a:lnTo>
                    <a:pt x="11" y="173"/>
                  </a:lnTo>
                  <a:lnTo>
                    <a:pt x="17" y="184"/>
                  </a:lnTo>
                  <a:lnTo>
                    <a:pt x="22" y="194"/>
                  </a:lnTo>
                  <a:lnTo>
                    <a:pt x="29" y="202"/>
                  </a:lnTo>
                  <a:lnTo>
                    <a:pt x="29" y="202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3" y="225"/>
                  </a:lnTo>
                  <a:lnTo>
                    <a:pt x="61" y="229"/>
                  </a:lnTo>
                  <a:lnTo>
                    <a:pt x="69" y="232"/>
                  </a:lnTo>
                  <a:lnTo>
                    <a:pt x="76" y="234"/>
                  </a:lnTo>
                  <a:lnTo>
                    <a:pt x="86" y="234"/>
                  </a:lnTo>
                  <a:lnTo>
                    <a:pt x="86" y="234"/>
                  </a:lnTo>
                  <a:lnTo>
                    <a:pt x="96" y="234"/>
                  </a:lnTo>
                  <a:lnTo>
                    <a:pt x="104" y="232"/>
                  </a:lnTo>
                  <a:lnTo>
                    <a:pt x="112" y="229"/>
                  </a:lnTo>
                  <a:lnTo>
                    <a:pt x="119" y="225"/>
                  </a:lnTo>
                  <a:lnTo>
                    <a:pt x="126" y="221"/>
                  </a:lnTo>
                  <a:lnTo>
                    <a:pt x="131" y="216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50" y="194"/>
                  </a:lnTo>
                  <a:lnTo>
                    <a:pt x="156" y="184"/>
                  </a:lnTo>
                  <a:lnTo>
                    <a:pt x="161" y="173"/>
                  </a:lnTo>
                  <a:lnTo>
                    <a:pt x="165" y="159"/>
                  </a:lnTo>
                  <a:lnTo>
                    <a:pt x="168" y="145"/>
                  </a:lnTo>
                  <a:lnTo>
                    <a:pt x="170" y="130"/>
                  </a:lnTo>
                  <a:lnTo>
                    <a:pt x="171" y="112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84"/>
                  </a:lnTo>
                  <a:lnTo>
                    <a:pt x="170" y="75"/>
                  </a:lnTo>
                  <a:lnTo>
                    <a:pt x="168" y="66"/>
                  </a:lnTo>
                  <a:lnTo>
                    <a:pt x="166" y="57"/>
                  </a:lnTo>
                  <a:lnTo>
                    <a:pt x="161" y="49"/>
                  </a:lnTo>
                  <a:lnTo>
                    <a:pt x="158" y="41"/>
                  </a:lnTo>
                  <a:lnTo>
                    <a:pt x="152" y="34"/>
                  </a:lnTo>
                  <a:lnTo>
                    <a:pt x="147" y="27"/>
                  </a:lnTo>
                  <a:lnTo>
                    <a:pt x="140" y="21"/>
                  </a:lnTo>
                  <a:lnTo>
                    <a:pt x="134" y="16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close/>
                  <a:moveTo>
                    <a:pt x="124" y="185"/>
                  </a:moveTo>
                  <a:lnTo>
                    <a:pt x="124" y="185"/>
                  </a:lnTo>
                  <a:lnTo>
                    <a:pt x="113" y="196"/>
                  </a:lnTo>
                  <a:lnTo>
                    <a:pt x="104" y="203"/>
                  </a:lnTo>
                  <a:lnTo>
                    <a:pt x="100" y="206"/>
                  </a:lnTo>
                  <a:lnTo>
                    <a:pt x="95" y="207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78" y="207"/>
                  </a:lnTo>
                  <a:lnTo>
                    <a:pt x="73" y="206"/>
                  </a:lnTo>
                  <a:lnTo>
                    <a:pt x="69" y="203"/>
                  </a:lnTo>
                  <a:lnTo>
                    <a:pt x="60" y="196"/>
                  </a:lnTo>
                  <a:lnTo>
                    <a:pt x="49" y="185"/>
                  </a:lnTo>
                  <a:lnTo>
                    <a:pt x="49" y="185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7" y="160"/>
                  </a:lnTo>
                  <a:lnTo>
                    <a:pt x="33" y="149"/>
                  </a:lnTo>
                  <a:lnTo>
                    <a:pt x="31" y="137"/>
                  </a:lnTo>
                  <a:lnTo>
                    <a:pt x="29" y="124"/>
                  </a:lnTo>
                  <a:lnTo>
                    <a:pt x="28" y="110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9" y="80"/>
                  </a:lnTo>
                  <a:lnTo>
                    <a:pt x="32" y="68"/>
                  </a:lnTo>
                  <a:lnTo>
                    <a:pt x="38" y="56"/>
                  </a:lnTo>
                  <a:lnTo>
                    <a:pt x="44" y="46"/>
                  </a:lnTo>
                  <a:lnTo>
                    <a:pt x="53" y="3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7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92" y="27"/>
                  </a:lnTo>
                  <a:lnTo>
                    <a:pt x="98" y="28"/>
                  </a:lnTo>
                  <a:lnTo>
                    <a:pt x="109" y="32"/>
                  </a:lnTo>
                  <a:lnTo>
                    <a:pt x="119" y="38"/>
                  </a:lnTo>
                  <a:lnTo>
                    <a:pt x="128" y="46"/>
                  </a:lnTo>
                  <a:lnTo>
                    <a:pt x="135" y="56"/>
                  </a:lnTo>
                  <a:lnTo>
                    <a:pt x="140" y="68"/>
                  </a:lnTo>
                  <a:lnTo>
                    <a:pt x="144" y="80"/>
                  </a:lnTo>
                  <a:lnTo>
                    <a:pt x="145" y="94"/>
                  </a:lnTo>
                  <a:lnTo>
                    <a:pt x="145" y="94"/>
                  </a:lnTo>
                  <a:lnTo>
                    <a:pt x="145" y="110"/>
                  </a:lnTo>
                  <a:lnTo>
                    <a:pt x="144" y="124"/>
                  </a:lnTo>
                  <a:lnTo>
                    <a:pt x="141" y="137"/>
                  </a:lnTo>
                  <a:lnTo>
                    <a:pt x="139" y="149"/>
                  </a:lnTo>
                  <a:lnTo>
                    <a:pt x="136" y="160"/>
                  </a:lnTo>
                  <a:lnTo>
                    <a:pt x="133" y="170"/>
                  </a:lnTo>
                  <a:lnTo>
                    <a:pt x="128" y="178"/>
                  </a:lnTo>
                  <a:lnTo>
                    <a:pt x="124" y="185"/>
                  </a:lnTo>
                  <a:lnTo>
                    <a:pt x="124" y="185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" name="Google Shape;499;g2a659b56344_0_1829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a659b56344_0_1829"/>
          <p:cNvSpPr/>
          <p:nvPr/>
        </p:nvSpPr>
        <p:spPr>
          <a:xfrm>
            <a:off x="8928154" y="65203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g2a659b56344_0_1829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2a659b56344_0_1829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2a659b56344_0_1829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ef59e84aea_1_54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Przystąpienie do Programu Współdziałania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krok po kroku</a:t>
            </a:r>
            <a:r>
              <a:rPr lang="en" sz="2000" b="1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1ef59e84aea_1_54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g1ef59e84aea_1_54"/>
          <p:cNvSpPr/>
          <p:nvPr/>
        </p:nvSpPr>
        <p:spPr>
          <a:xfrm>
            <a:off x="8928150" y="65212"/>
            <a:ext cx="216000" cy="21597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3" name="Google Shape;513;g1ef59e84aea_1_54"/>
          <p:cNvGrpSpPr/>
          <p:nvPr/>
        </p:nvGrpSpPr>
        <p:grpSpPr>
          <a:xfrm>
            <a:off x="234775" y="1524100"/>
            <a:ext cx="8762600" cy="2850575"/>
            <a:chOff x="234775" y="1524100"/>
            <a:chExt cx="8762600" cy="2850575"/>
          </a:xfrm>
        </p:grpSpPr>
        <p:grpSp>
          <p:nvGrpSpPr>
            <p:cNvPr id="514" name="Google Shape;514;g1ef59e84aea_1_54"/>
            <p:cNvGrpSpPr/>
            <p:nvPr/>
          </p:nvGrpSpPr>
          <p:grpSpPr>
            <a:xfrm>
              <a:off x="234775" y="1524100"/>
              <a:ext cx="8762600" cy="2850575"/>
              <a:chOff x="234775" y="1524100"/>
              <a:chExt cx="8762600" cy="2850575"/>
            </a:xfrm>
          </p:grpSpPr>
          <p:sp>
            <p:nvSpPr>
              <p:cNvPr id="515" name="Google Shape;515;g1ef59e84aea_1_54"/>
              <p:cNvSpPr/>
              <p:nvPr/>
            </p:nvSpPr>
            <p:spPr>
              <a:xfrm>
                <a:off x="234775" y="3360375"/>
                <a:ext cx="1658700" cy="861900"/>
              </a:xfrm>
              <a:prstGeom prst="rect">
                <a:avLst/>
              </a:prstGeom>
              <a:solidFill>
                <a:srgbClr val="E06666"/>
              </a:solidFill>
              <a:ln w="9525" cap="flat" cmpd="sng">
                <a:solidFill>
                  <a:srgbClr val="E0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6" name="Google Shape;516;g1ef59e84aea_1_54"/>
              <p:cNvSpPr/>
              <p:nvPr/>
            </p:nvSpPr>
            <p:spPr>
              <a:xfrm>
                <a:off x="1993754" y="2961200"/>
                <a:ext cx="1658700" cy="861900"/>
              </a:xfrm>
              <a:prstGeom prst="rect">
                <a:avLst/>
              </a:prstGeom>
              <a:solidFill>
                <a:srgbClr val="ED1A38"/>
              </a:solidFill>
              <a:ln w="9525" cap="flat" cmpd="sng">
                <a:solidFill>
                  <a:srgbClr val="ED1A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7" name="Google Shape;517;g1ef59e84aea_1_54"/>
              <p:cNvSpPr/>
              <p:nvPr/>
            </p:nvSpPr>
            <p:spPr>
              <a:xfrm>
                <a:off x="3742583" y="2498475"/>
                <a:ext cx="1658700" cy="861900"/>
              </a:xfrm>
              <a:prstGeom prst="rect">
                <a:avLst/>
              </a:prstGeom>
              <a:solidFill>
                <a:srgbClr val="A41A16"/>
              </a:solidFill>
              <a:ln w="9525" cap="flat" cmpd="sng">
                <a:solidFill>
                  <a:srgbClr val="A41A1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8" name="Google Shape;518;g1ef59e84aea_1_54"/>
              <p:cNvSpPr/>
              <p:nvPr/>
            </p:nvSpPr>
            <p:spPr>
              <a:xfrm>
                <a:off x="5491404" y="2015750"/>
                <a:ext cx="1658700" cy="861900"/>
              </a:xfrm>
              <a:prstGeom prst="rect">
                <a:avLst/>
              </a:prstGeom>
              <a:solidFill>
                <a:srgbClr val="660000"/>
              </a:solidFill>
              <a:ln w="9525" cap="flat" cmpd="sng">
                <a:solidFill>
                  <a:srgbClr val="66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9" name="Google Shape;519;g1ef59e84aea_1_54"/>
              <p:cNvSpPr/>
              <p:nvPr/>
            </p:nvSpPr>
            <p:spPr>
              <a:xfrm>
                <a:off x="7269440" y="1524100"/>
                <a:ext cx="1658700" cy="861900"/>
              </a:xfrm>
              <a:prstGeom prst="rect">
                <a:avLst/>
              </a:prstGeom>
              <a:solidFill>
                <a:srgbClr val="5B0F00"/>
              </a:solidFill>
              <a:ln w="9525" cap="flat" cmpd="sng">
                <a:solidFill>
                  <a:srgbClr val="5B0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0" name="Google Shape;520;g1ef59e84aea_1_54"/>
              <p:cNvSpPr/>
              <p:nvPr/>
            </p:nvSpPr>
            <p:spPr>
              <a:xfrm>
                <a:off x="387175" y="3512775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1" name="Google Shape;521;g1ef59e84aea_1_54"/>
              <p:cNvSpPr/>
              <p:nvPr/>
            </p:nvSpPr>
            <p:spPr>
              <a:xfrm>
                <a:off x="2146150" y="3115275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2" name="Google Shape;522;g1ef59e84aea_1_54"/>
              <p:cNvSpPr/>
              <p:nvPr/>
            </p:nvSpPr>
            <p:spPr>
              <a:xfrm>
                <a:off x="3889325" y="2650875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3" name="Google Shape;523;g1ef59e84aea_1_54"/>
              <p:cNvSpPr/>
              <p:nvPr/>
            </p:nvSpPr>
            <p:spPr>
              <a:xfrm>
                <a:off x="5642325" y="2182825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4" name="Google Shape;524;g1ef59e84aea_1_54"/>
              <p:cNvSpPr/>
              <p:nvPr/>
            </p:nvSpPr>
            <p:spPr>
              <a:xfrm>
                <a:off x="7440375" y="1709850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5" name="Google Shape;525;g1ef59e84aea_1_54"/>
              <p:cNvSpPr/>
              <p:nvPr/>
            </p:nvSpPr>
            <p:spPr>
              <a:xfrm rot="-5400000">
                <a:off x="1687625" y="3044725"/>
                <a:ext cx="216000" cy="216000"/>
              </a:xfrm>
              <a:prstGeom prst="rtTriangle">
                <a:avLst/>
              </a:prstGeom>
              <a:solidFill>
                <a:srgbClr val="E06666"/>
              </a:solidFill>
              <a:ln w="9525" cap="flat" cmpd="sng">
                <a:solidFill>
                  <a:srgbClr val="E0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6" name="Google Shape;526;g1ef59e84aea_1_54"/>
              <p:cNvSpPr/>
              <p:nvPr/>
            </p:nvSpPr>
            <p:spPr>
              <a:xfrm rot="-5400000">
                <a:off x="3436450" y="2650875"/>
                <a:ext cx="216000" cy="216000"/>
              </a:xfrm>
              <a:prstGeom prst="rtTriangle">
                <a:avLst/>
              </a:prstGeom>
              <a:solidFill>
                <a:srgbClr val="ED1A38"/>
              </a:solidFill>
              <a:ln w="9525" cap="flat" cmpd="sng">
                <a:solidFill>
                  <a:srgbClr val="ED1A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7" name="Google Shape;527;g1ef59e84aea_1_54"/>
              <p:cNvSpPr/>
              <p:nvPr/>
            </p:nvSpPr>
            <p:spPr>
              <a:xfrm rot="-5400000">
                <a:off x="5185275" y="2170000"/>
                <a:ext cx="216000" cy="216000"/>
              </a:xfrm>
              <a:prstGeom prst="rtTriangle">
                <a:avLst/>
              </a:prstGeom>
              <a:solidFill>
                <a:srgbClr val="A41A16"/>
              </a:solidFill>
              <a:ln w="9525" cap="flat" cmpd="sng">
                <a:solidFill>
                  <a:srgbClr val="A41A1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8" name="Google Shape;528;g1ef59e84aea_1_54"/>
              <p:cNvSpPr/>
              <p:nvPr/>
            </p:nvSpPr>
            <p:spPr>
              <a:xfrm rot="-5400000">
                <a:off x="6934100" y="1709850"/>
                <a:ext cx="216000" cy="216000"/>
              </a:xfrm>
              <a:prstGeom prst="rtTriangle">
                <a:avLst/>
              </a:prstGeom>
              <a:solidFill>
                <a:srgbClr val="660000"/>
              </a:solidFill>
              <a:ln w="9525" cap="flat" cmpd="sng">
                <a:solidFill>
                  <a:srgbClr val="66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29" name="Google Shape;529;g1ef59e84aea_1_54"/>
            <p:cNvSpPr txBox="1"/>
            <p:nvPr/>
          </p:nvSpPr>
          <p:spPr>
            <a:xfrm>
              <a:off x="341050" y="3527600"/>
              <a:ext cx="1429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Zgłoszenie</a:t>
              </a:r>
              <a:r>
                <a:rPr lang="en" sz="1100"/>
                <a:t> </a:t>
              </a: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chęci udziału w Programie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1ef59e84aea_1_54"/>
            <p:cNvSpPr txBox="1"/>
            <p:nvPr/>
          </p:nvSpPr>
          <p:spPr>
            <a:xfrm>
              <a:off x="2150401" y="3132875"/>
              <a:ext cx="1492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Przygotowanie profilu </a:t>
              </a: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podatnika </a:t>
              </a:r>
              <a:b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1ef59e84aea_1_54"/>
            <p:cNvSpPr txBox="1"/>
            <p:nvPr/>
          </p:nvSpPr>
          <p:spPr>
            <a:xfrm>
              <a:off x="3809725" y="2649511"/>
              <a:ext cx="15519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Audyt wstępny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  </a:ext>
                  </a:extLst>
                </a:rPr>
                <a:t>z oceną obowiązków podatkowych oraz badanie poziomu wdrożenia RWNP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g1ef59e84aea_1_54"/>
            <p:cNvSpPr txBox="1"/>
            <p:nvPr/>
          </p:nvSpPr>
          <p:spPr>
            <a:xfrm>
              <a:off x="5663250" y="2249300"/>
              <a:ext cx="14925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Podpisanie Umowy </a:t>
              </a:r>
              <a:br>
                <a:rPr lang="en" sz="1100" b="0" i="0" u="none" strike="noStrike" cap="none">
                  <a:solidFill>
                    <a:srgbClr val="000000"/>
                  </a:solidFill>
                  <a:highlight>
                    <a:srgbClr val="FECC00"/>
                  </a:highlight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 współdziałanie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1ef59e84aea_1_54"/>
            <p:cNvSpPr txBox="1"/>
            <p:nvPr/>
          </p:nvSpPr>
          <p:spPr>
            <a:xfrm>
              <a:off x="7439402" y="1772876"/>
              <a:ext cx="1429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Współpraca </a:t>
              </a:r>
              <a:b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 </a:t>
              </a: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  </a:ext>
                  </a:extLst>
                </a:rPr>
                <a:t>podatnikiem </a:t>
              </a:r>
              <a:b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 ramach Programu</a:t>
              </a: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4" name="Google Shape;534;g1ef59e84aea_1_5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1ef59e84aea_1_54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1ef59e84aea_1_54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50010CB6-E6B9-78FB-F9F2-3F33765A1F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g2a659b56344_0_12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3174900" cy="5143499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pic>
      <p:sp>
        <p:nvSpPr>
          <p:cNvPr id="542" name="Google Shape;542;g2a659b56344_0_1210"/>
          <p:cNvSpPr txBox="1">
            <a:spLocks noGrp="1"/>
          </p:cNvSpPr>
          <p:nvPr>
            <p:ph type="title"/>
          </p:nvPr>
        </p:nvSpPr>
        <p:spPr>
          <a:xfrm>
            <a:off x="3507185" y="411163"/>
            <a:ext cx="530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2"/>
                </a:solidFill>
              </a:rPr>
              <a:t>Przystąpienie do Programu Współdziałania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3" name="Google Shape;543;g2a659b56344_0_1210"/>
          <p:cNvSpPr/>
          <p:nvPr/>
        </p:nvSpPr>
        <p:spPr>
          <a:xfrm>
            <a:off x="8247725" y="1099850"/>
            <a:ext cx="576000" cy="13236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2a659b56344_0_1210"/>
          <p:cNvSpPr/>
          <p:nvPr/>
        </p:nvSpPr>
        <p:spPr>
          <a:xfrm>
            <a:off x="8247725" y="2720975"/>
            <a:ext cx="576000" cy="12021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a659b56344_0_1210"/>
          <p:cNvSpPr txBox="1"/>
          <p:nvPr/>
        </p:nvSpPr>
        <p:spPr>
          <a:xfrm>
            <a:off x="3505200" y="1099468"/>
            <a:ext cx="4594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CD1823"/>
                </a:solidFill>
                <a:latin typeface="Calibri"/>
                <a:ea typeface="Calibri"/>
                <a:cs typeface="Calibri"/>
                <a:sym typeface="Calibri"/>
              </a:rPr>
              <a:t>Proces przystąpienia do Programu</a:t>
            </a:r>
            <a:r>
              <a:rPr lang="en" sz="1400" b="0" i="0" u="none" strike="noStrike" cap="none">
                <a:solidFill>
                  <a:srgbClr val="CD18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To okres, w którym analizowana jest poprawność wypełniania obowiązków podatkowych i poziom wdrożenia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RWNP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. </a:t>
            </a:r>
            <a:b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Proces ten kończy się podpisaniem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</a:ext>
                </a:extLst>
              </a:rPr>
              <a:t>umowy o współdziałanie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</a:ext>
                </a:extLst>
              </a:rPr>
              <a:t>, której zakres jest dostosowywany do potrzeb obu stron.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2a659b56344_0_1210"/>
          <p:cNvSpPr txBox="1"/>
          <p:nvPr/>
        </p:nvSpPr>
        <p:spPr>
          <a:xfrm>
            <a:off x="3505200" y="2720975"/>
            <a:ext cx="4630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CD1823"/>
                </a:solidFill>
                <a:latin typeface="Calibri"/>
                <a:ea typeface="Calibri"/>
                <a:cs typeface="Calibri"/>
                <a:sym typeface="Calibri"/>
              </a:rPr>
              <a:t>Współpraca w ramach Programu</a:t>
            </a:r>
            <a:b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</a:ext>
                </a:extLst>
              </a:rPr>
              <a:t>Współpraca opiera się o zindywidualizowaną obsługę podatnika przez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</a:ext>
                </a:extLst>
              </a:rPr>
              <a:t>KAS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</a:ext>
                </a:extLst>
              </a:rPr>
              <a:t>. Poziom nadzoru nad przedsiębiorstwem dostosowywany jest do wdrożonych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</a:ext>
                </a:extLst>
              </a:rPr>
              <a:t>mechanizmów zarządzania obszarem podatków.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</a:ext>
                </a:extLst>
              </a:rPr>
              <a:t> 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2a659b56344_0_1210"/>
          <p:cNvSpPr/>
          <p:nvPr/>
        </p:nvSpPr>
        <p:spPr>
          <a:xfrm rot="-5400000">
            <a:off x="5251351" y="847474"/>
            <a:ext cx="664800" cy="7120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2a659b56344_0_1210"/>
          <p:cNvSpPr txBox="1"/>
          <p:nvPr/>
        </p:nvSpPr>
        <p:spPr>
          <a:xfrm>
            <a:off x="2903220" y="4119849"/>
            <a:ext cx="5916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</a:ext>
                </a:extLst>
              </a:rPr>
              <a:t>Warto pamiętać, że</a:t>
            </a:r>
            <a:r>
              <a:rPr lang="en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</a:ext>
                </a:extLst>
              </a:rPr>
              <a:t> warunki umowy o współdziałanie </a:t>
            </a:r>
            <a:r>
              <a:rPr lang="en" sz="105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9"/>
                  </a:ext>
                </a:extLst>
              </a:rPr>
              <a:t>w ramach Programu Współdziałania </a:t>
            </a:r>
            <a:r>
              <a:rPr lang="en" sz="105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  </a:ext>
                </a:extLst>
              </a:rPr>
              <a:t>p</a:t>
            </a:r>
            <a:r>
              <a:rPr lang="en" sz="105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1"/>
                  </a:ext>
                </a:extLst>
              </a:rPr>
              <a:t>odlegają </a:t>
            </a:r>
            <a:r>
              <a:rPr lang="en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</a:ext>
                </a:extLst>
              </a:rPr>
              <a:t>negocjacjom</a:t>
            </a:r>
            <a:r>
              <a:rPr lang="en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</a:ext>
                </a:extLst>
              </a:rPr>
              <a:t>. </a:t>
            </a:r>
            <a:r>
              <a:rPr lang="en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4"/>
                  </a:ext>
                </a:extLst>
              </a:rPr>
              <a:t>Ważne jest zatem zrozumienie indywidualnych potrzeb każdego podatnika. 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2a659b56344_0_1210"/>
          <p:cNvSpPr txBox="1"/>
          <p:nvPr/>
        </p:nvSpPr>
        <p:spPr>
          <a:xfrm>
            <a:off x="392825" y="1060050"/>
            <a:ext cx="25104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przeciwieństwie do kontroli podatkowej</a:t>
            </a: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5"/>
                  </a:ext>
                </a:extLst>
              </a:rPr>
              <a:t>, </a:t>
            </a: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6"/>
                  </a:ext>
                </a:extLst>
              </a:rPr>
              <a:t>Program Współdziałania </a:t>
            </a: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 oznacza bezpośredniego sprawdzania poprawności wypełniania obowiązków podatkowych.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raczej forma nadzoru nad wewnętrznymi zasadami, które podatnik wprowadza, aby właściwie realizować swoje obowiązki podatkowe.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Podatnik głównie sam przeprowadza kontrolę swojego rozliczenia, a organy skarbowe monitorują, czy te wewnętrzne mechanizmy kontroli są skuteczne.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g2a659b56344_0_1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6430" y="4117645"/>
            <a:ext cx="606790" cy="580408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2a659b56344_0_1210"/>
          <p:cNvSpPr/>
          <p:nvPr/>
        </p:nvSpPr>
        <p:spPr>
          <a:xfrm>
            <a:off x="8355719" y="3155040"/>
            <a:ext cx="359999" cy="3600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704" y="706"/>
                </a:moveTo>
                <a:lnTo>
                  <a:pt x="0" y="706"/>
                </a:lnTo>
                <a:lnTo>
                  <a:pt x="0" y="0"/>
                </a:lnTo>
                <a:lnTo>
                  <a:pt x="704" y="0"/>
                </a:lnTo>
                <a:lnTo>
                  <a:pt x="704" y="706"/>
                </a:lnTo>
                <a:close/>
                <a:moveTo>
                  <a:pt x="29" y="675"/>
                </a:moveTo>
                <a:lnTo>
                  <a:pt x="673" y="675"/>
                </a:lnTo>
                <a:lnTo>
                  <a:pt x="673" y="29"/>
                </a:lnTo>
                <a:lnTo>
                  <a:pt x="29" y="29"/>
                </a:lnTo>
                <a:lnTo>
                  <a:pt x="29" y="675"/>
                </a:lnTo>
                <a:close/>
                <a:moveTo>
                  <a:pt x="483" y="371"/>
                </a:moveTo>
                <a:lnTo>
                  <a:pt x="465" y="402"/>
                </a:lnTo>
                <a:lnTo>
                  <a:pt x="434" y="384"/>
                </a:lnTo>
                <a:lnTo>
                  <a:pt x="451" y="353"/>
                </a:lnTo>
                <a:lnTo>
                  <a:pt x="434" y="322"/>
                </a:lnTo>
                <a:lnTo>
                  <a:pt x="465" y="304"/>
                </a:lnTo>
                <a:lnTo>
                  <a:pt x="483" y="335"/>
                </a:lnTo>
                <a:lnTo>
                  <a:pt x="584" y="335"/>
                </a:lnTo>
                <a:lnTo>
                  <a:pt x="634" y="247"/>
                </a:lnTo>
                <a:lnTo>
                  <a:pt x="584" y="159"/>
                </a:lnTo>
                <a:lnTo>
                  <a:pt x="483" y="159"/>
                </a:lnTo>
                <a:lnTo>
                  <a:pt x="432" y="247"/>
                </a:lnTo>
                <a:lnTo>
                  <a:pt x="450" y="278"/>
                </a:lnTo>
                <a:lnTo>
                  <a:pt x="418" y="295"/>
                </a:lnTo>
                <a:lnTo>
                  <a:pt x="401" y="265"/>
                </a:lnTo>
                <a:lnTo>
                  <a:pt x="365" y="265"/>
                </a:lnTo>
                <a:lnTo>
                  <a:pt x="365" y="229"/>
                </a:lnTo>
                <a:lnTo>
                  <a:pt x="401" y="229"/>
                </a:lnTo>
                <a:lnTo>
                  <a:pt x="451" y="141"/>
                </a:lnTo>
                <a:lnTo>
                  <a:pt x="401" y="54"/>
                </a:lnTo>
                <a:lnTo>
                  <a:pt x="299" y="54"/>
                </a:lnTo>
                <a:lnTo>
                  <a:pt x="249" y="141"/>
                </a:lnTo>
                <a:lnTo>
                  <a:pt x="299" y="229"/>
                </a:lnTo>
                <a:lnTo>
                  <a:pt x="335" y="229"/>
                </a:lnTo>
                <a:lnTo>
                  <a:pt x="335" y="265"/>
                </a:lnTo>
                <a:lnTo>
                  <a:pt x="299" y="265"/>
                </a:lnTo>
                <a:lnTo>
                  <a:pt x="282" y="295"/>
                </a:lnTo>
                <a:lnTo>
                  <a:pt x="253" y="279"/>
                </a:lnTo>
                <a:lnTo>
                  <a:pt x="271" y="247"/>
                </a:lnTo>
                <a:lnTo>
                  <a:pt x="220" y="159"/>
                </a:lnTo>
                <a:lnTo>
                  <a:pt x="120" y="159"/>
                </a:lnTo>
                <a:lnTo>
                  <a:pt x="68" y="247"/>
                </a:lnTo>
                <a:lnTo>
                  <a:pt x="120" y="335"/>
                </a:lnTo>
                <a:lnTo>
                  <a:pt x="220" y="335"/>
                </a:lnTo>
                <a:lnTo>
                  <a:pt x="237" y="305"/>
                </a:lnTo>
                <a:lnTo>
                  <a:pt x="266" y="322"/>
                </a:lnTo>
                <a:lnTo>
                  <a:pt x="249" y="353"/>
                </a:lnTo>
                <a:lnTo>
                  <a:pt x="266" y="384"/>
                </a:lnTo>
                <a:lnTo>
                  <a:pt x="237" y="401"/>
                </a:lnTo>
                <a:lnTo>
                  <a:pt x="220" y="371"/>
                </a:lnTo>
                <a:lnTo>
                  <a:pt x="120" y="371"/>
                </a:lnTo>
                <a:lnTo>
                  <a:pt x="68" y="458"/>
                </a:lnTo>
                <a:lnTo>
                  <a:pt x="120" y="547"/>
                </a:lnTo>
                <a:lnTo>
                  <a:pt x="220" y="547"/>
                </a:lnTo>
                <a:lnTo>
                  <a:pt x="271" y="458"/>
                </a:lnTo>
                <a:lnTo>
                  <a:pt x="253" y="426"/>
                </a:lnTo>
                <a:lnTo>
                  <a:pt x="282" y="409"/>
                </a:lnTo>
                <a:lnTo>
                  <a:pt x="299" y="440"/>
                </a:lnTo>
                <a:lnTo>
                  <a:pt x="335" y="440"/>
                </a:lnTo>
                <a:lnTo>
                  <a:pt x="335" y="477"/>
                </a:lnTo>
                <a:lnTo>
                  <a:pt x="299" y="477"/>
                </a:lnTo>
                <a:lnTo>
                  <a:pt x="249" y="564"/>
                </a:lnTo>
                <a:lnTo>
                  <a:pt x="299" y="652"/>
                </a:lnTo>
                <a:lnTo>
                  <a:pt x="401" y="652"/>
                </a:lnTo>
                <a:lnTo>
                  <a:pt x="451" y="564"/>
                </a:lnTo>
                <a:lnTo>
                  <a:pt x="401" y="477"/>
                </a:lnTo>
                <a:lnTo>
                  <a:pt x="365" y="477"/>
                </a:lnTo>
                <a:lnTo>
                  <a:pt x="365" y="440"/>
                </a:lnTo>
                <a:lnTo>
                  <a:pt x="401" y="440"/>
                </a:lnTo>
                <a:lnTo>
                  <a:pt x="418" y="409"/>
                </a:lnTo>
                <a:lnTo>
                  <a:pt x="450" y="428"/>
                </a:lnTo>
                <a:lnTo>
                  <a:pt x="432" y="458"/>
                </a:lnTo>
                <a:lnTo>
                  <a:pt x="483" y="547"/>
                </a:lnTo>
                <a:lnTo>
                  <a:pt x="584" y="547"/>
                </a:lnTo>
                <a:lnTo>
                  <a:pt x="634" y="458"/>
                </a:lnTo>
                <a:lnTo>
                  <a:pt x="584" y="371"/>
                </a:lnTo>
                <a:lnTo>
                  <a:pt x="483" y="371"/>
                </a:lnTo>
                <a:close/>
                <a:moveTo>
                  <a:pt x="500" y="190"/>
                </a:moveTo>
                <a:lnTo>
                  <a:pt x="567" y="190"/>
                </a:lnTo>
                <a:lnTo>
                  <a:pt x="600" y="247"/>
                </a:lnTo>
                <a:lnTo>
                  <a:pt x="567" y="305"/>
                </a:lnTo>
                <a:lnTo>
                  <a:pt x="500" y="305"/>
                </a:lnTo>
                <a:lnTo>
                  <a:pt x="467" y="247"/>
                </a:lnTo>
                <a:lnTo>
                  <a:pt x="500" y="190"/>
                </a:lnTo>
                <a:close/>
                <a:moveTo>
                  <a:pt x="316" y="198"/>
                </a:moveTo>
                <a:lnTo>
                  <a:pt x="283" y="141"/>
                </a:lnTo>
                <a:lnTo>
                  <a:pt x="316" y="83"/>
                </a:lnTo>
                <a:lnTo>
                  <a:pt x="384" y="83"/>
                </a:lnTo>
                <a:lnTo>
                  <a:pt x="417" y="141"/>
                </a:lnTo>
                <a:lnTo>
                  <a:pt x="384" y="198"/>
                </a:lnTo>
                <a:lnTo>
                  <a:pt x="316" y="198"/>
                </a:lnTo>
                <a:close/>
                <a:moveTo>
                  <a:pt x="203" y="305"/>
                </a:moveTo>
                <a:lnTo>
                  <a:pt x="137" y="305"/>
                </a:lnTo>
                <a:lnTo>
                  <a:pt x="104" y="247"/>
                </a:lnTo>
                <a:lnTo>
                  <a:pt x="137" y="190"/>
                </a:lnTo>
                <a:lnTo>
                  <a:pt x="203" y="190"/>
                </a:lnTo>
                <a:lnTo>
                  <a:pt x="236" y="247"/>
                </a:lnTo>
                <a:lnTo>
                  <a:pt x="203" y="305"/>
                </a:lnTo>
                <a:close/>
                <a:moveTo>
                  <a:pt x="203" y="516"/>
                </a:moveTo>
                <a:lnTo>
                  <a:pt x="137" y="516"/>
                </a:lnTo>
                <a:lnTo>
                  <a:pt x="104" y="458"/>
                </a:lnTo>
                <a:lnTo>
                  <a:pt x="137" y="401"/>
                </a:lnTo>
                <a:lnTo>
                  <a:pt x="203" y="401"/>
                </a:lnTo>
                <a:lnTo>
                  <a:pt x="236" y="458"/>
                </a:lnTo>
                <a:lnTo>
                  <a:pt x="203" y="516"/>
                </a:lnTo>
                <a:close/>
                <a:moveTo>
                  <a:pt x="384" y="506"/>
                </a:moveTo>
                <a:lnTo>
                  <a:pt x="417" y="564"/>
                </a:lnTo>
                <a:lnTo>
                  <a:pt x="384" y="621"/>
                </a:lnTo>
                <a:lnTo>
                  <a:pt x="316" y="621"/>
                </a:lnTo>
                <a:lnTo>
                  <a:pt x="283" y="564"/>
                </a:lnTo>
                <a:lnTo>
                  <a:pt x="316" y="506"/>
                </a:lnTo>
                <a:lnTo>
                  <a:pt x="384" y="506"/>
                </a:lnTo>
                <a:close/>
                <a:moveTo>
                  <a:pt x="384" y="411"/>
                </a:moveTo>
                <a:lnTo>
                  <a:pt x="316" y="411"/>
                </a:lnTo>
                <a:lnTo>
                  <a:pt x="283" y="353"/>
                </a:lnTo>
                <a:lnTo>
                  <a:pt x="316" y="295"/>
                </a:lnTo>
                <a:lnTo>
                  <a:pt x="384" y="295"/>
                </a:lnTo>
                <a:lnTo>
                  <a:pt x="417" y="353"/>
                </a:lnTo>
                <a:lnTo>
                  <a:pt x="384" y="411"/>
                </a:lnTo>
                <a:close/>
                <a:moveTo>
                  <a:pt x="567" y="516"/>
                </a:moveTo>
                <a:lnTo>
                  <a:pt x="500" y="516"/>
                </a:lnTo>
                <a:lnTo>
                  <a:pt x="467" y="458"/>
                </a:lnTo>
                <a:lnTo>
                  <a:pt x="500" y="401"/>
                </a:lnTo>
                <a:lnTo>
                  <a:pt x="567" y="401"/>
                </a:lnTo>
                <a:lnTo>
                  <a:pt x="600" y="458"/>
                </a:lnTo>
                <a:lnTo>
                  <a:pt x="567" y="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2a659b56344_0_1210"/>
          <p:cNvSpPr/>
          <p:nvPr/>
        </p:nvSpPr>
        <p:spPr>
          <a:xfrm>
            <a:off x="8355719" y="155189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  <a:moveTo>
                  <a:pt x="130" y="215"/>
                </a:moveTo>
                <a:cubicBezTo>
                  <a:pt x="155" y="215"/>
                  <a:pt x="176" y="194"/>
                  <a:pt x="176" y="169"/>
                </a:cubicBezTo>
                <a:cubicBezTo>
                  <a:pt x="176" y="144"/>
                  <a:pt x="155" y="124"/>
                  <a:pt x="130" y="124"/>
                </a:cubicBezTo>
                <a:cubicBezTo>
                  <a:pt x="105" y="124"/>
                  <a:pt x="85" y="144"/>
                  <a:pt x="85" y="169"/>
                </a:cubicBezTo>
                <a:cubicBezTo>
                  <a:pt x="85" y="194"/>
                  <a:pt x="105" y="215"/>
                  <a:pt x="130" y="215"/>
                </a:cubicBezTo>
                <a:close/>
                <a:moveTo>
                  <a:pt x="130" y="148"/>
                </a:moveTo>
                <a:cubicBezTo>
                  <a:pt x="142" y="148"/>
                  <a:pt x="151" y="158"/>
                  <a:pt x="151" y="169"/>
                </a:cubicBezTo>
                <a:cubicBezTo>
                  <a:pt x="151" y="181"/>
                  <a:pt x="142" y="190"/>
                  <a:pt x="130" y="190"/>
                </a:cubicBezTo>
                <a:cubicBezTo>
                  <a:pt x="119" y="190"/>
                  <a:pt x="109" y="181"/>
                  <a:pt x="109" y="169"/>
                </a:cubicBezTo>
                <a:cubicBezTo>
                  <a:pt x="109" y="158"/>
                  <a:pt x="119" y="148"/>
                  <a:pt x="130" y="148"/>
                </a:cubicBezTo>
                <a:close/>
                <a:moveTo>
                  <a:pt x="494" y="182"/>
                </a:moveTo>
                <a:cubicBezTo>
                  <a:pt x="217" y="182"/>
                  <a:pt x="217" y="182"/>
                  <a:pt x="217" y="182"/>
                </a:cubicBezTo>
                <a:cubicBezTo>
                  <a:pt x="217" y="157"/>
                  <a:pt x="217" y="157"/>
                  <a:pt x="217" y="157"/>
                </a:cubicBezTo>
                <a:cubicBezTo>
                  <a:pt x="494" y="157"/>
                  <a:pt x="494" y="157"/>
                  <a:pt x="494" y="157"/>
                </a:cubicBezTo>
                <a:lnTo>
                  <a:pt x="494" y="182"/>
                </a:lnTo>
                <a:close/>
                <a:moveTo>
                  <a:pt x="130" y="358"/>
                </a:moveTo>
                <a:cubicBezTo>
                  <a:pt x="155" y="358"/>
                  <a:pt x="176" y="337"/>
                  <a:pt x="176" y="312"/>
                </a:cubicBezTo>
                <a:cubicBezTo>
                  <a:pt x="176" y="287"/>
                  <a:pt x="155" y="267"/>
                  <a:pt x="130" y="267"/>
                </a:cubicBezTo>
                <a:cubicBezTo>
                  <a:pt x="105" y="267"/>
                  <a:pt x="85" y="287"/>
                  <a:pt x="85" y="312"/>
                </a:cubicBezTo>
                <a:cubicBezTo>
                  <a:pt x="85" y="337"/>
                  <a:pt x="105" y="358"/>
                  <a:pt x="130" y="358"/>
                </a:cubicBezTo>
                <a:close/>
                <a:moveTo>
                  <a:pt x="130" y="291"/>
                </a:moveTo>
                <a:cubicBezTo>
                  <a:pt x="142" y="291"/>
                  <a:pt x="151" y="301"/>
                  <a:pt x="151" y="312"/>
                </a:cubicBezTo>
                <a:cubicBezTo>
                  <a:pt x="151" y="324"/>
                  <a:pt x="142" y="333"/>
                  <a:pt x="130" y="333"/>
                </a:cubicBezTo>
                <a:cubicBezTo>
                  <a:pt x="119" y="333"/>
                  <a:pt x="109" y="324"/>
                  <a:pt x="109" y="312"/>
                </a:cubicBezTo>
                <a:cubicBezTo>
                  <a:pt x="109" y="301"/>
                  <a:pt x="119" y="291"/>
                  <a:pt x="130" y="291"/>
                </a:cubicBezTo>
                <a:close/>
                <a:moveTo>
                  <a:pt x="494" y="325"/>
                </a:moveTo>
                <a:cubicBezTo>
                  <a:pt x="217" y="325"/>
                  <a:pt x="217" y="325"/>
                  <a:pt x="217" y="325"/>
                </a:cubicBezTo>
                <a:cubicBezTo>
                  <a:pt x="217" y="300"/>
                  <a:pt x="217" y="300"/>
                  <a:pt x="217" y="300"/>
                </a:cubicBezTo>
                <a:cubicBezTo>
                  <a:pt x="494" y="300"/>
                  <a:pt x="494" y="300"/>
                  <a:pt x="494" y="300"/>
                </a:cubicBezTo>
                <a:lnTo>
                  <a:pt x="494" y="325"/>
                </a:lnTo>
                <a:close/>
                <a:moveTo>
                  <a:pt x="130" y="501"/>
                </a:moveTo>
                <a:cubicBezTo>
                  <a:pt x="155" y="501"/>
                  <a:pt x="176" y="480"/>
                  <a:pt x="176" y="455"/>
                </a:cubicBezTo>
                <a:cubicBezTo>
                  <a:pt x="176" y="430"/>
                  <a:pt x="155" y="410"/>
                  <a:pt x="130" y="410"/>
                </a:cubicBezTo>
                <a:cubicBezTo>
                  <a:pt x="105" y="410"/>
                  <a:pt x="85" y="430"/>
                  <a:pt x="85" y="455"/>
                </a:cubicBezTo>
                <a:cubicBezTo>
                  <a:pt x="85" y="480"/>
                  <a:pt x="105" y="501"/>
                  <a:pt x="130" y="501"/>
                </a:cubicBezTo>
                <a:close/>
                <a:moveTo>
                  <a:pt x="130" y="434"/>
                </a:moveTo>
                <a:cubicBezTo>
                  <a:pt x="142" y="434"/>
                  <a:pt x="151" y="444"/>
                  <a:pt x="151" y="455"/>
                </a:cubicBezTo>
                <a:cubicBezTo>
                  <a:pt x="151" y="467"/>
                  <a:pt x="142" y="476"/>
                  <a:pt x="130" y="476"/>
                </a:cubicBezTo>
                <a:cubicBezTo>
                  <a:pt x="119" y="476"/>
                  <a:pt x="109" y="467"/>
                  <a:pt x="109" y="455"/>
                </a:cubicBezTo>
                <a:cubicBezTo>
                  <a:pt x="109" y="444"/>
                  <a:pt x="119" y="434"/>
                  <a:pt x="130" y="434"/>
                </a:cubicBezTo>
                <a:close/>
                <a:moveTo>
                  <a:pt x="494" y="468"/>
                </a:moveTo>
                <a:cubicBezTo>
                  <a:pt x="217" y="468"/>
                  <a:pt x="217" y="468"/>
                  <a:pt x="217" y="468"/>
                </a:cubicBezTo>
                <a:cubicBezTo>
                  <a:pt x="217" y="443"/>
                  <a:pt x="217" y="443"/>
                  <a:pt x="217" y="443"/>
                </a:cubicBezTo>
                <a:cubicBezTo>
                  <a:pt x="494" y="443"/>
                  <a:pt x="494" y="443"/>
                  <a:pt x="494" y="443"/>
                </a:cubicBezTo>
                <a:lnTo>
                  <a:pt x="494" y="4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2a659b56344_0_1210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g2a659b56344_0_1210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g2a659b56344_0_1210"/>
          <p:cNvSpPr/>
          <p:nvPr/>
        </p:nvSpPr>
        <p:spPr>
          <a:xfrm>
            <a:off x="8928150" y="65212"/>
            <a:ext cx="216000" cy="21597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a659b56344_0_1322"/>
          <p:cNvSpPr txBox="1"/>
          <p:nvPr/>
        </p:nvSpPr>
        <p:spPr>
          <a:xfrm>
            <a:off x="3363575" y="949350"/>
            <a:ext cx="5219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Aby ułatwić dołączenie do Programu, KAS przygotowała praktyczne dokumenty, które pomagają w odpowiednim przygotowaniu 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7"/>
                  </a:ext>
                </a:extLst>
              </a:rPr>
              <a:t>wniosku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stronie Programu dostępne są</a:t>
            </a:r>
            <a:r>
              <a:rPr lang="pl-PL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m.in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0000"/>
              </a:solidFill>
              <a:highlight>
                <a:srgbClr val="FECC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2a659b56344_0_1322"/>
          <p:cNvSpPr txBox="1"/>
          <p:nvPr/>
        </p:nvSpPr>
        <p:spPr>
          <a:xfrm>
            <a:off x="3843433" y="2331682"/>
            <a:ext cx="3247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Wytyczne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zakresie Ram Wewnętrznego Nadzoru Podatkowego.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2a659b56344_0_1322"/>
          <p:cNvSpPr txBox="1"/>
          <p:nvPr/>
        </p:nvSpPr>
        <p:spPr>
          <a:xfrm>
            <a:off x="3843433" y="2831726"/>
            <a:ext cx="313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Podręcznik dla uczestnika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Programu Współdziałania wraz załącznikami.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g2a659b56344_0_1322"/>
          <p:cNvCxnSpPr/>
          <p:nvPr/>
        </p:nvCxnSpPr>
        <p:spPr>
          <a:xfrm>
            <a:off x="301950" y="4015975"/>
            <a:ext cx="612600" cy="3300"/>
          </a:xfrm>
          <a:prstGeom prst="straightConnector1">
            <a:avLst/>
          </a:prstGeom>
          <a:noFill/>
          <a:ln w="2857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64" name="Google Shape;564;g2a659b56344_0_1322"/>
          <p:cNvGrpSpPr/>
          <p:nvPr/>
        </p:nvGrpSpPr>
        <p:grpSpPr>
          <a:xfrm>
            <a:off x="3277876" y="1731976"/>
            <a:ext cx="341228" cy="430369"/>
            <a:chOff x="4175267" y="3404686"/>
            <a:chExt cx="280800" cy="354155"/>
          </a:xfrm>
        </p:grpSpPr>
        <p:sp>
          <p:nvSpPr>
            <p:cNvPr id="565" name="Google Shape;565;g2a659b56344_0_1322"/>
            <p:cNvSpPr/>
            <p:nvPr/>
          </p:nvSpPr>
          <p:spPr>
            <a:xfrm>
              <a:off x="4184809" y="3579141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g2a659b56344_0_1322"/>
            <p:cNvSpPr/>
            <p:nvPr/>
          </p:nvSpPr>
          <p:spPr>
            <a:xfrm rot="-8100000">
              <a:off x="4256270" y="3405927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g2a659b56344_0_1322"/>
          <p:cNvGrpSpPr/>
          <p:nvPr/>
        </p:nvGrpSpPr>
        <p:grpSpPr>
          <a:xfrm>
            <a:off x="3257829" y="2238037"/>
            <a:ext cx="341228" cy="430369"/>
            <a:chOff x="4175266" y="3228926"/>
            <a:chExt cx="280800" cy="354155"/>
          </a:xfrm>
        </p:grpSpPr>
        <p:sp>
          <p:nvSpPr>
            <p:cNvPr id="568" name="Google Shape;568;g2a659b56344_0_1322"/>
            <p:cNvSpPr/>
            <p:nvPr/>
          </p:nvSpPr>
          <p:spPr>
            <a:xfrm>
              <a:off x="4184808" y="3403381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g2a659b56344_0_1322"/>
            <p:cNvSpPr/>
            <p:nvPr/>
          </p:nvSpPr>
          <p:spPr>
            <a:xfrm rot="-8100000">
              <a:off x="4256269" y="3230167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g2a659b56344_0_1322"/>
          <p:cNvGrpSpPr/>
          <p:nvPr/>
        </p:nvGrpSpPr>
        <p:grpSpPr>
          <a:xfrm>
            <a:off x="3269424" y="2731490"/>
            <a:ext cx="341228" cy="430369"/>
            <a:chOff x="4167012" y="2828678"/>
            <a:chExt cx="280800" cy="354155"/>
          </a:xfrm>
        </p:grpSpPr>
        <p:sp>
          <p:nvSpPr>
            <p:cNvPr id="571" name="Google Shape;571;g2a659b56344_0_1322"/>
            <p:cNvSpPr/>
            <p:nvPr/>
          </p:nvSpPr>
          <p:spPr>
            <a:xfrm>
              <a:off x="4176554" y="3003133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g2a659b56344_0_1322"/>
            <p:cNvSpPr/>
            <p:nvPr/>
          </p:nvSpPr>
          <p:spPr>
            <a:xfrm rot="-8100000">
              <a:off x="4248015" y="2829919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g2a659b56344_0_1322"/>
          <p:cNvSpPr txBox="1">
            <a:spLocks noGrp="1"/>
          </p:cNvSpPr>
          <p:nvPr>
            <p:ph type="title"/>
          </p:nvPr>
        </p:nvSpPr>
        <p:spPr>
          <a:xfrm>
            <a:off x="3277875" y="258775"/>
            <a:ext cx="530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 b="1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Dokumenty Programu Współdziałania</a:t>
            </a:r>
            <a:endParaRPr sz="2000" b="1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000" b="1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000" b="1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2a659b56344_0_1322"/>
          <p:cNvSpPr txBox="1"/>
          <p:nvPr/>
        </p:nvSpPr>
        <p:spPr>
          <a:xfrm>
            <a:off x="3843433" y="1977545"/>
            <a:ext cx="3247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Wniosek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zawarcie Umowy o Współdziałanie.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g2a659b56344_0_1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0" y="0"/>
            <a:ext cx="36262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2a659b56344_0_1322"/>
          <p:cNvSpPr/>
          <p:nvPr/>
        </p:nvSpPr>
        <p:spPr>
          <a:xfrm rot="-5400000">
            <a:off x="5599980" y="1529663"/>
            <a:ext cx="849600" cy="5820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D1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g2a659b56344_0_1322"/>
          <p:cNvSpPr txBox="1"/>
          <p:nvPr/>
        </p:nvSpPr>
        <p:spPr>
          <a:xfrm>
            <a:off x="4670348" y="4225358"/>
            <a:ext cx="38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8"/>
                  </a:ext>
                </a:extLst>
              </a:rPr>
              <a:t>Dokumenty związane z Programem Współdziałania dostępne są na </a:t>
            </a:r>
            <a:r>
              <a:rPr lang="en" sz="13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9"/>
                  </a:ext>
                </a:extLst>
              </a:rPr>
              <a:t>stronie Programu.</a:t>
            </a:r>
            <a:endParaRPr sz="13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g2a659b56344_0_1322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2a659b56344_0_1322"/>
          <p:cNvSpPr/>
          <p:nvPr/>
        </p:nvSpPr>
        <p:spPr>
          <a:xfrm>
            <a:off x="8928150" y="65212"/>
            <a:ext cx="216000" cy="21597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AA96FD58-E777-0975-3721-D3AD0A6B5F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A3534EE-2C41-4C74-AFBB-2E56A2D2A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9" y="3367216"/>
            <a:ext cx="347502" cy="35359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6BB3921-67AB-426C-991E-362B2CA3F57C}"/>
              </a:ext>
            </a:extLst>
          </p:cNvPr>
          <p:cNvSpPr/>
          <p:nvPr/>
        </p:nvSpPr>
        <p:spPr>
          <a:xfrm>
            <a:off x="3887789" y="3456430"/>
            <a:ext cx="3247500" cy="4856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3A2337E-E315-405D-8FC3-3F3B4F24E12D}"/>
              </a:ext>
            </a:extLst>
          </p:cNvPr>
          <p:cNvSpPr txBox="1"/>
          <p:nvPr/>
        </p:nvSpPr>
        <p:spPr>
          <a:xfrm>
            <a:off x="3757370" y="3330769"/>
            <a:ext cx="4954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pl-P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oceny 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poziomu dojrzałości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l-P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Wskazówki i dobre praktyki 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zakresie RWNP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B28709F-FB74-7B6E-DD1A-086AE7378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671" y="4103563"/>
            <a:ext cx="6731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1744" y="1163638"/>
            <a:ext cx="5452256" cy="335598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4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Jakie wsparcie otrzyma podatnik?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1423625" y="3155250"/>
            <a:ext cx="188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Już dziś dołącz do Programu Współdziałania!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" name="Google Shape;590;p14"/>
          <p:cNvGrpSpPr/>
          <p:nvPr/>
        </p:nvGrpSpPr>
        <p:grpSpPr>
          <a:xfrm>
            <a:off x="635635" y="2961619"/>
            <a:ext cx="648872" cy="728398"/>
            <a:chOff x="4176519" y="3419812"/>
            <a:chExt cx="280800" cy="315214"/>
          </a:xfrm>
        </p:grpSpPr>
        <p:sp>
          <p:nvSpPr>
            <p:cNvPr id="591" name="Google Shape;591;p14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 rot="-8100000">
              <a:off x="4257522" y="3421053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4"/>
          <p:cNvSpPr/>
          <p:nvPr/>
        </p:nvSpPr>
        <p:spPr>
          <a:xfrm>
            <a:off x="1453900" y="4690875"/>
            <a:ext cx="423000" cy="45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14"/>
          <p:cNvSpPr/>
          <p:nvPr/>
        </p:nvSpPr>
        <p:spPr>
          <a:xfrm>
            <a:off x="411000" y="1556350"/>
            <a:ext cx="2987700" cy="142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/>
          <p:nvPr/>
        </p:nvSpPr>
        <p:spPr>
          <a:xfrm>
            <a:off x="408375" y="1163650"/>
            <a:ext cx="2987400" cy="3927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0" rIns="108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Współpraca i wsparcie KAS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4"/>
          <p:cNvSpPr txBox="1"/>
          <p:nvPr/>
        </p:nvSpPr>
        <p:spPr>
          <a:xfrm>
            <a:off x="496775" y="1607500"/>
            <a:ext cx="2810400" cy="1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0"/>
                  </a:ext>
                </a:extLst>
              </a:rPr>
              <a:t>Podatnik w Programie Współdziałania otrzymuje indywidualne wsparcie KAS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1"/>
                  </a:ext>
                </a:extLst>
              </a:rPr>
              <a:t>, zarówno na etapie aplikacji, jak i po dołączeniu do Programu.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2"/>
                  </a:ext>
                </a:extLst>
              </a:rPr>
              <a:t>Współpraca w atmosferze otwartego dialogu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3"/>
                  </a:ext>
                </a:extLst>
              </a:rPr>
              <a:t> pozwala na znalezienie skutecznych rozwiązań i wzajemne zrozumienie potrzeb.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4"/>
          <p:cNvSpPr txBox="1"/>
          <p:nvPr/>
        </p:nvSpPr>
        <p:spPr>
          <a:xfrm>
            <a:off x="410350" y="4001250"/>
            <a:ext cx="2987400" cy="511200"/>
          </a:xfrm>
          <a:prstGeom prst="rect">
            <a:avLst/>
          </a:prstGeom>
          <a:solidFill>
            <a:srgbClr val="E22D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Masz pytania? Napisz do nas!</a:t>
            </a:r>
            <a:b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program.wspoldzialania@mf.gov.pl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4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4"/>
          <p:cNvSpPr/>
          <p:nvPr/>
        </p:nvSpPr>
        <p:spPr>
          <a:xfrm>
            <a:off x="8928154" y="65199"/>
            <a:ext cx="216000" cy="216001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highlight>
                <a:srgbClr val="E0301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14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4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4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3DB935EE-584C-68EB-8209-086E221654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094013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5"/>
          <p:cNvSpPr txBox="1"/>
          <p:nvPr/>
        </p:nvSpPr>
        <p:spPr>
          <a:xfrm>
            <a:off x="323850" y="1442088"/>
            <a:ext cx="347599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Dziękujemy </a:t>
            </a:r>
            <a:br>
              <a:rPr lang="en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 uwagę!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5"/>
          <p:cNvSpPr/>
          <p:nvPr/>
        </p:nvSpPr>
        <p:spPr>
          <a:xfrm>
            <a:off x="0" y="4004200"/>
            <a:ext cx="9144000" cy="115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1" name="Google Shape;6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0"/>
            <a:ext cx="4572001" cy="51559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pic>
      <p:pic>
        <p:nvPicPr>
          <p:cNvPr id="612" name="Google Shape;612;p15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19854"/>
            <a:ext cx="1590364" cy="49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5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1125" y="4355488"/>
            <a:ext cx="1240526" cy="5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5"/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46" y="4119988"/>
            <a:ext cx="1162068" cy="87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659b56344_0_1972"/>
          <p:cNvSpPr/>
          <p:nvPr/>
        </p:nvSpPr>
        <p:spPr>
          <a:xfrm>
            <a:off x="3512335" y="411163"/>
            <a:ext cx="5306700" cy="58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czym polega Program Współdziałania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a659b56344_0_1972"/>
          <p:cNvSpPr/>
          <p:nvPr/>
        </p:nvSpPr>
        <p:spPr>
          <a:xfrm>
            <a:off x="3512335" y="1853877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Korzyści dla podatników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a659b56344_0_1972"/>
          <p:cNvSpPr/>
          <p:nvPr/>
        </p:nvSpPr>
        <p:spPr>
          <a:xfrm>
            <a:off x="3512335" y="1133270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Kto może dołączyć do Programu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a659b56344_0_1972"/>
          <p:cNvSpPr/>
          <p:nvPr/>
        </p:nvSpPr>
        <p:spPr>
          <a:xfrm>
            <a:off x="3512335" y="3295091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Przystąpienie do Programu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a659b56344_0_1972"/>
          <p:cNvSpPr/>
          <p:nvPr/>
        </p:nvSpPr>
        <p:spPr>
          <a:xfrm>
            <a:off x="3512335" y="2574484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Wyzwania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a659b56344_0_1972"/>
          <p:cNvSpPr/>
          <p:nvPr/>
        </p:nvSpPr>
        <p:spPr>
          <a:xfrm>
            <a:off x="3512335" y="4015697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Wsparcie podatnika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a659b56344_0_1972"/>
          <p:cNvSpPr/>
          <p:nvPr/>
        </p:nvSpPr>
        <p:spPr>
          <a:xfrm>
            <a:off x="3580917" y="465488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a659b56344_0_1972"/>
          <p:cNvSpPr/>
          <p:nvPr/>
        </p:nvSpPr>
        <p:spPr>
          <a:xfrm>
            <a:off x="3580917" y="1186350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a659b56344_0_1972"/>
          <p:cNvSpPr/>
          <p:nvPr/>
        </p:nvSpPr>
        <p:spPr>
          <a:xfrm>
            <a:off x="3580917" y="1907212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a659b56344_0_1972"/>
          <p:cNvSpPr/>
          <p:nvPr/>
        </p:nvSpPr>
        <p:spPr>
          <a:xfrm>
            <a:off x="3580917" y="3348936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a659b56344_0_1972"/>
          <p:cNvSpPr/>
          <p:nvPr/>
        </p:nvSpPr>
        <p:spPr>
          <a:xfrm>
            <a:off x="3580917" y="2628074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a659b56344_0_1972" descr="Woman discussing in mee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-3975"/>
            <a:ext cx="3183725" cy="515145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a659b56344_0_1972"/>
          <p:cNvSpPr/>
          <p:nvPr/>
        </p:nvSpPr>
        <p:spPr>
          <a:xfrm>
            <a:off x="8349235" y="2683684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a659b56344_0_1972"/>
          <p:cNvSpPr/>
          <p:nvPr/>
        </p:nvSpPr>
        <p:spPr>
          <a:xfrm>
            <a:off x="8349235" y="521413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a659b56344_0_1972"/>
          <p:cNvSpPr/>
          <p:nvPr/>
        </p:nvSpPr>
        <p:spPr>
          <a:xfrm>
            <a:off x="8349235" y="196292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295"/>
                  <a:pt x="346" y="295"/>
                  <a:pt x="346" y="295"/>
                </a:cubicBezTo>
                <a:cubicBezTo>
                  <a:pt x="346" y="254"/>
                  <a:pt x="346" y="254"/>
                  <a:pt x="346" y="254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66"/>
                  <a:pt x="346" y="166"/>
                  <a:pt x="346" y="166"/>
                </a:cubicBezTo>
                <a:cubicBezTo>
                  <a:pt x="346" y="157"/>
                  <a:pt x="346" y="157"/>
                  <a:pt x="346" y="157"/>
                </a:cubicBezTo>
                <a:cubicBezTo>
                  <a:pt x="346" y="123"/>
                  <a:pt x="346" y="123"/>
                  <a:pt x="346" y="123"/>
                </a:cubicBezTo>
                <a:cubicBezTo>
                  <a:pt x="346" y="82"/>
                  <a:pt x="346" y="82"/>
                  <a:pt x="346" y="82"/>
                </a:cubicBezTo>
                <a:cubicBezTo>
                  <a:pt x="346" y="41"/>
                  <a:pt x="346" y="41"/>
                  <a:pt x="346" y="41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4" y="181"/>
                </a:moveTo>
                <a:cubicBezTo>
                  <a:pt x="42" y="181"/>
                  <a:pt x="42" y="181"/>
                  <a:pt x="42" y="181"/>
                </a:cubicBezTo>
                <a:cubicBezTo>
                  <a:pt x="39" y="195"/>
                  <a:pt x="28" y="206"/>
                  <a:pt x="14" y="209"/>
                </a:cubicBezTo>
                <a:lnTo>
                  <a:pt x="14" y="181"/>
                </a:lnTo>
                <a:close/>
                <a:moveTo>
                  <a:pt x="14" y="304"/>
                </a:moveTo>
                <a:cubicBezTo>
                  <a:pt x="28" y="307"/>
                  <a:pt x="39" y="317"/>
                  <a:pt x="42" y="331"/>
                </a:cubicBezTo>
                <a:cubicBezTo>
                  <a:pt x="14" y="331"/>
                  <a:pt x="14" y="331"/>
                  <a:pt x="14" y="331"/>
                </a:cubicBezTo>
                <a:lnTo>
                  <a:pt x="14" y="304"/>
                </a:lnTo>
                <a:close/>
                <a:moveTo>
                  <a:pt x="304" y="331"/>
                </a:moveTo>
                <a:cubicBezTo>
                  <a:pt x="307" y="317"/>
                  <a:pt x="317" y="307"/>
                  <a:pt x="331" y="304"/>
                </a:cubicBezTo>
                <a:cubicBezTo>
                  <a:pt x="331" y="331"/>
                  <a:pt x="331" y="331"/>
                  <a:pt x="331" y="331"/>
                </a:cubicBezTo>
                <a:lnTo>
                  <a:pt x="304" y="331"/>
                </a:lnTo>
                <a:close/>
                <a:moveTo>
                  <a:pt x="331" y="289"/>
                </a:moveTo>
                <a:cubicBezTo>
                  <a:pt x="309" y="292"/>
                  <a:pt x="292" y="309"/>
                  <a:pt x="289" y="331"/>
                </a:cubicBezTo>
                <a:cubicBezTo>
                  <a:pt x="57" y="331"/>
                  <a:pt x="57" y="331"/>
                  <a:pt x="57" y="331"/>
                </a:cubicBezTo>
                <a:cubicBezTo>
                  <a:pt x="54" y="309"/>
                  <a:pt x="36" y="292"/>
                  <a:pt x="14" y="289"/>
                </a:cubicBezTo>
                <a:cubicBezTo>
                  <a:pt x="14" y="254"/>
                  <a:pt x="14" y="254"/>
                  <a:pt x="14" y="254"/>
                </a:cubicBezTo>
                <a:cubicBezTo>
                  <a:pt x="14" y="224"/>
                  <a:pt x="14" y="224"/>
                  <a:pt x="14" y="224"/>
                </a:cubicBezTo>
                <a:cubicBezTo>
                  <a:pt x="36" y="220"/>
                  <a:pt x="54" y="203"/>
                  <a:pt x="57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2" y="203"/>
                  <a:pt x="309" y="220"/>
                  <a:pt x="331" y="224"/>
                </a:cubicBezTo>
                <a:cubicBezTo>
                  <a:pt x="331" y="254"/>
                  <a:pt x="331" y="254"/>
                  <a:pt x="331" y="254"/>
                </a:cubicBezTo>
                <a:lnTo>
                  <a:pt x="331" y="289"/>
                </a:lnTo>
                <a:close/>
                <a:moveTo>
                  <a:pt x="331" y="209"/>
                </a:moveTo>
                <a:cubicBezTo>
                  <a:pt x="317" y="206"/>
                  <a:pt x="307" y="195"/>
                  <a:pt x="304" y="181"/>
                </a:cubicBezTo>
                <a:cubicBezTo>
                  <a:pt x="331" y="181"/>
                  <a:pt x="331" y="181"/>
                  <a:pt x="331" y="181"/>
                </a:cubicBezTo>
                <a:lnTo>
                  <a:pt x="331" y="209"/>
                </a:lnTo>
                <a:close/>
                <a:moveTo>
                  <a:pt x="331" y="166"/>
                </a:moveTo>
                <a:cubicBezTo>
                  <a:pt x="14" y="166"/>
                  <a:pt x="14" y="166"/>
                  <a:pt x="14" y="166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331" y="137"/>
                  <a:pt x="331" y="137"/>
                  <a:pt x="331" y="137"/>
                </a:cubicBezTo>
                <a:cubicBezTo>
                  <a:pt x="331" y="157"/>
                  <a:pt x="331" y="157"/>
                  <a:pt x="331" y="157"/>
                </a:cubicBezTo>
                <a:lnTo>
                  <a:pt x="331" y="166"/>
                </a:lnTo>
                <a:close/>
                <a:moveTo>
                  <a:pt x="14" y="123"/>
                </a:moveTo>
                <a:cubicBezTo>
                  <a:pt x="14" y="96"/>
                  <a:pt x="14" y="96"/>
                  <a:pt x="14" y="96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1" y="123"/>
                  <a:pt x="331" y="123"/>
                  <a:pt x="331" y="123"/>
                </a:cubicBezTo>
                <a:lnTo>
                  <a:pt x="14" y="123"/>
                </a:lnTo>
                <a:close/>
                <a:moveTo>
                  <a:pt x="14" y="82"/>
                </a:moveTo>
                <a:cubicBezTo>
                  <a:pt x="14" y="55"/>
                  <a:pt x="14" y="55"/>
                  <a:pt x="14" y="55"/>
                </a:cubicBezTo>
                <a:cubicBezTo>
                  <a:pt x="331" y="55"/>
                  <a:pt x="331" y="55"/>
                  <a:pt x="331" y="55"/>
                </a:cubicBezTo>
                <a:cubicBezTo>
                  <a:pt x="331" y="82"/>
                  <a:pt x="331" y="82"/>
                  <a:pt x="331" y="82"/>
                </a:cubicBezTo>
                <a:lnTo>
                  <a:pt x="14" y="82"/>
                </a:lnTo>
                <a:close/>
                <a:moveTo>
                  <a:pt x="14" y="41"/>
                </a:moveTo>
                <a:cubicBezTo>
                  <a:pt x="14" y="14"/>
                  <a:pt x="14" y="14"/>
                  <a:pt x="14" y="14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31" y="41"/>
                  <a:pt x="331" y="41"/>
                  <a:pt x="331" y="41"/>
                </a:cubicBezTo>
                <a:lnTo>
                  <a:pt x="14" y="41"/>
                </a:lnTo>
                <a:close/>
                <a:moveTo>
                  <a:pt x="173" y="206"/>
                </a:moveTo>
                <a:cubicBezTo>
                  <a:pt x="145" y="206"/>
                  <a:pt x="122" y="228"/>
                  <a:pt x="122" y="256"/>
                </a:cubicBezTo>
                <a:cubicBezTo>
                  <a:pt x="122" y="284"/>
                  <a:pt x="145" y="307"/>
                  <a:pt x="173" y="307"/>
                </a:cubicBezTo>
                <a:cubicBezTo>
                  <a:pt x="201" y="307"/>
                  <a:pt x="223" y="284"/>
                  <a:pt x="223" y="256"/>
                </a:cubicBezTo>
                <a:cubicBezTo>
                  <a:pt x="223" y="228"/>
                  <a:pt x="201" y="206"/>
                  <a:pt x="173" y="206"/>
                </a:cubicBezTo>
                <a:close/>
                <a:moveTo>
                  <a:pt x="173" y="292"/>
                </a:moveTo>
                <a:cubicBezTo>
                  <a:pt x="153" y="292"/>
                  <a:pt x="137" y="276"/>
                  <a:pt x="137" y="256"/>
                </a:cubicBezTo>
                <a:cubicBezTo>
                  <a:pt x="137" y="236"/>
                  <a:pt x="153" y="220"/>
                  <a:pt x="173" y="220"/>
                </a:cubicBezTo>
                <a:cubicBezTo>
                  <a:pt x="192" y="220"/>
                  <a:pt x="208" y="236"/>
                  <a:pt x="208" y="256"/>
                </a:cubicBezTo>
                <a:cubicBezTo>
                  <a:pt x="208" y="276"/>
                  <a:pt x="192" y="292"/>
                  <a:pt x="173" y="292"/>
                </a:cubicBezTo>
                <a:close/>
                <a:moveTo>
                  <a:pt x="187" y="257"/>
                </a:moveTo>
                <a:cubicBezTo>
                  <a:pt x="187" y="256"/>
                  <a:pt x="185" y="255"/>
                  <a:pt x="184" y="254"/>
                </a:cubicBezTo>
                <a:cubicBezTo>
                  <a:pt x="183" y="252"/>
                  <a:pt x="181" y="252"/>
                  <a:pt x="178" y="251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6" y="250"/>
                  <a:pt x="176" y="250"/>
                  <a:pt x="175" y="250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6" y="241"/>
                  <a:pt x="177" y="241"/>
                  <a:pt x="178" y="242"/>
                </a:cubicBezTo>
                <a:cubicBezTo>
                  <a:pt x="179" y="243"/>
                  <a:pt x="180" y="244"/>
                  <a:pt x="180" y="246"/>
                </a:cubicBezTo>
                <a:cubicBezTo>
                  <a:pt x="187" y="246"/>
                  <a:pt x="187" y="246"/>
                  <a:pt x="187" y="246"/>
                </a:cubicBezTo>
                <a:cubicBezTo>
                  <a:pt x="187" y="244"/>
                  <a:pt x="187" y="242"/>
                  <a:pt x="186" y="241"/>
                </a:cubicBezTo>
                <a:cubicBezTo>
                  <a:pt x="185" y="240"/>
                  <a:pt x="185" y="239"/>
                  <a:pt x="183" y="238"/>
                </a:cubicBezTo>
                <a:cubicBezTo>
                  <a:pt x="182" y="237"/>
                  <a:pt x="181" y="236"/>
                  <a:pt x="180" y="235"/>
                </a:cubicBezTo>
                <a:cubicBezTo>
                  <a:pt x="178" y="235"/>
                  <a:pt x="177" y="235"/>
                  <a:pt x="175" y="234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2" y="230"/>
                  <a:pt x="172" y="230"/>
                  <a:pt x="172" y="230"/>
                </a:cubicBezTo>
                <a:cubicBezTo>
                  <a:pt x="172" y="234"/>
                  <a:pt x="172" y="234"/>
                  <a:pt x="172" y="234"/>
                </a:cubicBezTo>
                <a:cubicBezTo>
                  <a:pt x="170" y="235"/>
                  <a:pt x="169" y="235"/>
                  <a:pt x="167" y="235"/>
                </a:cubicBezTo>
                <a:cubicBezTo>
                  <a:pt x="166" y="236"/>
                  <a:pt x="165" y="237"/>
                  <a:pt x="163" y="238"/>
                </a:cubicBezTo>
                <a:cubicBezTo>
                  <a:pt x="162" y="239"/>
                  <a:pt x="161" y="240"/>
                  <a:pt x="161" y="241"/>
                </a:cubicBezTo>
                <a:cubicBezTo>
                  <a:pt x="160" y="242"/>
                  <a:pt x="160" y="244"/>
                  <a:pt x="160" y="246"/>
                </a:cubicBezTo>
                <a:cubicBezTo>
                  <a:pt x="160" y="248"/>
                  <a:pt x="160" y="249"/>
                  <a:pt x="161" y="250"/>
                </a:cubicBezTo>
                <a:cubicBezTo>
                  <a:pt x="161" y="252"/>
                  <a:pt x="162" y="253"/>
                  <a:pt x="163" y="253"/>
                </a:cubicBezTo>
                <a:cubicBezTo>
                  <a:pt x="164" y="254"/>
                  <a:pt x="165" y="255"/>
                  <a:pt x="166" y="255"/>
                </a:cubicBezTo>
                <a:cubicBezTo>
                  <a:pt x="168" y="256"/>
                  <a:pt x="169" y="256"/>
                  <a:pt x="170" y="257"/>
                </a:cubicBezTo>
                <a:cubicBezTo>
                  <a:pt x="171" y="257"/>
                  <a:pt x="171" y="257"/>
                  <a:pt x="171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68"/>
                  <a:pt x="172" y="268"/>
                  <a:pt x="172" y="268"/>
                </a:cubicBezTo>
                <a:cubicBezTo>
                  <a:pt x="170" y="268"/>
                  <a:pt x="169" y="267"/>
                  <a:pt x="168" y="266"/>
                </a:cubicBezTo>
                <a:cubicBezTo>
                  <a:pt x="167" y="265"/>
                  <a:pt x="166" y="263"/>
                  <a:pt x="166" y="261"/>
                </a:cubicBezTo>
                <a:cubicBezTo>
                  <a:pt x="159" y="261"/>
                  <a:pt x="159" y="261"/>
                  <a:pt x="159" y="261"/>
                </a:cubicBezTo>
                <a:cubicBezTo>
                  <a:pt x="159" y="265"/>
                  <a:pt x="160" y="269"/>
                  <a:pt x="163" y="271"/>
                </a:cubicBezTo>
                <a:cubicBezTo>
                  <a:pt x="165" y="273"/>
                  <a:pt x="168" y="274"/>
                  <a:pt x="172" y="274"/>
                </a:cubicBezTo>
                <a:cubicBezTo>
                  <a:pt x="172" y="279"/>
                  <a:pt x="172" y="279"/>
                  <a:pt x="172" y="279"/>
                </a:cubicBezTo>
                <a:cubicBezTo>
                  <a:pt x="175" y="279"/>
                  <a:pt x="175" y="279"/>
                  <a:pt x="175" y="279"/>
                </a:cubicBezTo>
                <a:cubicBezTo>
                  <a:pt x="175" y="274"/>
                  <a:pt x="175" y="274"/>
                  <a:pt x="175" y="274"/>
                </a:cubicBezTo>
                <a:cubicBezTo>
                  <a:pt x="178" y="274"/>
                  <a:pt x="180" y="274"/>
                  <a:pt x="182" y="273"/>
                </a:cubicBezTo>
                <a:cubicBezTo>
                  <a:pt x="184" y="272"/>
                  <a:pt x="185" y="271"/>
                  <a:pt x="186" y="270"/>
                </a:cubicBezTo>
                <a:cubicBezTo>
                  <a:pt x="187" y="269"/>
                  <a:pt x="188" y="267"/>
                  <a:pt x="188" y="266"/>
                </a:cubicBezTo>
                <a:cubicBezTo>
                  <a:pt x="188" y="265"/>
                  <a:pt x="189" y="264"/>
                  <a:pt x="189" y="263"/>
                </a:cubicBezTo>
                <a:cubicBezTo>
                  <a:pt x="189" y="262"/>
                  <a:pt x="189" y="261"/>
                  <a:pt x="188" y="260"/>
                </a:cubicBezTo>
                <a:cubicBezTo>
                  <a:pt x="188" y="259"/>
                  <a:pt x="188" y="258"/>
                  <a:pt x="187" y="257"/>
                </a:cubicBezTo>
                <a:close/>
                <a:moveTo>
                  <a:pt x="172" y="249"/>
                </a:moveTo>
                <a:cubicBezTo>
                  <a:pt x="170" y="249"/>
                  <a:pt x="169" y="249"/>
                  <a:pt x="168" y="248"/>
                </a:cubicBezTo>
                <a:cubicBezTo>
                  <a:pt x="168" y="247"/>
                  <a:pt x="167" y="246"/>
                  <a:pt x="167" y="245"/>
                </a:cubicBezTo>
                <a:cubicBezTo>
                  <a:pt x="167" y="244"/>
                  <a:pt x="167" y="244"/>
                  <a:pt x="168" y="243"/>
                </a:cubicBezTo>
                <a:cubicBezTo>
                  <a:pt x="168" y="243"/>
                  <a:pt x="168" y="242"/>
                  <a:pt x="169" y="242"/>
                </a:cubicBezTo>
                <a:cubicBezTo>
                  <a:pt x="169" y="241"/>
                  <a:pt x="170" y="241"/>
                  <a:pt x="170" y="241"/>
                </a:cubicBezTo>
                <a:cubicBezTo>
                  <a:pt x="171" y="241"/>
                  <a:pt x="171" y="241"/>
                  <a:pt x="172" y="241"/>
                </a:cubicBezTo>
                <a:lnTo>
                  <a:pt x="172" y="249"/>
                </a:lnTo>
                <a:close/>
                <a:moveTo>
                  <a:pt x="180" y="265"/>
                </a:moveTo>
                <a:cubicBezTo>
                  <a:pt x="180" y="266"/>
                  <a:pt x="180" y="266"/>
                  <a:pt x="179" y="267"/>
                </a:cubicBezTo>
                <a:cubicBezTo>
                  <a:pt x="179" y="267"/>
                  <a:pt x="178" y="268"/>
                  <a:pt x="177" y="268"/>
                </a:cubicBezTo>
                <a:cubicBezTo>
                  <a:pt x="177" y="268"/>
                  <a:pt x="176" y="268"/>
                  <a:pt x="175" y="268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77" y="259"/>
                  <a:pt x="179" y="259"/>
                  <a:pt x="180" y="260"/>
                </a:cubicBezTo>
                <a:cubicBezTo>
                  <a:pt x="181" y="261"/>
                  <a:pt x="181" y="262"/>
                  <a:pt x="181" y="263"/>
                </a:cubicBezTo>
                <a:cubicBezTo>
                  <a:pt x="181" y="264"/>
                  <a:pt x="181" y="265"/>
                  <a:pt x="180" y="265"/>
                </a:cubicBez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g2a659b56344_0_1972"/>
          <p:cNvGrpSpPr/>
          <p:nvPr/>
        </p:nvGrpSpPr>
        <p:grpSpPr>
          <a:xfrm>
            <a:off x="8349503" y="1242163"/>
            <a:ext cx="360005" cy="359998"/>
            <a:chOff x="5380038" y="1219200"/>
            <a:chExt cx="122239" cy="123826"/>
          </a:xfrm>
        </p:grpSpPr>
        <p:sp>
          <p:nvSpPr>
            <p:cNvPr id="228" name="Google Shape;228;g2a659b56344_0_1972"/>
            <p:cNvSpPr/>
            <p:nvPr/>
          </p:nvSpPr>
          <p:spPr>
            <a:xfrm>
              <a:off x="5472113" y="1257300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a659b56344_0_1972"/>
            <p:cNvSpPr/>
            <p:nvPr/>
          </p:nvSpPr>
          <p:spPr>
            <a:xfrm>
              <a:off x="5392738" y="1257300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2a659b56344_0_1972"/>
            <p:cNvSpPr/>
            <p:nvPr/>
          </p:nvSpPr>
          <p:spPr>
            <a:xfrm>
              <a:off x="5380038" y="1219200"/>
              <a:ext cx="122239" cy="123826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2a659b56344_0_1972"/>
            <p:cNvSpPr/>
            <p:nvPr/>
          </p:nvSpPr>
          <p:spPr>
            <a:xfrm>
              <a:off x="5424488" y="1239838"/>
              <a:ext cx="33338" cy="44450"/>
            </a:xfrm>
            <a:custGeom>
              <a:avLst/>
              <a:gdLst/>
              <a:ahLst/>
              <a:cxnLst/>
              <a:rect l="l" t="t" r="r" b="b"/>
              <a:pathLst>
                <a:path w="156" h="213" extrusionOk="0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g2a659b56344_0_1972"/>
          <p:cNvSpPr/>
          <p:nvPr/>
        </p:nvSpPr>
        <p:spPr>
          <a:xfrm>
            <a:off x="8349235" y="340444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a659b56344_0_1972"/>
          <p:cNvSpPr/>
          <p:nvPr/>
        </p:nvSpPr>
        <p:spPr>
          <a:xfrm>
            <a:off x="3580917" y="4069797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a659b56344_0_1972"/>
          <p:cNvSpPr/>
          <p:nvPr/>
        </p:nvSpPr>
        <p:spPr>
          <a:xfrm>
            <a:off x="8349235" y="4125197"/>
            <a:ext cx="359999" cy="3600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highlight>
                <a:srgbClr val="E0301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a659b56344_0_1972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2a659b56344_0_26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3174900" cy="5143499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pic>
      <p:sp>
        <p:nvSpPr>
          <p:cNvPr id="241" name="Google Shape;241;g2a659b56344_0_263"/>
          <p:cNvSpPr txBox="1">
            <a:spLocks noGrp="1"/>
          </p:cNvSpPr>
          <p:nvPr>
            <p:ph type="title"/>
          </p:nvPr>
        </p:nvSpPr>
        <p:spPr>
          <a:xfrm>
            <a:off x="3507185" y="411163"/>
            <a:ext cx="530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2"/>
                </a:solidFill>
              </a:rPr>
              <a:t>Na czym polega Program Współdziałania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2" name="Google Shape;242;g2a659b56344_0_263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a659b56344_0_263"/>
          <p:cNvSpPr txBox="1"/>
          <p:nvPr/>
        </p:nvSpPr>
        <p:spPr>
          <a:xfrm>
            <a:off x="256026" y="477850"/>
            <a:ext cx="2747700" cy="4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Program Współdziałania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powstał w odpowiedzi na dynamicznie zmieniający się świat biznesu aby </a:t>
            </a:r>
            <a:r>
              <a:rPr lang="en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wspierać podatników w realizacji obowiązków podatkowych.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Już dziś </a:t>
            </a:r>
            <a:r>
              <a:rPr lang="en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określone grupy podatników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mogą rozpocząć nową formę relacji z Krajową Administracją Skarbową (</a:t>
            </a:r>
            <a:r>
              <a:rPr lang="en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KAS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). W zamian za większą otwartość w kwestiach podatkowych, przedsiębiorstwa, które przystąpią do Programu, mogą cieszyć się wieloma korzyściami.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a659b56344_0_263"/>
          <p:cNvSpPr txBox="1"/>
          <p:nvPr/>
        </p:nvSpPr>
        <p:spPr>
          <a:xfrm>
            <a:off x="3505200" y="1654750"/>
            <a:ext cx="287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Program działa na zasadzie nawiązywania </a:t>
            </a:r>
            <a:b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</a:b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i utrzymania współpracy między KAS a podmiotami objętymi Programem, opierając  się na trzech głównych 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filarach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a659b56344_0_263"/>
          <p:cNvSpPr txBox="1"/>
          <p:nvPr/>
        </p:nvSpPr>
        <p:spPr>
          <a:xfrm>
            <a:off x="3505199" y="1239850"/>
            <a:ext cx="530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highlight>
                  <a:srgbClr val="E51836"/>
                </a:highlight>
                <a:latin typeface="Calibri"/>
                <a:ea typeface="Calibri"/>
                <a:cs typeface="Calibri"/>
                <a:sym typeface="Calibri"/>
              </a:rPr>
              <a:t>3 filary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budowania współpracy między podatnikami a KAS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a659b56344_0_263"/>
          <p:cNvSpPr/>
          <p:nvPr/>
        </p:nvSpPr>
        <p:spPr>
          <a:xfrm>
            <a:off x="3513575" y="3941375"/>
            <a:ext cx="5306700" cy="646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22D3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Udział w Programie Współdziałania jest dobrowolny</a:t>
            </a:r>
            <a:r>
              <a:rPr lang="en" sz="120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. Podatnik w każdym momencie może zrezygnować z udziału.</a:t>
            </a:r>
            <a:endParaRPr sz="1200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a659b56344_0_263"/>
          <p:cNvSpPr txBox="1"/>
          <p:nvPr/>
        </p:nvSpPr>
        <p:spPr>
          <a:xfrm>
            <a:off x="3971453" y="277133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zaufanie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g2a659b56344_0_263"/>
          <p:cNvGrpSpPr/>
          <p:nvPr/>
        </p:nvGrpSpPr>
        <p:grpSpPr>
          <a:xfrm>
            <a:off x="3611618" y="2614142"/>
            <a:ext cx="280800" cy="354155"/>
            <a:chOff x="4175267" y="3380871"/>
            <a:chExt cx="280800" cy="354155"/>
          </a:xfrm>
        </p:grpSpPr>
        <p:sp>
          <p:nvSpPr>
            <p:cNvPr id="249" name="Google Shape;249;g2a659b56344_0_263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g2a659b56344_0_263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g2a659b56344_0_263"/>
          <p:cNvSpPr txBox="1"/>
          <p:nvPr/>
        </p:nvSpPr>
        <p:spPr>
          <a:xfrm>
            <a:off x="3971453" y="307613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transparentność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g2a659b56344_0_263"/>
          <p:cNvGrpSpPr/>
          <p:nvPr/>
        </p:nvGrpSpPr>
        <p:grpSpPr>
          <a:xfrm>
            <a:off x="3611618" y="2918942"/>
            <a:ext cx="280800" cy="354155"/>
            <a:chOff x="4175267" y="3380871"/>
            <a:chExt cx="280800" cy="354155"/>
          </a:xfrm>
        </p:grpSpPr>
        <p:sp>
          <p:nvSpPr>
            <p:cNvPr id="253" name="Google Shape;253;g2a659b56344_0_263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2a659b56344_0_263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g2a659b56344_0_263"/>
          <p:cNvSpPr txBox="1"/>
          <p:nvPr/>
        </p:nvSpPr>
        <p:spPr>
          <a:xfrm>
            <a:off x="3971453" y="338093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zrozumienie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g2a659b56344_0_263"/>
          <p:cNvGrpSpPr/>
          <p:nvPr/>
        </p:nvGrpSpPr>
        <p:grpSpPr>
          <a:xfrm>
            <a:off x="3611618" y="3223742"/>
            <a:ext cx="280800" cy="354155"/>
            <a:chOff x="4175267" y="3380871"/>
            <a:chExt cx="280800" cy="354155"/>
          </a:xfrm>
        </p:grpSpPr>
        <p:sp>
          <p:nvSpPr>
            <p:cNvPr id="257" name="Google Shape;257;g2a659b56344_0_263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2a659b56344_0_263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g2a659b56344_0_263"/>
          <p:cNvSpPr/>
          <p:nvPr/>
        </p:nvSpPr>
        <p:spPr>
          <a:xfrm>
            <a:off x="6807200" y="1773238"/>
            <a:ext cx="2013000" cy="205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a659b56344_0_263"/>
          <p:cNvSpPr/>
          <p:nvPr/>
        </p:nvSpPr>
        <p:spPr>
          <a:xfrm>
            <a:off x="7056625" y="2097628"/>
            <a:ext cx="1514100" cy="140755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E51836"/>
          </a:solidFill>
          <a:ln w="9525" cap="flat" cmpd="sng">
            <a:solidFill>
              <a:srgbClr val="DF0F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a659b56344_0_263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a659b56344_0_263"/>
          <p:cNvSpPr/>
          <p:nvPr/>
        </p:nvSpPr>
        <p:spPr>
          <a:xfrm>
            <a:off x="8928000" y="6520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2a659b56344_0_288" descr="Businesspeople lounging together in off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810" y="1239838"/>
            <a:ext cx="3651722" cy="334803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a659b56344_0_288"/>
          <p:cNvSpPr txBox="1"/>
          <p:nvPr/>
        </p:nvSpPr>
        <p:spPr>
          <a:xfrm>
            <a:off x="323851" y="1239838"/>
            <a:ext cx="4905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Program Współdziałania to zmiana relacji między podatnikami a KAS, gdzie tradycyjn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a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kontrola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ustępuje miejsca współpracy w atmosferze otwartego dialogu.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Programu mogą dołączyć przedsiębiorcy, którzy posiadają odpowiednie </a:t>
            </a:r>
            <a:r>
              <a:rPr lang="en" sz="1200" b="1" i="0" u="none" strike="noStrike" cap="none">
                <a:solidFill>
                  <a:srgbClr val="E22D3B"/>
                </a:solidFill>
                <a:latin typeface="Calibri"/>
                <a:ea typeface="Calibri"/>
                <a:cs typeface="Calibri"/>
                <a:sym typeface="Calibri"/>
              </a:rPr>
              <a:t>Ramy Wewnętrznego Nadzoru Podatkowego (RW</a:t>
            </a:r>
            <a:r>
              <a:rPr lang="en" sz="1200" b="1">
                <a:solidFill>
                  <a:srgbClr val="E22D3B"/>
                </a:solidFill>
                <a:latin typeface="Calibri"/>
                <a:ea typeface="Calibri"/>
                <a:cs typeface="Calibri"/>
                <a:sym typeface="Calibri"/>
              </a:rPr>
              <a:t>NP)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W praktyce podatnicy powinni 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posiadać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a659b56344_0_288"/>
          <p:cNvSpPr/>
          <p:nvPr/>
        </p:nvSpPr>
        <p:spPr>
          <a:xfrm>
            <a:off x="332175" y="3462449"/>
            <a:ext cx="576000" cy="576000"/>
          </a:xfrm>
          <a:prstGeom prst="rect">
            <a:avLst/>
          </a:prstGeom>
          <a:solidFill>
            <a:srgbClr val="E22D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a659b56344_0_288"/>
          <p:cNvSpPr/>
          <p:nvPr/>
        </p:nvSpPr>
        <p:spPr>
          <a:xfrm>
            <a:off x="332175" y="2706314"/>
            <a:ext cx="576000" cy="576000"/>
          </a:xfrm>
          <a:prstGeom prst="rect">
            <a:avLst/>
          </a:prstGeom>
          <a:solidFill>
            <a:srgbClr val="E22D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a659b56344_0_288"/>
          <p:cNvSpPr/>
          <p:nvPr/>
        </p:nvSpPr>
        <p:spPr>
          <a:xfrm>
            <a:off x="908175" y="3462449"/>
            <a:ext cx="4329000" cy="57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mechanizmy kontrolne , które pomagają podatnikowi  samodzielnie wykrywać i korygować nieprawidłowości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a659b56344_0_288"/>
          <p:cNvSpPr/>
          <p:nvPr/>
        </p:nvSpPr>
        <p:spPr>
          <a:xfrm>
            <a:off x="908175" y="2706314"/>
            <a:ext cx="4329000" cy="57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wewnętrzne procedury zapewniające rzetelne i poprawne wypełnianie obowiązków podatkowych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g2a659b56344_0_288"/>
          <p:cNvGrpSpPr/>
          <p:nvPr/>
        </p:nvGrpSpPr>
        <p:grpSpPr>
          <a:xfrm>
            <a:off x="434800" y="3557399"/>
            <a:ext cx="370750" cy="386100"/>
            <a:chOff x="986" y="0"/>
            <a:chExt cx="6682" cy="6681"/>
          </a:xfrm>
        </p:grpSpPr>
        <p:sp>
          <p:nvSpPr>
            <p:cNvPr id="274" name="Google Shape;274;g2a659b56344_0_288"/>
            <p:cNvSpPr/>
            <p:nvPr/>
          </p:nvSpPr>
          <p:spPr>
            <a:xfrm>
              <a:off x="986" y="0"/>
              <a:ext cx="6682" cy="6681"/>
            </a:xfrm>
            <a:custGeom>
              <a:avLst/>
              <a:gdLst/>
              <a:ahLst/>
              <a:cxnLst/>
              <a:rect l="l" t="t" r="r" b="b"/>
              <a:pathLst>
                <a:path w="6682" h="6681" extrusionOk="0">
                  <a:moveTo>
                    <a:pt x="0" y="0"/>
                  </a:moveTo>
                  <a:lnTo>
                    <a:pt x="0" y="6681"/>
                  </a:lnTo>
                  <a:lnTo>
                    <a:pt x="6682" y="6681"/>
                  </a:lnTo>
                  <a:lnTo>
                    <a:pt x="6682" y="0"/>
                  </a:lnTo>
                  <a:lnTo>
                    <a:pt x="0" y="0"/>
                  </a:lnTo>
                  <a:close/>
                  <a:moveTo>
                    <a:pt x="1774" y="286"/>
                  </a:moveTo>
                  <a:lnTo>
                    <a:pt x="1774" y="2846"/>
                  </a:lnTo>
                  <a:lnTo>
                    <a:pt x="286" y="2846"/>
                  </a:lnTo>
                  <a:lnTo>
                    <a:pt x="286" y="286"/>
                  </a:lnTo>
                  <a:lnTo>
                    <a:pt x="1774" y="286"/>
                  </a:lnTo>
                  <a:close/>
                  <a:moveTo>
                    <a:pt x="286" y="4989"/>
                  </a:moveTo>
                  <a:lnTo>
                    <a:pt x="486" y="4989"/>
                  </a:lnTo>
                  <a:lnTo>
                    <a:pt x="486" y="4703"/>
                  </a:lnTo>
                  <a:lnTo>
                    <a:pt x="286" y="4703"/>
                  </a:lnTo>
                  <a:lnTo>
                    <a:pt x="286" y="3132"/>
                  </a:lnTo>
                  <a:lnTo>
                    <a:pt x="2060" y="3132"/>
                  </a:lnTo>
                  <a:lnTo>
                    <a:pt x="2060" y="286"/>
                  </a:lnTo>
                  <a:lnTo>
                    <a:pt x="6396" y="286"/>
                  </a:lnTo>
                  <a:lnTo>
                    <a:pt x="6396" y="3539"/>
                  </a:lnTo>
                  <a:lnTo>
                    <a:pt x="4724" y="3539"/>
                  </a:lnTo>
                  <a:lnTo>
                    <a:pt x="4724" y="6397"/>
                  </a:lnTo>
                  <a:lnTo>
                    <a:pt x="286" y="6397"/>
                  </a:lnTo>
                  <a:lnTo>
                    <a:pt x="286" y="4989"/>
                  </a:lnTo>
                  <a:close/>
                  <a:moveTo>
                    <a:pt x="5008" y="6397"/>
                  </a:moveTo>
                  <a:lnTo>
                    <a:pt x="5008" y="3825"/>
                  </a:lnTo>
                  <a:lnTo>
                    <a:pt x="6396" y="3825"/>
                  </a:lnTo>
                  <a:lnTo>
                    <a:pt x="6396" y="6397"/>
                  </a:lnTo>
                  <a:lnTo>
                    <a:pt x="5008" y="63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2a659b56344_0_288"/>
            <p:cNvSpPr/>
            <p:nvPr/>
          </p:nvSpPr>
          <p:spPr>
            <a:xfrm>
              <a:off x="2328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2a659b56344_0_288"/>
            <p:cNvSpPr/>
            <p:nvPr/>
          </p:nvSpPr>
          <p:spPr>
            <a:xfrm>
              <a:off x="2898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a659b56344_0_288"/>
            <p:cNvSpPr/>
            <p:nvPr/>
          </p:nvSpPr>
          <p:spPr>
            <a:xfrm>
              <a:off x="3466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a659b56344_0_288"/>
            <p:cNvSpPr/>
            <p:nvPr/>
          </p:nvSpPr>
          <p:spPr>
            <a:xfrm>
              <a:off x="1758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a659b56344_0_288"/>
            <p:cNvSpPr/>
            <p:nvPr/>
          </p:nvSpPr>
          <p:spPr>
            <a:xfrm>
              <a:off x="5586" y="169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a659b56344_0_288"/>
            <p:cNvSpPr/>
            <p:nvPr/>
          </p:nvSpPr>
          <p:spPr>
            <a:xfrm>
              <a:off x="4216" y="260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a659b56344_0_288"/>
            <p:cNvSpPr/>
            <p:nvPr/>
          </p:nvSpPr>
          <p:spPr>
            <a:xfrm>
              <a:off x="4216" y="203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2a659b56344_0_288"/>
            <p:cNvSpPr/>
            <p:nvPr/>
          </p:nvSpPr>
          <p:spPr>
            <a:xfrm>
              <a:off x="4446" y="169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a659b56344_0_288"/>
            <p:cNvSpPr/>
            <p:nvPr/>
          </p:nvSpPr>
          <p:spPr>
            <a:xfrm>
              <a:off x="4036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a659b56344_0_288"/>
            <p:cNvSpPr/>
            <p:nvPr/>
          </p:nvSpPr>
          <p:spPr>
            <a:xfrm>
              <a:off x="5016" y="169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2a659b56344_0_288"/>
            <p:cNvSpPr/>
            <p:nvPr/>
          </p:nvSpPr>
          <p:spPr>
            <a:xfrm>
              <a:off x="4216" y="3745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2a659b56344_0_288"/>
            <p:cNvSpPr/>
            <p:nvPr/>
          </p:nvSpPr>
          <p:spPr>
            <a:xfrm>
              <a:off x="4216" y="317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2a659b56344_0_288"/>
            <p:cNvSpPr/>
            <p:nvPr/>
          </p:nvSpPr>
          <p:spPr>
            <a:xfrm>
              <a:off x="4216" y="431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2a659b56344_0_288"/>
            <p:cNvSpPr/>
            <p:nvPr/>
          </p:nvSpPr>
          <p:spPr>
            <a:xfrm>
              <a:off x="5958" y="1166"/>
              <a:ext cx="910" cy="1404"/>
            </a:xfrm>
            <a:custGeom>
              <a:avLst/>
              <a:gdLst/>
              <a:ahLst/>
              <a:cxnLst/>
              <a:rect l="l" t="t" r="r" b="b"/>
              <a:pathLst>
                <a:path w="910" h="1404" extrusionOk="0">
                  <a:moveTo>
                    <a:pt x="202" y="1404"/>
                  </a:moveTo>
                  <a:lnTo>
                    <a:pt x="910" y="696"/>
                  </a:lnTo>
                  <a:lnTo>
                    <a:pt x="214" y="0"/>
                  </a:lnTo>
                  <a:lnTo>
                    <a:pt x="14" y="202"/>
                  </a:lnTo>
                  <a:lnTo>
                    <a:pt x="340" y="528"/>
                  </a:lnTo>
                  <a:lnTo>
                    <a:pt x="198" y="528"/>
                  </a:lnTo>
                  <a:lnTo>
                    <a:pt x="198" y="812"/>
                  </a:lnTo>
                  <a:lnTo>
                    <a:pt x="390" y="812"/>
                  </a:lnTo>
                  <a:lnTo>
                    <a:pt x="0" y="1202"/>
                  </a:lnTo>
                  <a:lnTo>
                    <a:pt x="202" y="1404"/>
                  </a:lnTo>
                  <a:close/>
                  <a:moveTo>
                    <a:pt x="482" y="670"/>
                  </a:moveTo>
                  <a:lnTo>
                    <a:pt x="508" y="696"/>
                  </a:lnTo>
                  <a:lnTo>
                    <a:pt x="482" y="720"/>
                  </a:lnTo>
                  <a:lnTo>
                    <a:pt x="482" y="6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g2a659b56344_0_288"/>
          <p:cNvSpPr/>
          <p:nvPr/>
        </p:nvSpPr>
        <p:spPr>
          <a:xfrm>
            <a:off x="434800" y="2801264"/>
            <a:ext cx="370750" cy="386100"/>
          </a:xfrm>
          <a:custGeom>
            <a:avLst/>
            <a:gdLst/>
            <a:ahLst/>
            <a:cxnLst/>
            <a:rect l="l" t="t" r="r" b="b"/>
            <a:pathLst>
              <a:path w="396" h="440" extrusionOk="0">
                <a:moveTo>
                  <a:pt x="0" y="0"/>
                </a:moveTo>
                <a:lnTo>
                  <a:pt x="0" y="315"/>
                </a:lnTo>
                <a:lnTo>
                  <a:pt x="198" y="440"/>
                </a:lnTo>
                <a:lnTo>
                  <a:pt x="396" y="315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306"/>
                </a:moveTo>
                <a:lnTo>
                  <a:pt x="198" y="419"/>
                </a:lnTo>
                <a:lnTo>
                  <a:pt x="17" y="306"/>
                </a:lnTo>
                <a:lnTo>
                  <a:pt x="17" y="18"/>
                </a:lnTo>
                <a:lnTo>
                  <a:pt x="379" y="18"/>
                </a:lnTo>
                <a:lnTo>
                  <a:pt x="379" y="306"/>
                </a:lnTo>
                <a:close/>
                <a:moveTo>
                  <a:pt x="327" y="280"/>
                </a:moveTo>
                <a:lnTo>
                  <a:pt x="327" y="59"/>
                </a:lnTo>
                <a:lnTo>
                  <a:pt x="64" y="59"/>
                </a:lnTo>
                <a:lnTo>
                  <a:pt x="64" y="280"/>
                </a:lnTo>
                <a:lnTo>
                  <a:pt x="198" y="359"/>
                </a:lnTo>
                <a:lnTo>
                  <a:pt x="327" y="280"/>
                </a:lnTo>
                <a:close/>
                <a:moveTo>
                  <a:pt x="80" y="270"/>
                </a:moveTo>
                <a:lnTo>
                  <a:pt x="80" y="75"/>
                </a:lnTo>
                <a:lnTo>
                  <a:pt x="311" y="75"/>
                </a:lnTo>
                <a:lnTo>
                  <a:pt x="311" y="270"/>
                </a:lnTo>
                <a:lnTo>
                  <a:pt x="198" y="339"/>
                </a:lnTo>
                <a:lnTo>
                  <a:pt x="80" y="270"/>
                </a:lnTo>
                <a:close/>
                <a:moveTo>
                  <a:pt x="252" y="149"/>
                </a:moveTo>
                <a:lnTo>
                  <a:pt x="264" y="161"/>
                </a:lnTo>
                <a:lnTo>
                  <a:pt x="188" y="245"/>
                </a:lnTo>
                <a:lnTo>
                  <a:pt x="143" y="203"/>
                </a:lnTo>
                <a:lnTo>
                  <a:pt x="155" y="190"/>
                </a:lnTo>
                <a:lnTo>
                  <a:pt x="187" y="221"/>
                </a:lnTo>
                <a:lnTo>
                  <a:pt x="252" y="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E030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a659b56344_0_288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czym polega Program Współdziałania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a659b56344_0_288"/>
          <p:cNvSpPr txBox="1"/>
          <p:nvPr/>
        </p:nvSpPr>
        <p:spPr>
          <a:xfrm>
            <a:off x="332175" y="4218575"/>
            <a:ext cx="490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Zadaniem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podatnika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jest zapewnienie, że RWNP są skuteczne i adekwatne.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a659b56344_0_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075" y="4665000"/>
            <a:ext cx="1260082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a659b56344_0_288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a659b56344_0_288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a659b56344_0_288"/>
          <p:cNvSpPr/>
          <p:nvPr/>
        </p:nvSpPr>
        <p:spPr>
          <a:xfrm>
            <a:off x="8928000" y="6520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2a659b56344_0_288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7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a659b56344_0_288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a659b56344_0_288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46BA1EE3-C101-2857-D5B7-B893E59237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659b56344_0_547"/>
          <p:cNvSpPr txBox="1"/>
          <p:nvPr/>
        </p:nvSpPr>
        <p:spPr>
          <a:xfrm>
            <a:off x="4884419" y="1516481"/>
            <a:ext cx="3942600" cy="307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a659b56344_0_547"/>
          <p:cNvSpPr txBox="1"/>
          <p:nvPr/>
        </p:nvSpPr>
        <p:spPr>
          <a:xfrm>
            <a:off x="332185" y="1248520"/>
            <a:ext cx="4331700" cy="33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Pierwsze koncepcje modelu pojawiły się na początku XXI wieku. </a:t>
            </a:r>
            <a:br>
              <a:rPr lang="pl-PL" sz="1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</a:br>
            <a:r>
              <a:rPr lang="en" sz="1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Od tego czasu jego ramy teoretyczne znacznie się rozwinęły. Zaczęło się od nadzoru horyzontalnego i koncepcji nowej relacji między organami administracji podatkowej a przedsiębiorstwami, znanej jako "enhanced relationship". Współczesna koncepcja opiera się</a:t>
            </a:r>
            <a:br>
              <a:rPr lang="en" sz="1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</a:br>
            <a:r>
              <a:rPr lang="en" sz="1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 o współpracę w ramach </a:t>
            </a:r>
            <a:r>
              <a:rPr lang="en" sz="1200" b="1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Programu Współdziałania.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Zostało to osiągnięte głównie dzięki publikacjom </a:t>
            </a: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Komisji Europejskiej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OECD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między innymi, </a:t>
            </a: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Cooperative Compliance Programme</a:t>
            </a:r>
            <a:r>
              <a:rPr lang="en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wydanej przez OECD w </a:t>
            </a: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2016 r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Współpraca w ramach </a:t>
            </a:r>
            <a:r>
              <a:rPr lang="en" sz="1200" b="1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cooperative compliance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powinna przede wszystkim zwiększać poprawność rozliczeń u podatników i budować zaufanie do organów administracji podatkowej. 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Polsce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 model współpracy zaczął funkcjonować od </a:t>
            </a:r>
            <a:b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 r.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ramach pilotażu </a:t>
            </a: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Programu Współdziałania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Obecnie podobne programy zostały wdrożone w około </a:t>
            </a:r>
            <a:r>
              <a:rPr lang="en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krajach 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świata. Należą do nich m.in. Austria, Holandia i Singapur.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a659b56344_0_547"/>
          <p:cNvSpPr/>
          <p:nvPr/>
        </p:nvSpPr>
        <p:spPr>
          <a:xfrm>
            <a:off x="5238042" y="2120584"/>
            <a:ext cx="688200" cy="679500"/>
          </a:xfrm>
          <a:prstGeom prst="rect">
            <a:avLst/>
          </a:prstGeom>
          <a:solidFill>
            <a:srgbClr val="DEDEDE"/>
          </a:solidFill>
          <a:ln w="1905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a659b56344_0_547"/>
          <p:cNvSpPr/>
          <p:nvPr/>
        </p:nvSpPr>
        <p:spPr>
          <a:xfrm>
            <a:off x="7908073" y="3726247"/>
            <a:ext cx="688200" cy="679500"/>
          </a:xfrm>
          <a:prstGeom prst="rect">
            <a:avLst/>
          </a:prstGeom>
          <a:solidFill>
            <a:srgbClr val="DEDEDE"/>
          </a:solidFill>
          <a:ln w="1905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a659b56344_0_547"/>
          <p:cNvSpPr/>
          <p:nvPr/>
        </p:nvSpPr>
        <p:spPr>
          <a:xfrm>
            <a:off x="5238035" y="3696580"/>
            <a:ext cx="688200" cy="679500"/>
          </a:xfrm>
          <a:prstGeom prst="rect">
            <a:avLst/>
          </a:prstGeom>
          <a:solidFill>
            <a:srgbClr val="DEDEDE"/>
          </a:solidFill>
          <a:ln w="1905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a659b56344_0_547"/>
          <p:cNvSpPr/>
          <p:nvPr/>
        </p:nvSpPr>
        <p:spPr>
          <a:xfrm>
            <a:off x="7908081" y="2120584"/>
            <a:ext cx="688200" cy="679500"/>
          </a:xfrm>
          <a:prstGeom prst="rect">
            <a:avLst/>
          </a:prstGeom>
          <a:solidFill>
            <a:srgbClr val="DEDEDE"/>
          </a:solidFill>
          <a:ln w="1905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g2a659b56344_0_547"/>
          <p:cNvGrpSpPr/>
          <p:nvPr/>
        </p:nvGrpSpPr>
        <p:grpSpPr>
          <a:xfrm>
            <a:off x="6269780" y="3749905"/>
            <a:ext cx="1318197" cy="481011"/>
            <a:chOff x="6269780" y="3841645"/>
            <a:chExt cx="1318197" cy="481011"/>
          </a:xfrm>
        </p:grpSpPr>
        <p:sp>
          <p:nvSpPr>
            <p:cNvPr id="311" name="Google Shape;311;g2a659b56344_0_547"/>
            <p:cNvSpPr/>
            <p:nvPr/>
          </p:nvSpPr>
          <p:spPr>
            <a:xfrm rot="10800000">
              <a:off x="6269780" y="3841756"/>
              <a:ext cx="660000" cy="480900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g2a659b56344_0_547"/>
            <p:cNvSpPr/>
            <p:nvPr/>
          </p:nvSpPr>
          <p:spPr>
            <a:xfrm>
              <a:off x="6927977" y="3841645"/>
              <a:ext cx="660000" cy="480900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g2a659b56344_0_547"/>
          <p:cNvSpPr/>
          <p:nvPr/>
        </p:nvSpPr>
        <p:spPr>
          <a:xfrm>
            <a:off x="5866260" y="2160496"/>
            <a:ext cx="1674900" cy="4809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a659b56344_0_547"/>
          <p:cNvSpPr/>
          <p:nvPr/>
        </p:nvSpPr>
        <p:spPr>
          <a:xfrm>
            <a:off x="7847971" y="2061250"/>
            <a:ext cx="688200" cy="6795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a659b56344_0_547"/>
          <p:cNvSpPr/>
          <p:nvPr/>
        </p:nvSpPr>
        <p:spPr>
          <a:xfrm>
            <a:off x="7847984" y="3650658"/>
            <a:ext cx="688200" cy="6795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a659b56344_0_547"/>
          <p:cNvSpPr/>
          <p:nvPr/>
        </p:nvSpPr>
        <p:spPr>
          <a:xfrm>
            <a:off x="6701053" y="2211545"/>
            <a:ext cx="384252" cy="379561"/>
          </a:xfrm>
          <a:custGeom>
            <a:avLst/>
            <a:gdLst/>
            <a:ahLst/>
            <a:cxnLst/>
            <a:rect l="l" t="t" r="r" b="b"/>
            <a:pathLst>
              <a:path w="456085" h="455929" extrusionOk="0">
                <a:moveTo>
                  <a:pt x="0" y="0"/>
                </a:moveTo>
                <a:lnTo>
                  <a:pt x="0" y="455930"/>
                </a:lnTo>
                <a:lnTo>
                  <a:pt x="456086" y="455930"/>
                </a:lnTo>
                <a:lnTo>
                  <a:pt x="456086" y="0"/>
                </a:lnTo>
                <a:close/>
                <a:moveTo>
                  <a:pt x="436639" y="436490"/>
                </a:moveTo>
                <a:lnTo>
                  <a:pt x="19384" y="436490"/>
                </a:lnTo>
                <a:lnTo>
                  <a:pt x="19384" y="19472"/>
                </a:lnTo>
                <a:lnTo>
                  <a:pt x="436576" y="19472"/>
                </a:lnTo>
                <a:close/>
                <a:moveTo>
                  <a:pt x="62553" y="407139"/>
                </a:moveTo>
                <a:lnTo>
                  <a:pt x="174928" y="294803"/>
                </a:lnTo>
                <a:cubicBezTo>
                  <a:pt x="234060" y="346336"/>
                  <a:pt x="323789" y="340181"/>
                  <a:pt x="375352" y="281062"/>
                </a:cubicBezTo>
                <a:cubicBezTo>
                  <a:pt x="426884" y="221943"/>
                  <a:pt x="420739" y="132241"/>
                  <a:pt x="361606" y="80710"/>
                </a:cubicBezTo>
                <a:cubicBezTo>
                  <a:pt x="302474" y="29179"/>
                  <a:pt x="212745" y="35331"/>
                  <a:pt x="161182" y="94451"/>
                </a:cubicBezTo>
                <a:cubicBezTo>
                  <a:pt x="114560" y="147924"/>
                  <a:pt x="114560" y="227588"/>
                  <a:pt x="161182" y="281062"/>
                </a:cubicBezTo>
                <a:lnTo>
                  <a:pt x="48744" y="393398"/>
                </a:lnTo>
                <a:close/>
                <a:moveTo>
                  <a:pt x="362810" y="265579"/>
                </a:moveTo>
                <a:cubicBezTo>
                  <a:pt x="360276" y="268745"/>
                  <a:pt x="357615" y="271595"/>
                  <a:pt x="354765" y="274444"/>
                </a:cubicBezTo>
                <a:cubicBezTo>
                  <a:pt x="306907" y="322194"/>
                  <a:pt x="229405" y="322194"/>
                  <a:pt x="181548" y="274444"/>
                </a:cubicBezTo>
                <a:cubicBezTo>
                  <a:pt x="178728" y="271595"/>
                  <a:pt x="176037" y="268650"/>
                  <a:pt x="173534" y="265579"/>
                </a:cubicBezTo>
                <a:lnTo>
                  <a:pt x="162069" y="248893"/>
                </a:lnTo>
                <a:cubicBezTo>
                  <a:pt x="128242" y="190313"/>
                  <a:pt x="148323" y="115416"/>
                  <a:pt x="206918" y="81604"/>
                </a:cubicBezTo>
                <a:cubicBezTo>
                  <a:pt x="265544" y="47792"/>
                  <a:pt x="340449" y="67870"/>
                  <a:pt x="374275" y="126449"/>
                </a:cubicBezTo>
                <a:cubicBezTo>
                  <a:pt x="396161" y="164334"/>
                  <a:pt x="396161" y="211007"/>
                  <a:pt x="374275" y="2488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a659b56344_0_547"/>
          <p:cNvSpPr/>
          <p:nvPr/>
        </p:nvSpPr>
        <p:spPr>
          <a:xfrm>
            <a:off x="7949180" y="2161262"/>
            <a:ext cx="485731" cy="479865"/>
          </a:xfrm>
          <a:custGeom>
            <a:avLst/>
            <a:gdLst/>
            <a:ahLst/>
            <a:cxnLst/>
            <a:rect l="l" t="t" r="r" b="b"/>
            <a:pathLst>
              <a:path w="456085" h="455929" extrusionOk="0">
                <a:moveTo>
                  <a:pt x="0" y="0"/>
                </a:moveTo>
                <a:lnTo>
                  <a:pt x="0" y="455930"/>
                </a:lnTo>
                <a:lnTo>
                  <a:pt x="456086" y="455930"/>
                </a:lnTo>
                <a:lnTo>
                  <a:pt x="456086" y="0"/>
                </a:lnTo>
                <a:close/>
                <a:moveTo>
                  <a:pt x="436512" y="436458"/>
                </a:moveTo>
                <a:lnTo>
                  <a:pt x="19447" y="436458"/>
                </a:lnTo>
                <a:lnTo>
                  <a:pt x="19447" y="19440"/>
                </a:lnTo>
                <a:lnTo>
                  <a:pt x="436512" y="19440"/>
                </a:lnTo>
                <a:close/>
                <a:moveTo>
                  <a:pt x="291832" y="103091"/>
                </a:moveTo>
                <a:lnTo>
                  <a:pt x="291832" y="91218"/>
                </a:lnTo>
                <a:cubicBezTo>
                  <a:pt x="293574" y="92196"/>
                  <a:pt x="294746" y="93931"/>
                  <a:pt x="294999" y="95904"/>
                </a:cubicBezTo>
                <a:lnTo>
                  <a:pt x="294999" y="96284"/>
                </a:lnTo>
                <a:lnTo>
                  <a:pt x="304754" y="95080"/>
                </a:lnTo>
                <a:lnTo>
                  <a:pt x="304754" y="94669"/>
                </a:lnTo>
                <a:cubicBezTo>
                  <a:pt x="304279" y="91537"/>
                  <a:pt x="302759" y="88662"/>
                  <a:pt x="300415" y="86532"/>
                </a:cubicBezTo>
                <a:cubicBezTo>
                  <a:pt x="297945" y="84461"/>
                  <a:pt x="294904" y="83191"/>
                  <a:pt x="291705" y="82891"/>
                </a:cubicBezTo>
                <a:lnTo>
                  <a:pt x="291705" y="79724"/>
                </a:lnTo>
                <a:lnTo>
                  <a:pt x="285719" y="79724"/>
                </a:lnTo>
                <a:lnTo>
                  <a:pt x="285719" y="82891"/>
                </a:lnTo>
                <a:cubicBezTo>
                  <a:pt x="282140" y="83185"/>
                  <a:pt x="278783" y="84721"/>
                  <a:pt x="276217" y="87228"/>
                </a:cubicBezTo>
                <a:cubicBezTo>
                  <a:pt x="273747" y="89707"/>
                  <a:pt x="272416" y="93076"/>
                  <a:pt x="272480" y="96568"/>
                </a:cubicBezTo>
                <a:cubicBezTo>
                  <a:pt x="272353" y="99963"/>
                  <a:pt x="273493" y="103284"/>
                  <a:pt x="275647" y="105909"/>
                </a:cubicBezTo>
                <a:cubicBezTo>
                  <a:pt x="278339" y="108717"/>
                  <a:pt x="281823" y="110677"/>
                  <a:pt x="285624" y="111545"/>
                </a:cubicBezTo>
                <a:lnTo>
                  <a:pt x="285624" y="124209"/>
                </a:lnTo>
                <a:cubicBezTo>
                  <a:pt x="284611" y="123604"/>
                  <a:pt x="283724" y="122819"/>
                  <a:pt x="282995" y="121898"/>
                </a:cubicBezTo>
                <a:cubicBezTo>
                  <a:pt x="281981" y="120619"/>
                  <a:pt x="281285" y="119121"/>
                  <a:pt x="280968" y="117529"/>
                </a:cubicBezTo>
                <a:lnTo>
                  <a:pt x="280968" y="117149"/>
                </a:lnTo>
                <a:lnTo>
                  <a:pt x="270959" y="118162"/>
                </a:lnTo>
                <a:lnTo>
                  <a:pt x="270959" y="118605"/>
                </a:lnTo>
                <a:cubicBezTo>
                  <a:pt x="271403" y="122487"/>
                  <a:pt x="273176" y="126099"/>
                  <a:pt x="275932" y="128864"/>
                </a:cubicBezTo>
                <a:cubicBezTo>
                  <a:pt x="278624" y="131317"/>
                  <a:pt x="282013" y="132837"/>
                  <a:pt x="285624" y="133201"/>
                </a:cubicBezTo>
                <a:lnTo>
                  <a:pt x="285624" y="136082"/>
                </a:lnTo>
                <a:lnTo>
                  <a:pt x="291610" y="136082"/>
                </a:lnTo>
                <a:lnTo>
                  <a:pt x="291610" y="132916"/>
                </a:lnTo>
                <a:cubicBezTo>
                  <a:pt x="295601" y="132483"/>
                  <a:pt x="299338" y="130694"/>
                  <a:pt x="302157" y="127850"/>
                </a:cubicBezTo>
                <a:cubicBezTo>
                  <a:pt x="304786" y="125064"/>
                  <a:pt x="306211" y="121357"/>
                  <a:pt x="306116" y="117529"/>
                </a:cubicBezTo>
                <a:cubicBezTo>
                  <a:pt x="306243" y="114229"/>
                  <a:pt x="305103" y="111006"/>
                  <a:pt x="302949" y="108505"/>
                </a:cubicBezTo>
                <a:cubicBezTo>
                  <a:pt x="299845" y="105754"/>
                  <a:pt x="296044" y="103886"/>
                  <a:pt x="291959" y="103091"/>
                </a:cubicBezTo>
                <a:close/>
                <a:moveTo>
                  <a:pt x="285845" y="101191"/>
                </a:moveTo>
                <a:cubicBezTo>
                  <a:pt x="284832" y="100735"/>
                  <a:pt x="283946" y="100039"/>
                  <a:pt x="283281" y="99165"/>
                </a:cubicBezTo>
                <a:cubicBezTo>
                  <a:pt x="282615" y="98316"/>
                  <a:pt x="282235" y="97268"/>
                  <a:pt x="282235" y="96189"/>
                </a:cubicBezTo>
                <a:cubicBezTo>
                  <a:pt x="282267" y="95036"/>
                  <a:pt x="282646" y="93922"/>
                  <a:pt x="283375" y="93022"/>
                </a:cubicBezTo>
                <a:cubicBezTo>
                  <a:pt x="284009" y="92190"/>
                  <a:pt x="284864" y="91544"/>
                  <a:pt x="285845" y="91154"/>
                </a:cubicBezTo>
                <a:close/>
                <a:moveTo>
                  <a:pt x="295347" y="122911"/>
                </a:moveTo>
                <a:cubicBezTo>
                  <a:pt x="294429" y="123934"/>
                  <a:pt x="293194" y="124649"/>
                  <a:pt x="291864" y="124969"/>
                </a:cubicBezTo>
                <a:lnTo>
                  <a:pt x="291864" y="113191"/>
                </a:lnTo>
                <a:cubicBezTo>
                  <a:pt x="293289" y="113555"/>
                  <a:pt x="294587" y="114299"/>
                  <a:pt x="295601" y="115344"/>
                </a:cubicBezTo>
                <a:cubicBezTo>
                  <a:pt x="296456" y="116329"/>
                  <a:pt x="296899" y="117589"/>
                  <a:pt x="296899" y="118890"/>
                </a:cubicBezTo>
                <a:cubicBezTo>
                  <a:pt x="296931" y="120365"/>
                  <a:pt x="296424" y="121803"/>
                  <a:pt x="295442" y="122911"/>
                </a:cubicBezTo>
                <a:close/>
                <a:moveTo>
                  <a:pt x="384221" y="320544"/>
                </a:moveTo>
                <a:lnTo>
                  <a:pt x="353720" y="247374"/>
                </a:lnTo>
                <a:lnTo>
                  <a:pt x="353720" y="175248"/>
                </a:lnTo>
                <a:lnTo>
                  <a:pt x="298262" y="175248"/>
                </a:lnTo>
                <a:lnTo>
                  <a:pt x="298262" y="159417"/>
                </a:lnTo>
                <a:lnTo>
                  <a:pt x="351947" y="159417"/>
                </a:lnTo>
                <a:lnTo>
                  <a:pt x="351947" y="54585"/>
                </a:lnTo>
                <a:lnTo>
                  <a:pt x="225572" y="54585"/>
                </a:lnTo>
                <a:lnTo>
                  <a:pt x="225572" y="159385"/>
                </a:lnTo>
                <a:lnTo>
                  <a:pt x="279416" y="159385"/>
                </a:lnTo>
                <a:lnTo>
                  <a:pt x="279416" y="175216"/>
                </a:lnTo>
                <a:lnTo>
                  <a:pt x="208469" y="175216"/>
                </a:lnTo>
                <a:lnTo>
                  <a:pt x="208469" y="133106"/>
                </a:lnTo>
                <a:lnTo>
                  <a:pt x="147057" y="133106"/>
                </a:lnTo>
                <a:lnTo>
                  <a:pt x="147057" y="175216"/>
                </a:lnTo>
                <a:lnTo>
                  <a:pt x="108859" y="175216"/>
                </a:lnTo>
                <a:lnTo>
                  <a:pt x="108859" y="246994"/>
                </a:lnTo>
                <a:lnTo>
                  <a:pt x="72277" y="320544"/>
                </a:lnTo>
                <a:lnTo>
                  <a:pt x="51817" y="320544"/>
                </a:lnTo>
                <a:lnTo>
                  <a:pt x="51817" y="401313"/>
                </a:lnTo>
                <a:lnTo>
                  <a:pt x="404397" y="401313"/>
                </a:lnTo>
                <a:lnTo>
                  <a:pt x="404397" y="320544"/>
                </a:lnTo>
                <a:close/>
                <a:moveTo>
                  <a:pt x="244576" y="73582"/>
                </a:moveTo>
                <a:lnTo>
                  <a:pt x="332943" y="73582"/>
                </a:lnTo>
                <a:lnTo>
                  <a:pt x="332943" y="140388"/>
                </a:lnTo>
                <a:lnTo>
                  <a:pt x="244576" y="140388"/>
                </a:lnTo>
                <a:close/>
                <a:moveTo>
                  <a:pt x="166092" y="152135"/>
                </a:moveTo>
                <a:lnTo>
                  <a:pt x="189466" y="152135"/>
                </a:lnTo>
                <a:lnTo>
                  <a:pt x="189466" y="260260"/>
                </a:lnTo>
                <a:lnTo>
                  <a:pt x="166060" y="260260"/>
                </a:lnTo>
                <a:lnTo>
                  <a:pt x="166060" y="152135"/>
                </a:lnTo>
                <a:close/>
                <a:moveTo>
                  <a:pt x="127990" y="251521"/>
                </a:moveTo>
                <a:lnTo>
                  <a:pt x="127990" y="194245"/>
                </a:lnTo>
                <a:lnTo>
                  <a:pt x="147183" y="194245"/>
                </a:lnTo>
                <a:lnTo>
                  <a:pt x="147183" y="260355"/>
                </a:lnTo>
                <a:lnTo>
                  <a:pt x="137396" y="260355"/>
                </a:lnTo>
                <a:lnTo>
                  <a:pt x="137396" y="279352"/>
                </a:lnTo>
                <a:lnTo>
                  <a:pt x="218383" y="279352"/>
                </a:lnTo>
                <a:lnTo>
                  <a:pt x="218383" y="260355"/>
                </a:lnTo>
                <a:lnTo>
                  <a:pt x="208469" y="260355"/>
                </a:lnTo>
                <a:lnTo>
                  <a:pt x="208469" y="194245"/>
                </a:lnTo>
                <a:lnTo>
                  <a:pt x="334685" y="194245"/>
                </a:lnTo>
                <a:lnTo>
                  <a:pt x="334685" y="251236"/>
                </a:lnTo>
                <a:lnTo>
                  <a:pt x="363665" y="320544"/>
                </a:lnTo>
                <a:lnTo>
                  <a:pt x="93403" y="320544"/>
                </a:lnTo>
                <a:close/>
                <a:moveTo>
                  <a:pt x="385330" y="382316"/>
                </a:moveTo>
                <a:lnTo>
                  <a:pt x="70757" y="382316"/>
                </a:lnTo>
                <a:lnTo>
                  <a:pt x="70757" y="339541"/>
                </a:lnTo>
                <a:lnTo>
                  <a:pt x="385330" y="339541"/>
                </a:lnTo>
                <a:close/>
                <a:moveTo>
                  <a:pt x="239001" y="251775"/>
                </a:moveTo>
                <a:lnTo>
                  <a:pt x="322174" y="251775"/>
                </a:lnTo>
                <a:lnTo>
                  <a:pt x="322174" y="202446"/>
                </a:lnTo>
                <a:lnTo>
                  <a:pt x="239001" y="202446"/>
                </a:lnTo>
                <a:close/>
                <a:moveTo>
                  <a:pt x="258005" y="221443"/>
                </a:moveTo>
                <a:lnTo>
                  <a:pt x="303170" y="221443"/>
                </a:lnTo>
                <a:lnTo>
                  <a:pt x="303170" y="232777"/>
                </a:lnTo>
                <a:lnTo>
                  <a:pt x="258005" y="232777"/>
                </a:lnTo>
                <a:close/>
                <a:moveTo>
                  <a:pt x="289425" y="264598"/>
                </a:moveTo>
                <a:lnTo>
                  <a:pt x="289425" y="281283"/>
                </a:lnTo>
                <a:lnTo>
                  <a:pt x="272924" y="281283"/>
                </a:lnTo>
                <a:lnTo>
                  <a:pt x="272924" y="264598"/>
                </a:lnTo>
                <a:close/>
                <a:moveTo>
                  <a:pt x="322110" y="264598"/>
                </a:moveTo>
                <a:lnTo>
                  <a:pt x="322110" y="281283"/>
                </a:lnTo>
                <a:lnTo>
                  <a:pt x="305609" y="281283"/>
                </a:lnTo>
                <a:lnTo>
                  <a:pt x="305609" y="264629"/>
                </a:lnTo>
                <a:close/>
                <a:moveTo>
                  <a:pt x="256738" y="264598"/>
                </a:moveTo>
                <a:lnTo>
                  <a:pt x="256738" y="281283"/>
                </a:lnTo>
                <a:lnTo>
                  <a:pt x="240142" y="281283"/>
                </a:lnTo>
                <a:lnTo>
                  <a:pt x="240142" y="264598"/>
                </a:lnTo>
                <a:close/>
                <a:moveTo>
                  <a:pt x="289425" y="292302"/>
                </a:moveTo>
                <a:lnTo>
                  <a:pt x="289425" y="308987"/>
                </a:lnTo>
                <a:lnTo>
                  <a:pt x="272924" y="308987"/>
                </a:lnTo>
                <a:lnTo>
                  <a:pt x="272924" y="292365"/>
                </a:lnTo>
                <a:close/>
                <a:moveTo>
                  <a:pt x="164951" y="368670"/>
                </a:moveTo>
                <a:lnTo>
                  <a:pt x="164951" y="352016"/>
                </a:lnTo>
                <a:lnTo>
                  <a:pt x="292624" y="352016"/>
                </a:lnTo>
                <a:lnTo>
                  <a:pt x="292624" y="368670"/>
                </a:lnTo>
                <a:close/>
                <a:moveTo>
                  <a:pt x="322110" y="292207"/>
                </a:moveTo>
                <a:lnTo>
                  <a:pt x="322110" y="308892"/>
                </a:lnTo>
                <a:lnTo>
                  <a:pt x="305609" y="308892"/>
                </a:lnTo>
                <a:lnTo>
                  <a:pt x="305609" y="292238"/>
                </a:lnTo>
                <a:close/>
                <a:moveTo>
                  <a:pt x="256738" y="292207"/>
                </a:moveTo>
                <a:lnTo>
                  <a:pt x="256738" y="308892"/>
                </a:lnTo>
                <a:lnTo>
                  <a:pt x="240142" y="308892"/>
                </a:lnTo>
                <a:lnTo>
                  <a:pt x="240142" y="292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a659b56344_0_547"/>
          <p:cNvSpPr/>
          <p:nvPr/>
        </p:nvSpPr>
        <p:spPr>
          <a:xfrm>
            <a:off x="7949193" y="3750671"/>
            <a:ext cx="485731" cy="479865"/>
          </a:xfrm>
          <a:custGeom>
            <a:avLst/>
            <a:gdLst/>
            <a:ahLst/>
            <a:cxnLst/>
            <a:rect l="l" t="t" r="r" b="b"/>
            <a:pathLst>
              <a:path w="456085" h="455929" extrusionOk="0">
                <a:moveTo>
                  <a:pt x="0" y="0"/>
                </a:moveTo>
                <a:lnTo>
                  <a:pt x="0" y="455930"/>
                </a:lnTo>
                <a:lnTo>
                  <a:pt x="456086" y="455930"/>
                </a:lnTo>
                <a:lnTo>
                  <a:pt x="456086" y="0"/>
                </a:lnTo>
                <a:close/>
                <a:moveTo>
                  <a:pt x="436512" y="436458"/>
                </a:moveTo>
                <a:lnTo>
                  <a:pt x="19447" y="436458"/>
                </a:lnTo>
                <a:lnTo>
                  <a:pt x="19447" y="19440"/>
                </a:lnTo>
                <a:lnTo>
                  <a:pt x="436512" y="19440"/>
                </a:lnTo>
                <a:close/>
                <a:moveTo>
                  <a:pt x="291832" y="103091"/>
                </a:moveTo>
                <a:lnTo>
                  <a:pt x="291832" y="91218"/>
                </a:lnTo>
                <a:cubicBezTo>
                  <a:pt x="293574" y="92196"/>
                  <a:pt x="294746" y="93931"/>
                  <a:pt x="294999" y="95904"/>
                </a:cubicBezTo>
                <a:lnTo>
                  <a:pt x="294999" y="96284"/>
                </a:lnTo>
                <a:lnTo>
                  <a:pt x="304754" y="95080"/>
                </a:lnTo>
                <a:lnTo>
                  <a:pt x="304754" y="94669"/>
                </a:lnTo>
                <a:cubicBezTo>
                  <a:pt x="304279" y="91537"/>
                  <a:pt x="302759" y="88662"/>
                  <a:pt x="300415" y="86532"/>
                </a:cubicBezTo>
                <a:cubicBezTo>
                  <a:pt x="297945" y="84461"/>
                  <a:pt x="294904" y="83191"/>
                  <a:pt x="291705" y="82891"/>
                </a:cubicBezTo>
                <a:lnTo>
                  <a:pt x="291705" y="79724"/>
                </a:lnTo>
                <a:lnTo>
                  <a:pt x="285719" y="79724"/>
                </a:lnTo>
                <a:lnTo>
                  <a:pt x="285719" y="82891"/>
                </a:lnTo>
                <a:cubicBezTo>
                  <a:pt x="282140" y="83185"/>
                  <a:pt x="278783" y="84721"/>
                  <a:pt x="276217" y="87228"/>
                </a:cubicBezTo>
                <a:cubicBezTo>
                  <a:pt x="273747" y="89707"/>
                  <a:pt x="272416" y="93076"/>
                  <a:pt x="272480" y="96568"/>
                </a:cubicBezTo>
                <a:cubicBezTo>
                  <a:pt x="272353" y="99963"/>
                  <a:pt x="273493" y="103284"/>
                  <a:pt x="275647" y="105909"/>
                </a:cubicBezTo>
                <a:cubicBezTo>
                  <a:pt x="278339" y="108717"/>
                  <a:pt x="281823" y="110677"/>
                  <a:pt x="285624" y="111545"/>
                </a:cubicBezTo>
                <a:lnTo>
                  <a:pt x="285624" y="124209"/>
                </a:lnTo>
                <a:cubicBezTo>
                  <a:pt x="284611" y="123604"/>
                  <a:pt x="283724" y="122819"/>
                  <a:pt x="282995" y="121898"/>
                </a:cubicBezTo>
                <a:cubicBezTo>
                  <a:pt x="281981" y="120619"/>
                  <a:pt x="281285" y="119121"/>
                  <a:pt x="280968" y="117529"/>
                </a:cubicBezTo>
                <a:lnTo>
                  <a:pt x="280968" y="117149"/>
                </a:lnTo>
                <a:lnTo>
                  <a:pt x="270959" y="118162"/>
                </a:lnTo>
                <a:lnTo>
                  <a:pt x="270959" y="118605"/>
                </a:lnTo>
                <a:cubicBezTo>
                  <a:pt x="271403" y="122487"/>
                  <a:pt x="273176" y="126099"/>
                  <a:pt x="275932" y="128864"/>
                </a:cubicBezTo>
                <a:cubicBezTo>
                  <a:pt x="278624" y="131317"/>
                  <a:pt x="282013" y="132837"/>
                  <a:pt x="285624" y="133201"/>
                </a:cubicBezTo>
                <a:lnTo>
                  <a:pt x="285624" y="136082"/>
                </a:lnTo>
                <a:lnTo>
                  <a:pt x="291610" y="136082"/>
                </a:lnTo>
                <a:lnTo>
                  <a:pt x="291610" y="132916"/>
                </a:lnTo>
                <a:cubicBezTo>
                  <a:pt x="295601" y="132483"/>
                  <a:pt x="299338" y="130694"/>
                  <a:pt x="302157" y="127850"/>
                </a:cubicBezTo>
                <a:cubicBezTo>
                  <a:pt x="304786" y="125064"/>
                  <a:pt x="306211" y="121357"/>
                  <a:pt x="306116" y="117529"/>
                </a:cubicBezTo>
                <a:cubicBezTo>
                  <a:pt x="306243" y="114229"/>
                  <a:pt x="305103" y="111006"/>
                  <a:pt x="302949" y="108505"/>
                </a:cubicBezTo>
                <a:cubicBezTo>
                  <a:pt x="299845" y="105754"/>
                  <a:pt x="296044" y="103886"/>
                  <a:pt x="291959" y="103091"/>
                </a:cubicBezTo>
                <a:close/>
                <a:moveTo>
                  <a:pt x="285845" y="101191"/>
                </a:moveTo>
                <a:cubicBezTo>
                  <a:pt x="284832" y="100735"/>
                  <a:pt x="283946" y="100039"/>
                  <a:pt x="283281" y="99165"/>
                </a:cubicBezTo>
                <a:cubicBezTo>
                  <a:pt x="282615" y="98316"/>
                  <a:pt x="282235" y="97268"/>
                  <a:pt x="282235" y="96189"/>
                </a:cubicBezTo>
                <a:cubicBezTo>
                  <a:pt x="282267" y="95036"/>
                  <a:pt x="282646" y="93922"/>
                  <a:pt x="283375" y="93022"/>
                </a:cubicBezTo>
                <a:cubicBezTo>
                  <a:pt x="284009" y="92190"/>
                  <a:pt x="284864" y="91544"/>
                  <a:pt x="285845" y="91154"/>
                </a:cubicBezTo>
                <a:close/>
                <a:moveTo>
                  <a:pt x="295347" y="122911"/>
                </a:moveTo>
                <a:cubicBezTo>
                  <a:pt x="294429" y="123934"/>
                  <a:pt x="293194" y="124649"/>
                  <a:pt x="291864" y="124969"/>
                </a:cubicBezTo>
                <a:lnTo>
                  <a:pt x="291864" y="113191"/>
                </a:lnTo>
                <a:cubicBezTo>
                  <a:pt x="293289" y="113555"/>
                  <a:pt x="294587" y="114299"/>
                  <a:pt x="295601" y="115344"/>
                </a:cubicBezTo>
                <a:cubicBezTo>
                  <a:pt x="296456" y="116329"/>
                  <a:pt x="296899" y="117589"/>
                  <a:pt x="296899" y="118890"/>
                </a:cubicBezTo>
                <a:cubicBezTo>
                  <a:pt x="296931" y="120365"/>
                  <a:pt x="296424" y="121803"/>
                  <a:pt x="295442" y="122911"/>
                </a:cubicBezTo>
                <a:close/>
                <a:moveTo>
                  <a:pt x="384221" y="320544"/>
                </a:moveTo>
                <a:lnTo>
                  <a:pt x="353720" y="247374"/>
                </a:lnTo>
                <a:lnTo>
                  <a:pt x="353720" y="175248"/>
                </a:lnTo>
                <a:lnTo>
                  <a:pt x="298262" y="175248"/>
                </a:lnTo>
                <a:lnTo>
                  <a:pt x="298262" y="159417"/>
                </a:lnTo>
                <a:lnTo>
                  <a:pt x="351947" y="159417"/>
                </a:lnTo>
                <a:lnTo>
                  <a:pt x="351947" y="54585"/>
                </a:lnTo>
                <a:lnTo>
                  <a:pt x="225572" y="54585"/>
                </a:lnTo>
                <a:lnTo>
                  <a:pt x="225572" y="159385"/>
                </a:lnTo>
                <a:lnTo>
                  <a:pt x="279416" y="159385"/>
                </a:lnTo>
                <a:lnTo>
                  <a:pt x="279416" y="175216"/>
                </a:lnTo>
                <a:lnTo>
                  <a:pt x="208469" y="175216"/>
                </a:lnTo>
                <a:lnTo>
                  <a:pt x="208469" y="133106"/>
                </a:lnTo>
                <a:lnTo>
                  <a:pt x="147057" y="133106"/>
                </a:lnTo>
                <a:lnTo>
                  <a:pt x="147057" y="175216"/>
                </a:lnTo>
                <a:lnTo>
                  <a:pt x="108859" y="175216"/>
                </a:lnTo>
                <a:lnTo>
                  <a:pt x="108859" y="246994"/>
                </a:lnTo>
                <a:lnTo>
                  <a:pt x="72277" y="320544"/>
                </a:lnTo>
                <a:lnTo>
                  <a:pt x="51817" y="320544"/>
                </a:lnTo>
                <a:lnTo>
                  <a:pt x="51817" y="401313"/>
                </a:lnTo>
                <a:lnTo>
                  <a:pt x="404397" y="401313"/>
                </a:lnTo>
                <a:lnTo>
                  <a:pt x="404397" y="320544"/>
                </a:lnTo>
                <a:close/>
                <a:moveTo>
                  <a:pt x="244576" y="73582"/>
                </a:moveTo>
                <a:lnTo>
                  <a:pt x="332943" y="73582"/>
                </a:lnTo>
                <a:lnTo>
                  <a:pt x="332943" y="140388"/>
                </a:lnTo>
                <a:lnTo>
                  <a:pt x="244576" y="140388"/>
                </a:lnTo>
                <a:close/>
                <a:moveTo>
                  <a:pt x="166092" y="152135"/>
                </a:moveTo>
                <a:lnTo>
                  <a:pt x="189466" y="152135"/>
                </a:lnTo>
                <a:lnTo>
                  <a:pt x="189466" y="260260"/>
                </a:lnTo>
                <a:lnTo>
                  <a:pt x="166060" y="260260"/>
                </a:lnTo>
                <a:lnTo>
                  <a:pt x="166060" y="152135"/>
                </a:lnTo>
                <a:close/>
                <a:moveTo>
                  <a:pt x="127990" y="251521"/>
                </a:moveTo>
                <a:lnTo>
                  <a:pt x="127990" y="194245"/>
                </a:lnTo>
                <a:lnTo>
                  <a:pt x="147183" y="194245"/>
                </a:lnTo>
                <a:lnTo>
                  <a:pt x="147183" y="260355"/>
                </a:lnTo>
                <a:lnTo>
                  <a:pt x="137396" y="260355"/>
                </a:lnTo>
                <a:lnTo>
                  <a:pt x="137396" y="279352"/>
                </a:lnTo>
                <a:lnTo>
                  <a:pt x="218383" y="279352"/>
                </a:lnTo>
                <a:lnTo>
                  <a:pt x="218383" y="260355"/>
                </a:lnTo>
                <a:lnTo>
                  <a:pt x="208469" y="260355"/>
                </a:lnTo>
                <a:lnTo>
                  <a:pt x="208469" y="194245"/>
                </a:lnTo>
                <a:lnTo>
                  <a:pt x="334685" y="194245"/>
                </a:lnTo>
                <a:lnTo>
                  <a:pt x="334685" y="251236"/>
                </a:lnTo>
                <a:lnTo>
                  <a:pt x="363665" y="320544"/>
                </a:lnTo>
                <a:lnTo>
                  <a:pt x="93403" y="320544"/>
                </a:lnTo>
                <a:close/>
                <a:moveTo>
                  <a:pt x="385330" y="382316"/>
                </a:moveTo>
                <a:lnTo>
                  <a:pt x="70757" y="382316"/>
                </a:lnTo>
                <a:lnTo>
                  <a:pt x="70757" y="339541"/>
                </a:lnTo>
                <a:lnTo>
                  <a:pt x="385330" y="339541"/>
                </a:lnTo>
                <a:close/>
                <a:moveTo>
                  <a:pt x="239001" y="251775"/>
                </a:moveTo>
                <a:lnTo>
                  <a:pt x="322174" y="251775"/>
                </a:lnTo>
                <a:lnTo>
                  <a:pt x="322174" y="202446"/>
                </a:lnTo>
                <a:lnTo>
                  <a:pt x="239001" y="202446"/>
                </a:lnTo>
                <a:close/>
                <a:moveTo>
                  <a:pt x="258005" y="221443"/>
                </a:moveTo>
                <a:lnTo>
                  <a:pt x="303170" y="221443"/>
                </a:lnTo>
                <a:lnTo>
                  <a:pt x="303170" y="232777"/>
                </a:lnTo>
                <a:lnTo>
                  <a:pt x="258005" y="232777"/>
                </a:lnTo>
                <a:close/>
                <a:moveTo>
                  <a:pt x="289425" y="264598"/>
                </a:moveTo>
                <a:lnTo>
                  <a:pt x="289425" y="281283"/>
                </a:lnTo>
                <a:lnTo>
                  <a:pt x="272924" y="281283"/>
                </a:lnTo>
                <a:lnTo>
                  <a:pt x="272924" y="264598"/>
                </a:lnTo>
                <a:close/>
                <a:moveTo>
                  <a:pt x="322110" y="264598"/>
                </a:moveTo>
                <a:lnTo>
                  <a:pt x="322110" y="281283"/>
                </a:lnTo>
                <a:lnTo>
                  <a:pt x="305609" y="281283"/>
                </a:lnTo>
                <a:lnTo>
                  <a:pt x="305609" y="264629"/>
                </a:lnTo>
                <a:close/>
                <a:moveTo>
                  <a:pt x="256738" y="264598"/>
                </a:moveTo>
                <a:lnTo>
                  <a:pt x="256738" y="281283"/>
                </a:lnTo>
                <a:lnTo>
                  <a:pt x="240142" y="281283"/>
                </a:lnTo>
                <a:lnTo>
                  <a:pt x="240142" y="264598"/>
                </a:lnTo>
                <a:close/>
                <a:moveTo>
                  <a:pt x="289425" y="292302"/>
                </a:moveTo>
                <a:lnTo>
                  <a:pt x="289425" y="308987"/>
                </a:lnTo>
                <a:lnTo>
                  <a:pt x="272924" y="308987"/>
                </a:lnTo>
                <a:lnTo>
                  <a:pt x="272924" y="292365"/>
                </a:lnTo>
                <a:close/>
                <a:moveTo>
                  <a:pt x="164951" y="368670"/>
                </a:moveTo>
                <a:lnTo>
                  <a:pt x="164951" y="352016"/>
                </a:lnTo>
                <a:lnTo>
                  <a:pt x="292624" y="352016"/>
                </a:lnTo>
                <a:lnTo>
                  <a:pt x="292624" y="368670"/>
                </a:lnTo>
                <a:close/>
                <a:moveTo>
                  <a:pt x="322110" y="292207"/>
                </a:moveTo>
                <a:lnTo>
                  <a:pt x="322110" y="308892"/>
                </a:lnTo>
                <a:lnTo>
                  <a:pt x="305609" y="308892"/>
                </a:lnTo>
                <a:lnTo>
                  <a:pt x="305609" y="292238"/>
                </a:lnTo>
                <a:close/>
                <a:moveTo>
                  <a:pt x="256738" y="292207"/>
                </a:moveTo>
                <a:lnTo>
                  <a:pt x="256738" y="308892"/>
                </a:lnTo>
                <a:lnTo>
                  <a:pt x="240142" y="308892"/>
                </a:lnTo>
                <a:lnTo>
                  <a:pt x="240142" y="292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a659b56344_0_547"/>
          <p:cNvSpPr/>
          <p:nvPr/>
        </p:nvSpPr>
        <p:spPr>
          <a:xfrm>
            <a:off x="6700987" y="3800819"/>
            <a:ext cx="384132" cy="37918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D04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a659b56344_0_547"/>
          <p:cNvSpPr txBox="1"/>
          <p:nvPr/>
        </p:nvSpPr>
        <p:spPr>
          <a:xfrm>
            <a:off x="4884419" y="1228481"/>
            <a:ext cx="3942600" cy="288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Różnica w relacji podatnika z KAS 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a659b56344_0_547"/>
          <p:cNvSpPr txBox="1"/>
          <p:nvPr/>
        </p:nvSpPr>
        <p:spPr>
          <a:xfrm>
            <a:off x="5180101" y="3330068"/>
            <a:ext cx="68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KAS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a659b56344_0_547"/>
          <p:cNvSpPr txBox="1"/>
          <p:nvPr/>
        </p:nvSpPr>
        <p:spPr>
          <a:xfrm>
            <a:off x="7801514" y="3330537"/>
            <a:ext cx="78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Podatnik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a659b56344_0_547"/>
          <p:cNvSpPr txBox="1"/>
          <p:nvPr/>
        </p:nvSpPr>
        <p:spPr>
          <a:xfrm>
            <a:off x="6275016" y="2638837"/>
            <a:ext cx="12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Jednokierunkowe działania kontrolne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a659b56344_0_547"/>
          <p:cNvSpPr txBox="1"/>
          <p:nvPr/>
        </p:nvSpPr>
        <p:spPr>
          <a:xfrm>
            <a:off x="6179380" y="4260928"/>
            <a:ext cx="148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Dwukierunkowa współpraca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a659b56344_0_547"/>
          <p:cNvSpPr txBox="1"/>
          <p:nvPr/>
        </p:nvSpPr>
        <p:spPr>
          <a:xfrm>
            <a:off x="5129310" y="1714714"/>
            <a:ext cx="78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KAS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a659b56344_0_547"/>
          <p:cNvSpPr txBox="1"/>
          <p:nvPr/>
        </p:nvSpPr>
        <p:spPr>
          <a:xfrm>
            <a:off x="7743547" y="1715183"/>
            <a:ext cx="90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Podatnik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a659b56344_0_547"/>
          <p:cNvSpPr txBox="1"/>
          <p:nvPr/>
        </p:nvSpPr>
        <p:spPr>
          <a:xfrm>
            <a:off x="4869179" y="1585650"/>
            <a:ext cx="229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D2D2D"/>
                </a:solidFill>
                <a:highlight>
                  <a:srgbClr val="FECC00"/>
                </a:highlight>
                <a:latin typeface="Calibri"/>
                <a:ea typeface="Calibri"/>
                <a:cs typeface="Calibri"/>
                <a:sym typeface="Calibri"/>
              </a:rPr>
              <a:t>Poza Programem Współdziałania</a:t>
            </a:r>
            <a:endParaRPr sz="1200" b="1" i="0" u="none" strike="noStrike" cap="none">
              <a:solidFill>
                <a:srgbClr val="2D2D2D"/>
              </a:solidFill>
              <a:highlight>
                <a:srgbClr val="FECC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a659b56344_0_547"/>
          <p:cNvSpPr txBox="1"/>
          <p:nvPr/>
        </p:nvSpPr>
        <p:spPr>
          <a:xfrm>
            <a:off x="4869179" y="3154554"/>
            <a:ext cx="229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D2D2D"/>
                </a:solidFill>
                <a:highlight>
                  <a:srgbClr val="FECC00"/>
                </a:highlight>
                <a:latin typeface="Calibri"/>
                <a:ea typeface="Calibri"/>
                <a:cs typeface="Calibri"/>
                <a:sym typeface="Calibri"/>
              </a:rPr>
              <a:t>W Programie Współdziałania</a:t>
            </a:r>
            <a:endParaRPr sz="1200" b="1" i="0" u="none" strike="noStrike" cap="none">
              <a:solidFill>
                <a:srgbClr val="2D2D2D"/>
              </a:solidFill>
              <a:highlight>
                <a:srgbClr val="FECC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a659b56344_0_547"/>
          <p:cNvSpPr/>
          <p:nvPr/>
        </p:nvSpPr>
        <p:spPr>
          <a:xfrm>
            <a:off x="5177942" y="2061250"/>
            <a:ext cx="688200" cy="679500"/>
          </a:xfrm>
          <a:prstGeom prst="rect">
            <a:avLst/>
          </a:prstGeom>
          <a:solidFill>
            <a:srgbClr val="E22D3B"/>
          </a:solidFill>
          <a:ln w="19050" cap="flat" cmpd="sng">
            <a:solidFill>
              <a:srgbClr val="E030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a659b56344_0_547"/>
          <p:cNvSpPr/>
          <p:nvPr/>
        </p:nvSpPr>
        <p:spPr>
          <a:xfrm>
            <a:off x="5177955" y="3650658"/>
            <a:ext cx="688200" cy="679500"/>
          </a:xfrm>
          <a:prstGeom prst="rect">
            <a:avLst/>
          </a:prstGeom>
          <a:solidFill>
            <a:srgbClr val="E22D3B"/>
          </a:solidFill>
          <a:ln w="19050" cap="flat" cmpd="sng">
            <a:solidFill>
              <a:srgbClr val="E030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a659b56344_0_547"/>
          <p:cNvSpPr/>
          <p:nvPr/>
        </p:nvSpPr>
        <p:spPr>
          <a:xfrm>
            <a:off x="5279172" y="2160496"/>
            <a:ext cx="485936" cy="481012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a659b56344_0_547"/>
          <p:cNvSpPr/>
          <p:nvPr/>
        </p:nvSpPr>
        <p:spPr>
          <a:xfrm>
            <a:off x="5279185" y="3749904"/>
            <a:ext cx="485936" cy="481012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a659b56344_0_547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czym polega Program Współdziałania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a659b56344_0_547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a659b56344_0_547"/>
          <p:cNvSpPr/>
          <p:nvPr/>
        </p:nvSpPr>
        <p:spPr>
          <a:xfrm>
            <a:off x="8928000" y="6520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2a659b56344_0_547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a659b56344_0_547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a659b56344_0_547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CC520E4B-1B5E-3E79-8020-B098B44612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ef59e84aea_1_181"/>
          <p:cNvSpPr/>
          <p:nvPr/>
        </p:nvSpPr>
        <p:spPr>
          <a:xfrm>
            <a:off x="332175" y="2404050"/>
            <a:ext cx="4130400" cy="213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182875" rIns="2743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RWNP </a:t>
            </a:r>
            <a:r>
              <a:rPr lang="en" sz="1200" b="0" i="0" u="none" strike="noStrike" cap="none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stanowią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odpowiednio działające procesy, zorganizowanie ładu wewnętrznego, zarządzania ryzykiem i kontroli w odniesieniu do funkcji podatkowej. </a:t>
            </a:r>
            <a:r>
              <a:rPr lang="en" sz="1200" b="0" i="0" u="none" strike="noStrike" cap="none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Dzięki ich właściwemu wdrożeniu, skutecznemu utrzymaniu oraz systematycznemu rozwojowi, podatnicy są w stanie rzetelnie wypełniać swoje obowiązki podatkowe.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RWNP powinny być dostosowane do strategii i operacji biznesowych podatnika oraz wymogów prawnych w zakresie kwestii podatkowych.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1ef59e84aea_1_181"/>
          <p:cNvSpPr/>
          <p:nvPr/>
        </p:nvSpPr>
        <p:spPr>
          <a:xfrm>
            <a:off x="4690276" y="2404050"/>
            <a:ext cx="4129800" cy="213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182875" rIns="2743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RWNP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mają na celu zagwarantowanie odpowiedniego zarządzania kwestiami podatkowymi, co ma przyczyniać się do wypełniania obowiązków podatkowych oraz minimalizowania ryzyka w tym zakresie. W ten sposób RWNP wspierają skuteczne zarządzanie ryzykami podatkowymi, które mogą negatywnie wpłynąć na osiąganie celów przedsiębiorstwa.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ef59e84aea_1_181"/>
          <p:cNvSpPr/>
          <p:nvPr/>
        </p:nvSpPr>
        <p:spPr>
          <a:xfrm>
            <a:off x="328059" y="893813"/>
            <a:ext cx="8487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Współpraca w ramach Programu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Współdziałania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to nie tylko zapewnienie poprawności wypełniania obowiązków, lecz również ustanowienie odpowiednich Ram Wewnętrznego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Nadzoru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Podatkowego (</a:t>
            </a:r>
            <a:r>
              <a:rPr lang="en" sz="12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rPr>
              <a:t>RWNP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). Pozwalają one na skuteczny nadzór nad funkcją podatkową przedsiębiorstwa i ograniczenie ryzyk.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Według OECD, RWNP odgrywają kluczową rolę w zapewnieniu rzetelności i kompletności deklaracji podatkowych oraz dokładności udzielanych przez podatników informacji.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ef59e84aea_1_181"/>
          <p:cNvSpPr/>
          <p:nvPr/>
        </p:nvSpPr>
        <p:spPr>
          <a:xfrm>
            <a:off x="332183" y="4538948"/>
            <a:ext cx="4129200" cy="52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ef59e84aea_1_181"/>
          <p:cNvSpPr/>
          <p:nvPr/>
        </p:nvSpPr>
        <p:spPr>
          <a:xfrm>
            <a:off x="908763" y="1827454"/>
            <a:ext cx="3552600" cy="5766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</a:rPr>
              <a:t>Czym są RWNP?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ef59e84aea_1_181"/>
          <p:cNvSpPr/>
          <p:nvPr/>
        </p:nvSpPr>
        <p:spPr>
          <a:xfrm>
            <a:off x="4690286" y="4538948"/>
            <a:ext cx="4129200" cy="52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ef59e84aea_1_181"/>
          <p:cNvSpPr/>
          <p:nvPr/>
        </p:nvSpPr>
        <p:spPr>
          <a:xfrm>
            <a:off x="5267325" y="1827454"/>
            <a:ext cx="3552900" cy="5766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</a:rPr>
              <a:t>Jakie są ich cele?</a:t>
            </a: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g1ef59e84aea_1_181"/>
          <p:cNvGrpSpPr/>
          <p:nvPr/>
        </p:nvGrpSpPr>
        <p:grpSpPr>
          <a:xfrm>
            <a:off x="4690286" y="1827454"/>
            <a:ext cx="576600" cy="576600"/>
            <a:chOff x="4997985" y="2056054"/>
            <a:chExt cx="576600" cy="576600"/>
          </a:xfrm>
        </p:grpSpPr>
        <p:sp>
          <p:nvSpPr>
            <p:cNvPr id="352" name="Google Shape;352;g1ef59e84aea_1_181"/>
            <p:cNvSpPr/>
            <p:nvPr/>
          </p:nvSpPr>
          <p:spPr>
            <a:xfrm>
              <a:off x="4997985" y="2056054"/>
              <a:ext cx="576600" cy="576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1ef59e84aea_1_181"/>
            <p:cNvSpPr/>
            <p:nvPr/>
          </p:nvSpPr>
          <p:spPr>
            <a:xfrm>
              <a:off x="5065913" y="2115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0" y="0"/>
                  </a:moveTo>
                  <a:lnTo>
                    <a:pt x="0" y="396"/>
                  </a:lnTo>
                  <a:lnTo>
                    <a:pt x="396" y="396"/>
                  </a:lnTo>
                  <a:lnTo>
                    <a:pt x="396" y="0"/>
                  </a:lnTo>
                  <a:lnTo>
                    <a:pt x="0" y="0"/>
                  </a:lnTo>
                  <a:close/>
                  <a:moveTo>
                    <a:pt x="105" y="16"/>
                  </a:moveTo>
                  <a:lnTo>
                    <a:pt x="105" y="169"/>
                  </a:lnTo>
                  <a:lnTo>
                    <a:pt x="16" y="169"/>
                  </a:lnTo>
                  <a:lnTo>
                    <a:pt x="16" y="16"/>
                  </a:lnTo>
                  <a:lnTo>
                    <a:pt x="105" y="16"/>
                  </a:lnTo>
                  <a:close/>
                  <a:moveTo>
                    <a:pt x="16" y="296"/>
                  </a:moveTo>
                  <a:lnTo>
                    <a:pt x="29" y="296"/>
                  </a:lnTo>
                  <a:lnTo>
                    <a:pt x="29" y="278"/>
                  </a:lnTo>
                  <a:lnTo>
                    <a:pt x="16" y="278"/>
                  </a:lnTo>
                  <a:lnTo>
                    <a:pt x="16" y="186"/>
                  </a:lnTo>
                  <a:lnTo>
                    <a:pt x="121" y="186"/>
                  </a:lnTo>
                  <a:lnTo>
                    <a:pt x="121" y="16"/>
                  </a:lnTo>
                  <a:lnTo>
                    <a:pt x="379" y="16"/>
                  </a:lnTo>
                  <a:lnTo>
                    <a:pt x="379" y="210"/>
                  </a:lnTo>
                  <a:lnTo>
                    <a:pt x="279" y="210"/>
                  </a:lnTo>
                  <a:lnTo>
                    <a:pt x="279" y="379"/>
                  </a:lnTo>
                  <a:lnTo>
                    <a:pt x="16" y="379"/>
                  </a:lnTo>
                  <a:lnTo>
                    <a:pt x="16" y="296"/>
                  </a:lnTo>
                  <a:close/>
                  <a:moveTo>
                    <a:pt x="296" y="379"/>
                  </a:moveTo>
                  <a:lnTo>
                    <a:pt x="296" y="227"/>
                  </a:lnTo>
                  <a:lnTo>
                    <a:pt x="379" y="227"/>
                  </a:lnTo>
                  <a:lnTo>
                    <a:pt x="379" y="379"/>
                  </a:lnTo>
                  <a:lnTo>
                    <a:pt x="296" y="379"/>
                  </a:lnTo>
                  <a:close/>
                  <a:moveTo>
                    <a:pt x="79" y="278"/>
                  </a:moveTo>
                  <a:lnTo>
                    <a:pt x="96" y="278"/>
                  </a:lnTo>
                  <a:lnTo>
                    <a:pt x="96" y="296"/>
                  </a:lnTo>
                  <a:lnTo>
                    <a:pt x="79" y="296"/>
                  </a:lnTo>
                  <a:lnTo>
                    <a:pt x="79" y="278"/>
                  </a:lnTo>
                  <a:close/>
                  <a:moveTo>
                    <a:pt x="113" y="278"/>
                  </a:moveTo>
                  <a:lnTo>
                    <a:pt x="129" y="278"/>
                  </a:lnTo>
                  <a:lnTo>
                    <a:pt x="129" y="296"/>
                  </a:lnTo>
                  <a:lnTo>
                    <a:pt x="113" y="296"/>
                  </a:lnTo>
                  <a:lnTo>
                    <a:pt x="113" y="278"/>
                  </a:lnTo>
                  <a:close/>
                  <a:moveTo>
                    <a:pt x="146" y="278"/>
                  </a:moveTo>
                  <a:lnTo>
                    <a:pt x="164" y="278"/>
                  </a:lnTo>
                  <a:lnTo>
                    <a:pt x="164" y="296"/>
                  </a:lnTo>
                  <a:lnTo>
                    <a:pt x="146" y="296"/>
                  </a:lnTo>
                  <a:lnTo>
                    <a:pt x="146" y="278"/>
                  </a:lnTo>
                  <a:close/>
                  <a:moveTo>
                    <a:pt x="46" y="278"/>
                  </a:moveTo>
                  <a:lnTo>
                    <a:pt x="62" y="278"/>
                  </a:lnTo>
                  <a:lnTo>
                    <a:pt x="62" y="296"/>
                  </a:lnTo>
                  <a:lnTo>
                    <a:pt x="46" y="296"/>
                  </a:lnTo>
                  <a:lnTo>
                    <a:pt x="46" y="278"/>
                  </a:lnTo>
                  <a:close/>
                  <a:moveTo>
                    <a:pt x="289" y="117"/>
                  </a:moveTo>
                  <a:lnTo>
                    <a:pt x="272" y="117"/>
                  </a:lnTo>
                  <a:lnTo>
                    <a:pt x="272" y="100"/>
                  </a:lnTo>
                  <a:lnTo>
                    <a:pt x="289" y="100"/>
                  </a:lnTo>
                  <a:lnTo>
                    <a:pt x="289" y="117"/>
                  </a:lnTo>
                  <a:close/>
                  <a:moveTo>
                    <a:pt x="191" y="155"/>
                  </a:moveTo>
                  <a:lnTo>
                    <a:pt x="208" y="155"/>
                  </a:lnTo>
                  <a:lnTo>
                    <a:pt x="208" y="171"/>
                  </a:lnTo>
                  <a:lnTo>
                    <a:pt x="191" y="171"/>
                  </a:lnTo>
                  <a:lnTo>
                    <a:pt x="191" y="155"/>
                  </a:lnTo>
                  <a:close/>
                  <a:moveTo>
                    <a:pt x="191" y="120"/>
                  </a:moveTo>
                  <a:lnTo>
                    <a:pt x="208" y="120"/>
                  </a:lnTo>
                  <a:lnTo>
                    <a:pt x="208" y="138"/>
                  </a:lnTo>
                  <a:lnTo>
                    <a:pt x="191" y="138"/>
                  </a:lnTo>
                  <a:lnTo>
                    <a:pt x="191" y="120"/>
                  </a:lnTo>
                  <a:close/>
                  <a:moveTo>
                    <a:pt x="205" y="100"/>
                  </a:moveTo>
                  <a:lnTo>
                    <a:pt x="222" y="100"/>
                  </a:lnTo>
                  <a:lnTo>
                    <a:pt x="222" y="117"/>
                  </a:lnTo>
                  <a:lnTo>
                    <a:pt x="205" y="117"/>
                  </a:lnTo>
                  <a:lnTo>
                    <a:pt x="205" y="100"/>
                  </a:lnTo>
                  <a:close/>
                  <a:moveTo>
                    <a:pt x="181" y="278"/>
                  </a:moveTo>
                  <a:lnTo>
                    <a:pt x="197" y="278"/>
                  </a:lnTo>
                  <a:lnTo>
                    <a:pt x="197" y="296"/>
                  </a:lnTo>
                  <a:lnTo>
                    <a:pt x="181" y="296"/>
                  </a:lnTo>
                  <a:lnTo>
                    <a:pt x="181" y="278"/>
                  </a:lnTo>
                  <a:close/>
                  <a:moveTo>
                    <a:pt x="238" y="100"/>
                  </a:moveTo>
                  <a:lnTo>
                    <a:pt x="255" y="100"/>
                  </a:lnTo>
                  <a:lnTo>
                    <a:pt x="255" y="117"/>
                  </a:lnTo>
                  <a:lnTo>
                    <a:pt x="238" y="117"/>
                  </a:lnTo>
                  <a:lnTo>
                    <a:pt x="238" y="100"/>
                  </a:lnTo>
                  <a:close/>
                  <a:moveTo>
                    <a:pt x="191" y="222"/>
                  </a:moveTo>
                  <a:lnTo>
                    <a:pt x="208" y="222"/>
                  </a:lnTo>
                  <a:lnTo>
                    <a:pt x="208" y="238"/>
                  </a:lnTo>
                  <a:lnTo>
                    <a:pt x="191" y="238"/>
                  </a:lnTo>
                  <a:lnTo>
                    <a:pt x="191" y="222"/>
                  </a:lnTo>
                  <a:close/>
                  <a:moveTo>
                    <a:pt x="191" y="188"/>
                  </a:moveTo>
                  <a:lnTo>
                    <a:pt x="208" y="188"/>
                  </a:lnTo>
                  <a:lnTo>
                    <a:pt x="208" y="205"/>
                  </a:lnTo>
                  <a:lnTo>
                    <a:pt x="191" y="205"/>
                  </a:lnTo>
                  <a:lnTo>
                    <a:pt x="191" y="188"/>
                  </a:lnTo>
                  <a:close/>
                  <a:moveTo>
                    <a:pt x="191" y="255"/>
                  </a:moveTo>
                  <a:lnTo>
                    <a:pt x="208" y="255"/>
                  </a:lnTo>
                  <a:lnTo>
                    <a:pt x="208" y="273"/>
                  </a:lnTo>
                  <a:lnTo>
                    <a:pt x="191" y="273"/>
                  </a:lnTo>
                  <a:lnTo>
                    <a:pt x="191" y="255"/>
                  </a:lnTo>
                  <a:close/>
                  <a:moveTo>
                    <a:pt x="307" y="152"/>
                  </a:moveTo>
                  <a:lnTo>
                    <a:pt x="348" y="110"/>
                  </a:lnTo>
                  <a:lnTo>
                    <a:pt x="307" y="69"/>
                  </a:lnTo>
                  <a:lnTo>
                    <a:pt x="295" y="82"/>
                  </a:lnTo>
                  <a:lnTo>
                    <a:pt x="315" y="100"/>
                  </a:lnTo>
                  <a:lnTo>
                    <a:pt x="305" y="100"/>
                  </a:lnTo>
                  <a:lnTo>
                    <a:pt x="305" y="117"/>
                  </a:lnTo>
                  <a:lnTo>
                    <a:pt x="317" y="117"/>
                  </a:lnTo>
                  <a:lnTo>
                    <a:pt x="294" y="140"/>
                  </a:lnTo>
                  <a:lnTo>
                    <a:pt x="307" y="152"/>
                  </a:lnTo>
                  <a:close/>
                  <a:moveTo>
                    <a:pt x="323" y="109"/>
                  </a:moveTo>
                  <a:lnTo>
                    <a:pt x="325" y="110"/>
                  </a:lnTo>
                  <a:lnTo>
                    <a:pt x="323" y="111"/>
                  </a:lnTo>
                  <a:lnTo>
                    <a:pt x="323" y="1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D04A0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g1ef59e84aea_1_181"/>
          <p:cNvGrpSpPr/>
          <p:nvPr/>
        </p:nvGrpSpPr>
        <p:grpSpPr>
          <a:xfrm>
            <a:off x="332183" y="1827454"/>
            <a:ext cx="576600" cy="576600"/>
            <a:chOff x="1104710" y="2056054"/>
            <a:chExt cx="576600" cy="576600"/>
          </a:xfrm>
        </p:grpSpPr>
        <p:sp>
          <p:nvSpPr>
            <p:cNvPr id="355" name="Google Shape;355;g1ef59e84aea_1_181"/>
            <p:cNvSpPr/>
            <p:nvPr/>
          </p:nvSpPr>
          <p:spPr>
            <a:xfrm>
              <a:off x="1104710" y="2056054"/>
              <a:ext cx="576600" cy="576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1ef59e84aea_1_181"/>
            <p:cNvSpPr/>
            <p:nvPr/>
          </p:nvSpPr>
          <p:spPr>
            <a:xfrm>
              <a:off x="1164400" y="2115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61"/>
                  </a:move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61"/>
                  </a:lnTo>
                  <a:close/>
                  <a:moveTo>
                    <a:pt x="58" y="3"/>
                  </a:moveTo>
                  <a:lnTo>
                    <a:pt x="58" y="39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24" y="29"/>
                  </a:lnTo>
                  <a:lnTo>
                    <a:pt x="13" y="40"/>
                  </a:lnTo>
                  <a:lnTo>
                    <a:pt x="24" y="51"/>
                  </a:lnTo>
                  <a:lnTo>
                    <a:pt x="26" y="49"/>
                  </a:lnTo>
                  <a:lnTo>
                    <a:pt x="18" y="41"/>
                  </a:lnTo>
                  <a:lnTo>
                    <a:pt x="58" y="41"/>
                  </a:lnTo>
                  <a:lnTo>
                    <a:pt x="58" y="58"/>
                  </a:lnTo>
                  <a:lnTo>
                    <a:pt x="3" y="58"/>
                  </a:lnTo>
                  <a:lnTo>
                    <a:pt x="3" y="22"/>
                  </a:lnTo>
                  <a:lnTo>
                    <a:pt x="43" y="22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48" y="21"/>
                  </a:lnTo>
                  <a:lnTo>
                    <a:pt x="37" y="9"/>
                  </a:lnTo>
                  <a:lnTo>
                    <a:pt x="35" y="11"/>
                  </a:lnTo>
                  <a:lnTo>
                    <a:pt x="43" y="19"/>
                  </a:lnTo>
                  <a:lnTo>
                    <a:pt x="3" y="19"/>
                  </a:lnTo>
                  <a:lnTo>
                    <a:pt x="3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g1ef59e84aea_1_181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czym polega Program Współdziałania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ef59e84aea_1_181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1ef59e84aea_1_181"/>
          <p:cNvSpPr/>
          <p:nvPr/>
        </p:nvSpPr>
        <p:spPr>
          <a:xfrm>
            <a:off x="8928000" y="6520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g1ef59e84aea_1_18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ef59e84aea_1_181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ef59e84aea_1_181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3103CBDE-C4D3-3E51-C090-2CF8D00FBC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a659b56344_0_795" descr="Students studying in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9838"/>
            <a:ext cx="5681725" cy="334803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a659b56344_0_795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Kto może dołączyć do Programu Współdziałania?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71" name="Google Shape;371;g2a659b56344_0_795"/>
          <p:cNvSpPr/>
          <p:nvPr/>
        </p:nvSpPr>
        <p:spPr>
          <a:xfrm>
            <a:off x="6021385" y="2334284"/>
            <a:ext cx="2790300" cy="910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EA2F3D"/>
                </a:solidFill>
                <a:latin typeface="Calibri"/>
                <a:ea typeface="Calibri"/>
                <a:cs typeface="Calibri"/>
                <a:sym typeface="Calibri"/>
              </a:rPr>
              <a:t>Duże przedsiębiorstwa</a:t>
            </a:r>
            <a:b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przychodach rocznych przekraczających 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50.000.000 EUR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a659b56344_0_795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g2a659b56344_0_795"/>
          <p:cNvGrpSpPr/>
          <p:nvPr/>
        </p:nvGrpSpPr>
        <p:grpSpPr>
          <a:xfrm>
            <a:off x="8928141" y="65189"/>
            <a:ext cx="215996" cy="216001"/>
            <a:chOff x="5380038" y="1219200"/>
            <a:chExt cx="122239" cy="123826"/>
          </a:xfrm>
        </p:grpSpPr>
        <p:sp>
          <p:nvSpPr>
            <p:cNvPr id="376" name="Google Shape;376;g2a659b56344_0_795"/>
            <p:cNvSpPr/>
            <p:nvPr/>
          </p:nvSpPr>
          <p:spPr>
            <a:xfrm>
              <a:off x="5472113" y="1257300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a659b56344_0_795"/>
            <p:cNvSpPr/>
            <p:nvPr/>
          </p:nvSpPr>
          <p:spPr>
            <a:xfrm>
              <a:off x="5392738" y="1257300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a659b56344_0_795"/>
            <p:cNvSpPr/>
            <p:nvPr/>
          </p:nvSpPr>
          <p:spPr>
            <a:xfrm>
              <a:off x="5380038" y="1219200"/>
              <a:ext cx="122239" cy="123826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2a659b56344_0_795"/>
            <p:cNvSpPr/>
            <p:nvPr/>
          </p:nvSpPr>
          <p:spPr>
            <a:xfrm>
              <a:off x="5424488" y="1239838"/>
              <a:ext cx="33338" cy="44450"/>
            </a:xfrm>
            <a:custGeom>
              <a:avLst/>
              <a:gdLst/>
              <a:ahLst/>
              <a:cxnLst/>
              <a:rect l="l" t="t" r="r" b="b"/>
              <a:pathLst>
                <a:path w="156" h="213" extrusionOk="0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0" name="Google Shape;380;g2a659b56344_0_795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659b56344_0_795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2a659b56344_0_795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37ABB149-D307-20CD-BDA3-87796B5833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183" y="2356248"/>
            <a:ext cx="4129088" cy="2231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8"/>
          <p:cNvSpPr/>
          <p:nvPr/>
        </p:nvSpPr>
        <p:spPr>
          <a:xfrm>
            <a:off x="332183" y="1519762"/>
            <a:ext cx="4130313" cy="16683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>
            <a:off x="4690286" y="1519762"/>
            <a:ext cx="4129864" cy="301918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182875" rIns="2743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8"/>
          <p:cNvSpPr txBox="1"/>
          <p:nvPr/>
        </p:nvSpPr>
        <p:spPr>
          <a:xfrm>
            <a:off x="1076424" y="1755973"/>
            <a:ext cx="326392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Indywidualne wsparcie opiekuna KAS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 txBox="1"/>
          <p:nvPr/>
        </p:nvSpPr>
        <p:spPr>
          <a:xfrm>
            <a:off x="1076424" y="2277781"/>
            <a:ext cx="317242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Pewność prawidłowego stosowania prawa podatkowego w czasie rzeczywistym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 txBox="1"/>
          <p:nvPr/>
        </p:nvSpPr>
        <p:spPr>
          <a:xfrm>
            <a:off x="332183" y="1248126"/>
            <a:ext cx="4129088" cy="288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Dlaczego warto przystąpić do Programu Współdziałania? 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8"/>
          <p:cNvGrpSpPr/>
          <p:nvPr/>
        </p:nvGrpSpPr>
        <p:grpSpPr>
          <a:xfrm>
            <a:off x="563618" y="1586484"/>
            <a:ext cx="280800" cy="354155"/>
            <a:chOff x="4175267" y="3380871"/>
            <a:chExt cx="280800" cy="354155"/>
          </a:xfrm>
        </p:grpSpPr>
        <p:sp>
          <p:nvSpPr>
            <p:cNvPr id="394" name="Google Shape;394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8"/>
          <p:cNvGrpSpPr/>
          <p:nvPr/>
        </p:nvGrpSpPr>
        <p:grpSpPr>
          <a:xfrm>
            <a:off x="563618" y="2114441"/>
            <a:ext cx="280800" cy="354155"/>
            <a:chOff x="4175267" y="3380871"/>
            <a:chExt cx="280800" cy="354155"/>
          </a:xfrm>
        </p:grpSpPr>
        <p:sp>
          <p:nvSpPr>
            <p:cNvPr id="397" name="Google Shape;397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8"/>
          <p:cNvGrpSpPr/>
          <p:nvPr/>
        </p:nvGrpSpPr>
        <p:grpSpPr>
          <a:xfrm>
            <a:off x="563618" y="2632319"/>
            <a:ext cx="280800" cy="354155"/>
            <a:chOff x="4175267" y="3380871"/>
            <a:chExt cx="280800" cy="354155"/>
          </a:xfrm>
        </p:grpSpPr>
        <p:sp>
          <p:nvSpPr>
            <p:cNvPr id="400" name="Google Shape;400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8"/>
          <p:cNvSpPr txBox="1"/>
          <p:nvPr/>
        </p:nvSpPr>
        <p:spPr>
          <a:xfrm>
            <a:off x="4690286" y="1248126"/>
            <a:ext cx="4129088" cy="288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Wymierne korzyści w zakresie rozliczeń podatkowych: 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8"/>
          <p:cNvSpPr txBox="1">
            <a:spLocks noGrp="1"/>
          </p:cNvSpPr>
          <p:nvPr>
            <p:ph type="title" idx="4294967295"/>
          </p:nvPr>
        </p:nvSpPr>
        <p:spPr>
          <a:xfrm>
            <a:off x="323850" y="410000"/>
            <a:ext cx="850845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Kluczowe </a:t>
            </a: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korzyści</a:t>
            </a: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dla uczestników Programu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332183" y="4538948"/>
            <a:ext cx="4129088" cy="52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4690286" y="4538948"/>
            <a:ext cx="4129088" cy="52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8"/>
          <p:cNvSpPr txBox="1"/>
          <p:nvPr/>
        </p:nvSpPr>
        <p:spPr>
          <a:xfrm>
            <a:off x="1076424" y="2772718"/>
            <a:ext cx="317242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Zmniejszenie kosztów zarządzania wewnętrznego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"/>
          <p:cNvSpPr/>
          <p:nvPr/>
        </p:nvSpPr>
        <p:spPr>
          <a:xfrm>
            <a:off x="1373875" y="4679450"/>
            <a:ext cx="628800" cy="41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5419824" y="1832173"/>
            <a:ext cx="3172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Zwolnienie z podatku minimalnego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8"/>
          <p:cNvSpPr txBox="1"/>
          <p:nvPr/>
        </p:nvSpPr>
        <p:spPr>
          <a:xfrm>
            <a:off x="5419253" y="261893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Możliwość zastosowania obniżonej stawki odsetek za zwłokę (50%) na etapie audytu wstępnego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5419824" y="2149353"/>
            <a:ext cx="3172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Zwolnienie z odsetek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8"/>
          <p:cNvGrpSpPr/>
          <p:nvPr/>
        </p:nvGrpSpPr>
        <p:grpSpPr>
          <a:xfrm>
            <a:off x="4907018" y="1662684"/>
            <a:ext cx="280800" cy="354155"/>
            <a:chOff x="4175267" y="3380871"/>
            <a:chExt cx="280800" cy="354155"/>
          </a:xfrm>
        </p:grpSpPr>
        <p:sp>
          <p:nvSpPr>
            <p:cNvPr id="413" name="Google Shape;413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8"/>
          <p:cNvGrpSpPr/>
          <p:nvPr/>
        </p:nvGrpSpPr>
        <p:grpSpPr>
          <a:xfrm>
            <a:off x="4907018" y="2062213"/>
            <a:ext cx="280800" cy="354155"/>
            <a:chOff x="4175267" y="3380871"/>
            <a:chExt cx="280800" cy="354155"/>
          </a:xfrm>
        </p:grpSpPr>
        <p:sp>
          <p:nvSpPr>
            <p:cNvPr id="416" name="Google Shape;416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8"/>
          <p:cNvGrpSpPr/>
          <p:nvPr/>
        </p:nvGrpSpPr>
        <p:grpSpPr>
          <a:xfrm>
            <a:off x="4907018" y="2461742"/>
            <a:ext cx="280800" cy="354155"/>
            <a:chOff x="4175267" y="3380871"/>
            <a:chExt cx="280800" cy="354155"/>
          </a:xfrm>
        </p:grpSpPr>
        <p:sp>
          <p:nvSpPr>
            <p:cNvPr id="419" name="Google Shape;419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1" name="Google Shape;421;p8"/>
          <p:cNvSpPr txBox="1"/>
          <p:nvPr/>
        </p:nvSpPr>
        <p:spPr>
          <a:xfrm>
            <a:off x="5419253" y="308851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Priorytetowa realizacja zwrotów podatkowych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Google Shape;422;p8"/>
          <p:cNvGrpSpPr/>
          <p:nvPr/>
        </p:nvGrpSpPr>
        <p:grpSpPr>
          <a:xfrm>
            <a:off x="4907018" y="2937471"/>
            <a:ext cx="280800" cy="354155"/>
            <a:chOff x="4175267" y="3380871"/>
            <a:chExt cx="280800" cy="354155"/>
          </a:xfrm>
        </p:grpSpPr>
        <p:sp>
          <p:nvSpPr>
            <p:cNvPr id="423" name="Google Shape;423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8"/>
          <p:cNvGrpSpPr/>
          <p:nvPr/>
        </p:nvGrpSpPr>
        <p:grpSpPr>
          <a:xfrm>
            <a:off x="4907018" y="3413200"/>
            <a:ext cx="280800" cy="354155"/>
            <a:chOff x="4175267" y="3380871"/>
            <a:chExt cx="280800" cy="354155"/>
          </a:xfrm>
        </p:grpSpPr>
        <p:sp>
          <p:nvSpPr>
            <p:cNvPr id="426" name="Google Shape;426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8"/>
          <p:cNvGrpSpPr/>
          <p:nvPr/>
        </p:nvGrpSpPr>
        <p:grpSpPr>
          <a:xfrm>
            <a:off x="4907018" y="3888928"/>
            <a:ext cx="280800" cy="354155"/>
            <a:chOff x="4175267" y="3380871"/>
            <a:chExt cx="280800" cy="354155"/>
          </a:xfrm>
        </p:grpSpPr>
        <p:sp>
          <p:nvSpPr>
            <p:cNvPr id="429" name="Google Shape;429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8"/>
          <p:cNvSpPr txBox="1"/>
          <p:nvPr/>
        </p:nvSpPr>
        <p:spPr>
          <a:xfrm>
            <a:off x="5419253" y="4027672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Możliwość skorzystania z nowej formy zaliczki uproszczonej w CIT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"/>
          <p:cNvSpPr txBox="1"/>
          <p:nvPr/>
        </p:nvSpPr>
        <p:spPr>
          <a:xfrm>
            <a:off x="5419253" y="355809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Brak postępowań z Kodeksu Karnego Skarbowego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8"/>
          <p:cNvSpPr/>
          <p:nvPr/>
        </p:nvSpPr>
        <p:spPr>
          <a:xfrm>
            <a:off x="8928154" y="65201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295"/>
                  <a:pt x="346" y="295"/>
                  <a:pt x="346" y="295"/>
                </a:cubicBezTo>
                <a:cubicBezTo>
                  <a:pt x="346" y="254"/>
                  <a:pt x="346" y="254"/>
                  <a:pt x="346" y="254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66"/>
                  <a:pt x="346" y="166"/>
                  <a:pt x="346" y="166"/>
                </a:cubicBezTo>
                <a:cubicBezTo>
                  <a:pt x="346" y="157"/>
                  <a:pt x="346" y="157"/>
                  <a:pt x="346" y="157"/>
                </a:cubicBezTo>
                <a:cubicBezTo>
                  <a:pt x="346" y="123"/>
                  <a:pt x="346" y="123"/>
                  <a:pt x="346" y="123"/>
                </a:cubicBezTo>
                <a:cubicBezTo>
                  <a:pt x="346" y="82"/>
                  <a:pt x="346" y="82"/>
                  <a:pt x="346" y="82"/>
                </a:cubicBezTo>
                <a:cubicBezTo>
                  <a:pt x="346" y="41"/>
                  <a:pt x="346" y="41"/>
                  <a:pt x="346" y="41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4" y="181"/>
                </a:moveTo>
                <a:cubicBezTo>
                  <a:pt x="42" y="181"/>
                  <a:pt x="42" y="181"/>
                  <a:pt x="42" y="181"/>
                </a:cubicBezTo>
                <a:cubicBezTo>
                  <a:pt x="39" y="195"/>
                  <a:pt x="28" y="206"/>
                  <a:pt x="14" y="209"/>
                </a:cubicBezTo>
                <a:lnTo>
                  <a:pt x="14" y="181"/>
                </a:lnTo>
                <a:close/>
                <a:moveTo>
                  <a:pt x="14" y="304"/>
                </a:moveTo>
                <a:cubicBezTo>
                  <a:pt x="28" y="307"/>
                  <a:pt x="39" y="317"/>
                  <a:pt x="42" y="331"/>
                </a:cubicBezTo>
                <a:cubicBezTo>
                  <a:pt x="14" y="331"/>
                  <a:pt x="14" y="331"/>
                  <a:pt x="14" y="331"/>
                </a:cubicBezTo>
                <a:lnTo>
                  <a:pt x="14" y="304"/>
                </a:lnTo>
                <a:close/>
                <a:moveTo>
                  <a:pt x="304" y="331"/>
                </a:moveTo>
                <a:cubicBezTo>
                  <a:pt x="307" y="317"/>
                  <a:pt x="317" y="307"/>
                  <a:pt x="331" y="304"/>
                </a:cubicBezTo>
                <a:cubicBezTo>
                  <a:pt x="331" y="331"/>
                  <a:pt x="331" y="331"/>
                  <a:pt x="331" y="331"/>
                </a:cubicBezTo>
                <a:lnTo>
                  <a:pt x="304" y="331"/>
                </a:lnTo>
                <a:close/>
                <a:moveTo>
                  <a:pt x="331" y="289"/>
                </a:moveTo>
                <a:cubicBezTo>
                  <a:pt x="309" y="292"/>
                  <a:pt x="292" y="309"/>
                  <a:pt x="289" y="331"/>
                </a:cubicBezTo>
                <a:cubicBezTo>
                  <a:pt x="57" y="331"/>
                  <a:pt x="57" y="331"/>
                  <a:pt x="57" y="331"/>
                </a:cubicBezTo>
                <a:cubicBezTo>
                  <a:pt x="54" y="309"/>
                  <a:pt x="36" y="292"/>
                  <a:pt x="14" y="289"/>
                </a:cubicBezTo>
                <a:cubicBezTo>
                  <a:pt x="14" y="254"/>
                  <a:pt x="14" y="254"/>
                  <a:pt x="14" y="254"/>
                </a:cubicBezTo>
                <a:cubicBezTo>
                  <a:pt x="14" y="224"/>
                  <a:pt x="14" y="224"/>
                  <a:pt x="14" y="224"/>
                </a:cubicBezTo>
                <a:cubicBezTo>
                  <a:pt x="36" y="220"/>
                  <a:pt x="54" y="203"/>
                  <a:pt x="57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2" y="203"/>
                  <a:pt x="309" y="220"/>
                  <a:pt x="331" y="224"/>
                </a:cubicBezTo>
                <a:cubicBezTo>
                  <a:pt x="331" y="254"/>
                  <a:pt x="331" y="254"/>
                  <a:pt x="331" y="254"/>
                </a:cubicBezTo>
                <a:lnTo>
                  <a:pt x="331" y="289"/>
                </a:lnTo>
                <a:close/>
                <a:moveTo>
                  <a:pt x="331" y="209"/>
                </a:moveTo>
                <a:cubicBezTo>
                  <a:pt x="317" y="206"/>
                  <a:pt x="307" y="195"/>
                  <a:pt x="304" y="181"/>
                </a:cubicBezTo>
                <a:cubicBezTo>
                  <a:pt x="331" y="181"/>
                  <a:pt x="331" y="181"/>
                  <a:pt x="331" y="181"/>
                </a:cubicBezTo>
                <a:lnTo>
                  <a:pt x="331" y="209"/>
                </a:lnTo>
                <a:close/>
                <a:moveTo>
                  <a:pt x="331" y="166"/>
                </a:moveTo>
                <a:cubicBezTo>
                  <a:pt x="14" y="166"/>
                  <a:pt x="14" y="166"/>
                  <a:pt x="14" y="166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331" y="137"/>
                  <a:pt x="331" y="137"/>
                  <a:pt x="331" y="137"/>
                </a:cubicBezTo>
                <a:cubicBezTo>
                  <a:pt x="331" y="157"/>
                  <a:pt x="331" y="157"/>
                  <a:pt x="331" y="157"/>
                </a:cubicBezTo>
                <a:lnTo>
                  <a:pt x="331" y="166"/>
                </a:lnTo>
                <a:close/>
                <a:moveTo>
                  <a:pt x="14" y="123"/>
                </a:moveTo>
                <a:cubicBezTo>
                  <a:pt x="14" y="96"/>
                  <a:pt x="14" y="96"/>
                  <a:pt x="14" y="96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1" y="123"/>
                  <a:pt x="331" y="123"/>
                  <a:pt x="331" y="123"/>
                </a:cubicBezTo>
                <a:lnTo>
                  <a:pt x="14" y="123"/>
                </a:lnTo>
                <a:close/>
                <a:moveTo>
                  <a:pt x="14" y="82"/>
                </a:moveTo>
                <a:cubicBezTo>
                  <a:pt x="14" y="55"/>
                  <a:pt x="14" y="55"/>
                  <a:pt x="14" y="55"/>
                </a:cubicBezTo>
                <a:cubicBezTo>
                  <a:pt x="331" y="55"/>
                  <a:pt x="331" y="55"/>
                  <a:pt x="331" y="55"/>
                </a:cubicBezTo>
                <a:cubicBezTo>
                  <a:pt x="331" y="82"/>
                  <a:pt x="331" y="82"/>
                  <a:pt x="331" y="82"/>
                </a:cubicBezTo>
                <a:lnTo>
                  <a:pt x="14" y="82"/>
                </a:lnTo>
                <a:close/>
                <a:moveTo>
                  <a:pt x="14" y="41"/>
                </a:moveTo>
                <a:cubicBezTo>
                  <a:pt x="14" y="14"/>
                  <a:pt x="14" y="14"/>
                  <a:pt x="14" y="14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31" y="41"/>
                  <a:pt x="331" y="41"/>
                  <a:pt x="331" y="41"/>
                </a:cubicBezTo>
                <a:lnTo>
                  <a:pt x="14" y="41"/>
                </a:lnTo>
                <a:close/>
                <a:moveTo>
                  <a:pt x="173" y="206"/>
                </a:moveTo>
                <a:cubicBezTo>
                  <a:pt x="145" y="206"/>
                  <a:pt x="122" y="228"/>
                  <a:pt x="122" y="256"/>
                </a:cubicBezTo>
                <a:cubicBezTo>
                  <a:pt x="122" y="284"/>
                  <a:pt x="145" y="307"/>
                  <a:pt x="173" y="307"/>
                </a:cubicBezTo>
                <a:cubicBezTo>
                  <a:pt x="201" y="307"/>
                  <a:pt x="223" y="284"/>
                  <a:pt x="223" y="256"/>
                </a:cubicBezTo>
                <a:cubicBezTo>
                  <a:pt x="223" y="228"/>
                  <a:pt x="201" y="206"/>
                  <a:pt x="173" y="206"/>
                </a:cubicBezTo>
                <a:close/>
                <a:moveTo>
                  <a:pt x="173" y="292"/>
                </a:moveTo>
                <a:cubicBezTo>
                  <a:pt x="153" y="292"/>
                  <a:pt x="137" y="276"/>
                  <a:pt x="137" y="256"/>
                </a:cubicBezTo>
                <a:cubicBezTo>
                  <a:pt x="137" y="236"/>
                  <a:pt x="153" y="220"/>
                  <a:pt x="173" y="220"/>
                </a:cubicBezTo>
                <a:cubicBezTo>
                  <a:pt x="192" y="220"/>
                  <a:pt x="208" y="236"/>
                  <a:pt x="208" y="256"/>
                </a:cubicBezTo>
                <a:cubicBezTo>
                  <a:pt x="208" y="276"/>
                  <a:pt x="192" y="292"/>
                  <a:pt x="173" y="292"/>
                </a:cubicBezTo>
                <a:close/>
                <a:moveTo>
                  <a:pt x="187" y="257"/>
                </a:moveTo>
                <a:cubicBezTo>
                  <a:pt x="187" y="256"/>
                  <a:pt x="185" y="255"/>
                  <a:pt x="184" y="254"/>
                </a:cubicBezTo>
                <a:cubicBezTo>
                  <a:pt x="183" y="252"/>
                  <a:pt x="181" y="252"/>
                  <a:pt x="178" y="251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6" y="250"/>
                  <a:pt x="176" y="250"/>
                  <a:pt x="175" y="250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6" y="241"/>
                  <a:pt x="177" y="241"/>
                  <a:pt x="178" y="242"/>
                </a:cubicBezTo>
                <a:cubicBezTo>
                  <a:pt x="179" y="243"/>
                  <a:pt x="180" y="244"/>
                  <a:pt x="180" y="246"/>
                </a:cubicBezTo>
                <a:cubicBezTo>
                  <a:pt x="187" y="246"/>
                  <a:pt x="187" y="246"/>
                  <a:pt x="187" y="246"/>
                </a:cubicBezTo>
                <a:cubicBezTo>
                  <a:pt x="187" y="244"/>
                  <a:pt x="187" y="242"/>
                  <a:pt x="186" y="241"/>
                </a:cubicBezTo>
                <a:cubicBezTo>
                  <a:pt x="185" y="240"/>
                  <a:pt x="185" y="239"/>
                  <a:pt x="183" y="238"/>
                </a:cubicBezTo>
                <a:cubicBezTo>
                  <a:pt x="182" y="237"/>
                  <a:pt x="181" y="236"/>
                  <a:pt x="180" y="235"/>
                </a:cubicBezTo>
                <a:cubicBezTo>
                  <a:pt x="178" y="235"/>
                  <a:pt x="177" y="235"/>
                  <a:pt x="175" y="234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2" y="230"/>
                  <a:pt x="172" y="230"/>
                  <a:pt x="172" y="230"/>
                </a:cubicBezTo>
                <a:cubicBezTo>
                  <a:pt x="172" y="234"/>
                  <a:pt x="172" y="234"/>
                  <a:pt x="172" y="234"/>
                </a:cubicBezTo>
                <a:cubicBezTo>
                  <a:pt x="170" y="235"/>
                  <a:pt x="169" y="235"/>
                  <a:pt x="167" y="235"/>
                </a:cubicBezTo>
                <a:cubicBezTo>
                  <a:pt x="166" y="236"/>
                  <a:pt x="165" y="237"/>
                  <a:pt x="163" y="238"/>
                </a:cubicBezTo>
                <a:cubicBezTo>
                  <a:pt x="162" y="239"/>
                  <a:pt x="161" y="240"/>
                  <a:pt x="161" y="241"/>
                </a:cubicBezTo>
                <a:cubicBezTo>
                  <a:pt x="160" y="242"/>
                  <a:pt x="160" y="244"/>
                  <a:pt x="160" y="246"/>
                </a:cubicBezTo>
                <a:cubicBezTo>
                  <a:pt x="160" y="248"/>
                  <a:pt x="160" y="249"/>
                  <a:pt x="161" y="250"/>
                </a:cubicBezTo>
                <a:cubicBezTo>
                  <a:pt x="161" y="252"/>
                  <a:pt x="162" y="253"/>
                  <a:pt x="163" y="253"/>
                </a:cubicBezTo>
                <a:cubicBezTo>
                  <a:pt x="164" y="254"/>
                  <a:pt x="165" y="255"/>
                  <a:pt x="166" y="255"/>
                </a:cubicBezTo>
                <a:cubicBezTo>
                  <a:pt x="168" y="256"/>
                  <a:pt x="169" y="256"/>
                  <a:pt x="170" y="257"/>
                </a:cubicBezTo>
                <a:cubicBezTo>
                  <a:pt x="171" y="257"/>
                  <a:pt x="171" y="257"/>
                  <a:pt x="171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68"/>
                  <a:pt x="172" y="268"/>
                  <a:pt x="172" y="268"/>
                </a:cubicBezTo>
                <a:cubicBezTo>
                  <a:pt x="170" y="268"/>
                  <a:pt x="169" y="267"/>
                  <a:pt x="168" y="266"/>
                </a:cubicBezTo>
                <a:cubicBezTo>
                  <a:pt x="167" y="265"/>
                  <a:pt x="166" y="263"/>
                  <a:pt x="166" y="261"/>
                </a:cubicBezTo>
                <a:cubicBezTo>
                  <a:pt x="159" y="261"/>
                  <a:pt x="159" y="261"/>
                  <a:pt x="159" y="261"/>
                </a:cubicBezTo>
                <a:cubicBezTo>
                  <a:pt x="159" y="265"/>
                  <a:pt x="160" y="269"/>
                  <a:pt x="163" y="271"/>
                </a:cubicBezTo>
                <a:cubicBezTo>
                  <a:pt x="165" y="273"/>
                  <a:pt x="168" y="274"/>
                  <a:pt x="172" y="274"/>
                </a:cubicBezTo>
                <a:cubicBezTo>
                  <a:pt x="172" y="279"/>
                  <a:pt x="172" y="279"/>
                  <a:pt x="172" y="279"/>
                </a:cubicBezTo>
                <a:cubicBezTo>
                  <a:pt x="175" y="279"/>
                  <a:pt x="175" y="279"/>
                  <a:pt x="175" y="279"/>
                </a:cubicBezTo>
                <a:cubicBezTo>
                  <a:pt x="175" y="274"/>
                  <a:pt x="175" y="274"/>
                  <a:pt x="175" y="274"/>
                </a:cubicBezTo>
                <a:cubicBezTo>
                  <a:pt x="178" y="274"/>
                  <a:pt x="180" y="274"/>
                  <a:pt x="182" y="273"/>
                </a:cubicBezTo>
                <a:cubicBezTo>
                  <a:pt x="184" y="272"/>
                  <a:pt x="185" y="271"/>
                  <a:pt x="186" y="270"/>
                </a:cubicBezTo>
                <a:cubicBezTo>
                  <a:pt x="187" y="269"/>
                  <a:pt x="188" y="267"/>
                  <a:pt x="188" y="266"/>
                </a:cubicBezTo>
                <a:cubicBezTo>
                  <a:pt x="188" y="265"/>
                  <a:pt x="189" y="264"/>
                  <a:pt x="189" y="263"/>
                </a:cubicBezTo>
                <a:cubicBezTo>
                  <a:pt x="189" y="262"/>
                  <a:pt x="189" y="261"/>
                  <a:pt x="188" y="260"/>
                </a:cubicBezTo>
                <a:cubicBezTo>
                  <a:pt x="188" y="259"/>
                  <a:pt x="188" y="258"/>
                  <a:pt x="187" y="257"/>
                </a:cubicBezTo>
                <a:close/>
                <a:moveTo>
                  <a:pt x="172" y="249"/>
                </a:moveTo>
                <a:cubicBezTo>
                  <a:pt x="170" y="249"/>
                  <a:pt x="169" y="249"/>
                  <a:pt x="168" y="248"/>
                </a:cubicBezTo>
                <a:cubicBezTo>
                  <a:pt x="168" y="247"/>
                  <a:pt x="167" y="246"/>
                  <a:pt x="167" y="245"/>
                </a:cubicBezTo>
                <a:cubicBezTo>
                  <a:pt x="167" y="244"/>
                  <a:pt x="167" y="244"/>
                  <a:pt x="168" y="243"/>
                </a:cubicBezTo>
                <a:cubicBezTo>
                  <a:pt x="168" y="243"/>
                  <a:pt x="168" y="242"/>
                  <a:pt x="169" y="242"/>
                </a:cubicBezTo>
                <a:cubicBezTo>
                  <a:pt x="169" y="241"/>
                  <a:pt x="170" y="241"/>
                  <a:pt x="170" y="241"/>
                </a:cubicBezTo>
                <a:cubicBezTo>
                  <a:pt x="171" y="241"/>
                  <a:pt x="171" y="241"/>
                  <a:pt x="172" y="241"/>
                </a:cubicBezTo>
                <a:lnTo>
                  <a:pt x="172" y="249"/>
                </a:lnTo>
                <a:close/>
                <a:moveTo>
                  <a:pt x="180" y="265"/>
                </a:moveTo>
                <a:cubicBezTo>
                  <a:pt x="180" y="266"/>
                  <a:pt x="180" y="266"/>
                  <a:pt x="179" y="267"/>
                </a:cubicBezTo>
                <a:cubicBezTo>
                  <a:pt x="179" y="267"/>
                  <a:pt x="178" y="268"/>
                  <a:pt x="177" y="268"/>
                </a:cubicBezTo>
                <a:cubicBezTo>
                  <a:pt x="177" y="268"/>
                  <a:pt x="176" y="268"/>
                  <a:pt x="175" y="268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77" y="259"/>
                  <a:pt x="179" y="259"/>
                  <a:pt x="180" y="260"/>
                </a:cubicBezTo>
                <a:cubicBezTo>
                  <a:pt x="181" y="261"/>
                  <a:pt x="181" y="262"/>
                  <a:pt x="181" y="263"/>
                </a:cubicBezTo>
                <a:cubicBezTo>
                  <a:pt x="181" y="264"/>
                  <a:pt x="181" y="265"/>
                  <a:pt x="180" y="265"/>
                </a:cubicBez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8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8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C92B8757-F162-3273-879F-3D173AEF11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g2a2718c846e_0_0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a2718c846e_0_0"/>
          <p:cNvSpPr txBox="1"/>
          <p:nvPr/>
        </p:nvSpPr>
        <p:spPr>
          <a:xfrm>
            <a:off x="4163482" y="137772"/>
            <a:ext cx="5610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2a2718c846e_0_0"/>
          <p:cNvSpPr/>
          <p:nvPr/>
        </p:nvSpPr>
        <p:spPr>
          <a:xfrm rot="-5400000">
            <a:off x="5719175" y="1148375"/>
            <a:ext cx="3719400" cy="3159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1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2a2718c846e_0_0"/>
          <p:cNvSpPr txBox="1"/>
          <p:nvPr/>
        </p:nvSpPr>
        <p:spPr>
          <a:xfrm>
            <a:off x="6400124" y="1605550"/>
            <a:ext cx="24201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Uznaliśmy, że zaangażowanie w Program Współdziałania stanowi kluczowy element rozwoju firmy. Dołączenie </a:t>
            </a:r>
            <a:br>
              <a:rPr lang="en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 Programu pomoże w lepszym zarządzaniu ryzykiem podatkowym i regulacyjnym oraz w umacnianiu pozycji spółki w relacjach z kontrahentami. Przystąpienie do Programu było strategiczną decyzją Zarządu.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2a2718c846e_0_0"/>
          <p:cNvSpPr txBox="1"/>
          <p:nvPr/>
        </p:nvSpPr>
        <p:spPr>
          <a:xfrm>
            <a:off x="4572012" y="4135484"/>
            <a:ext cx="4446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opinia jednej z firm uczestniczących w Programie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2a2718c846e_0_0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2a2718c846e_0_0"/>
          <p:cNvSpPr/>
          <p:nvPr/>
        </p:nvSpPr>
        <p:spPr>
          <a:xfrm>
            <a:off x="8928154" y="65201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295"/>
                  <a:pt x="346" y="295"/>
                  <a:pt x="346" y="295"/>
                </a:cubicBezTo>
                <a:cubicBezTo>
                  <a:pt x="346" y="254"/>
                  <a:pt x="346" y="254"/>
                  <a:pt x="346" y="254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66"/>
                  <a:pt x="346" y="166"/>
                  <a:pt x="346" y="166"/>
                </a:cubicBezTo>
                <a:cubicBezTo>
                  <a:pt x="346" y="157"/>
                  <a:pt x="346" y="157"/>
                  <a:pt x="346" y="157"/>
                </a:cubicBezTo>
                <a:cubicBezTo>
                  <a:pt x="346" y="123"/>
                  <a:pt x="346" y="123"/>
                  <a:pt x="346" y="123"/>
                </a:cubicBezTo>
                <a:cubicBezTo>
                  <a:pt x="346" y="82"/>
                  <a:pt x="346" y="82"/>
                  <a:pt x="346" y="82"/>
                </a:cubicBezTo>
                <a:cubicBezTo>
                  <a:pt x="346" y="41"/>
                  <a:pt x="346" y="41"/>
                  <a:pt x="346" y="41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4" y="181"/>
                </a:moveTo>
                <a:cubicBezTo>
                  <a:pt x="42" y="181"/>
                  <a:pt x="42" y="181"/>
                  <a:pt x="42" y="181"/>
                </a:cubicBezTo>
                <a:cubicBezTo>
                  <a:pt x="39" y="195"/>
                  <a:pt x="28" y="206"/>
                  <a:pt x="14" y="209"/>
                </a:cubicBezTo>
                <a:lnTo>
                  <a:pt x="14" y="181"/>
                </a:lnTo>
                <a:close/>
                <a:moveTo>
                  <a:pt x="14" y="304"/>
                </a:moveTo>
                <a:cubicBezTo>
                  <a:pt x="28" y="307"/>
                  <a:pt x="39" y="317"/>
                  <a:pt x="42" y="331"/>
                </a:cubicBezTo>
                <a:cubicBezTo>
                  <a:pt x="14" y="331"/>
                  <a:pt x="14" y="331"/>
                  <a:pt x="14" y="331"/>
                </a:cubicBezTo>
                <a:lnTo>
                  <a:pt x="14" y="304"/>
                </a:lnTo>
                <a:close/>
                <a:moveTo>
                  <a:pt x="304" y="331"/>
                </a:moveTo>
                <a:cubicBezTo>
                  <a:pt x="307" y="317"/>
                  <a:pt x="317" y="307"/>
                  <a:pt x="331" y="304"/>
                </a:cubicBezTo>
                <a:cubicBezTo>
                  <a:pt x="331" y="331"/>
                  <a:pt x="331" y="331"/>
                  <a:pt x="331" y="331"/>
                </a:cubicBezTo>
                <a:lnTo>
                  <a:pt x="304" y="331"/>
                </a:lnTo>
                <a:close/>
                <a:moveTo>
                  <a:pt x="331" y="289"/>
                </a:moveTo>
                <a:cubicBezTo>
                  <a:pt x="309" y="292"/>
                  <a:pt x="292" y="309"/>
                  <a:pt x="289" y="331"/>
                </a:cubicBezTo>
                <a:cubicBezTo>
                  <a:pt x="57" y="331"/>
                  <a:pt x="57" y="331"/>
                  <a:pt x="57" y="331"/>
                </a:cubicBezTo>
                <a:cubicBezTo>
                  <a:pt x="54" y="309"/>
                  <a:pt x="36" y="292"/>
                  <a:pt x="14" y="289"/>
                </a:cubicBezTo>
                <a:cubicBezTo>
                  <a:pt x="14" y="254"/>
                  <a:pt x="14" y="254"/>
                  <a:pt x="14" y="254"/>
                </a:cubicBezTo>
                <a:cubicBezTo>
                  <a:pt x="14" y="224"/>
                  <a:pt x="14" y="224"/>
                  <a:pt x="14" y="224"/>
                </a:cubicBezTo>
                <a:cubicBezTo>
                  <a:pt x="36" y="220"/>
                  <a:pt x="54" y="203"/>
                  <a:pt x="57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2" y="203"/>
                  <a:pt x="309" y="220"/>
                  <a:pt x="331" y="224"/>
                </a:cubicBezTo>
                <a:cubicBezTo>
                  <a:pt x="331" y="254"/>
                  <a:pt x="331" y="254"/>
                  <a:pt x="331" y="254"/>
                </a:cubicBezTo>
                <a:lnTo>
                  <a:pt x="331" y="289"/>
                </a:lnTo>
                <a:close/>
                <a:moveTo>
                  <a:pt x="331" y="209"/>
                </a:moveTo>
                <a:cubicBezTo>
                  <a:pt x="317" y="206"/>
                  <a:pt x="307" y="195"/>
                  <a:pt x="304" y="181"/>
                </a:cubicBezTo>
                <a:cubicBezTo>
                  <a:pt x="331" y="181"/>
                  <a:pt x="331" y="181"/>
                  <a:pt x="331" y="181"/>
                </a:cubicBezTo>
                <a:lnTo>
                  <a:pt x="331" y="209"/>
                </a:lnTo>
                <a:close/>
                <a:moveTo>
                  <a:pt x="331" y="166"/>
                </a:moveTo>
                <a:cubicBezTo>
                  <a:pt x="14" y="166"/>
                  <a:pt x="14" y="166"/>
                  <a:pt x="14" y="166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331" y="137"/>
                  <a:pt x="331" y="137"/>
                  <a:pt x="331" y="137"/>
                </a:cubicBezTo>
                <a:cubicBezTo>
                  <a:pt x="331" y="157"/>
                  <a:pt x="331" y="157"/>
                  <a:pt x="331" y="157"/>
                </a:cubicBezTo>
                <a:lnTo>
                  <a:pt x="331" y="166"/>
                </a:lnTo>
                <a:close/>
                <a:moveTo>
                  <a:pt x="14" y="123"/>
                </a:moveTo>
                <a:cubicBezTo>
                  <a:pt x="14" y="96"/>
                  <a:pt x="14" y="96"/>
                  <a:pt x="14" y="96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1" y="123"/>
                  <a:pt x="331" y="123"/>
                  <a:pt x="331" y="123"/>
                </a:cubicBezTo>
                <a:lnTo>
                  <a:pt x="14" y="123"/>
                </a:lnTo>
                <a:close/>
                <a:moveTo>
                  <a:pt x="14" y="82"/>
                </a:moveTo>
                <a:cubicBezTo>
                  <a:pt x="14" y="55"/>
                  <a:pt x="14" y="55"/>
                  <a:pt x="14" y="55"/>
                </a:cubicBezTo>
                <a:cubicBezTo>
                  <a:pt x="331" y="55"/>
                  <a:pt x="331" y="55"/>
                  <a:pt x="331" y="55"/>
                </a:cubicBezTo>
                <a:cubicBezTo>
                  <a:pt x="331" y="82"/>
                  <a:pt x="331" y="82"/>
                  <a:pt x="331" y="82"/>
                </a:cubicBezTo>
                <a:lnTo>
                  <a:pt x="14" y="82"/>
                </a:lnTo>
                <a:close/>
                <a:moveTo>
                  <a:pt x="14" y="41"/>
                </a:moveTo>
                <a:cubicBezTo>
                  <a:pt x="14" y="14"/>
                  <a:pt x="14" y="14"/>
                  <a:pt x="14" y="14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31" y="41"/>
                  <a:pt x="331" y="41"/>
                  <a:pt x="331" y="41"/>
                </a:cubicBezTo>
                <a:lnTo>
                  <a:pt x="14" y="41"/>
                </a:lnTo>
                <a:close/>
                <a:moveTo>
                  <a:pt x="173" y="206"/>
                </a:moveTo>
                <a:cubicBezTo>
                  <a:pt x="145" y="206"/>
                  <a:pt x="122" y="228"/>
                  <a:pt x="122" y="256"/>
                </a:cubicBezTo>
                <a:cubicBezTo>
                  <a:pt x="122" y="284"/>
                  <a:pt x="145" y="307"/>
                  <a:pt x="173" y="307"/>
                </a:cubicBezTo>
                <a:cubicBezTo>
                  <a:pt x="201" y="307"/>
                  <a:pt x="223" y="284"/>
                  <a:pt x="223" y="256"/>
                </a:cubicBezTo>
                <a:cubicBezTo>
                  <a:pt x="223" y="228"/>
                  <a:pt x="201" y="206"/>
                  <a:pt x="173" y="206"/>
                </a:cubicBezTo>
                <a:close/>
                <a:moveTo>
                  <a:pt x="173" y="292"/>
                </a:moveTo>
                <a:cubicBezTo>
                  <a:pt x="153" y="292"/>
                  <a:pt x="137" y="276"/>
                  <a:pt x="137" y="256"/>
                </a:cubicBezTo>
                <a:cubicBezTo>
                  <a:pt x="137" y="236"/>
                  <a:pt x="153" y="220"/>
                  <a:pt x="173" y="220"/>
                </a:cubicBezTo>
                <a:cubicBezTo>
                  <a:pt x="192" y="220"/>
                  <a:pt x="208" y="236"/>
                  <a:pt x="208" y="256"/>
                </a:cubicBezTo>
                <a:cubicBezTo>
                  <a:pt x="208" y="276"/>
                  <a:pt x="192" y="292"/>
                  <a:pt x="173" y="292"/>
                </a:cubicBezTo>
                <a:close/>
                <a:moveTo>
                  <a:pt x="187" y="257"/>
                </a:moveTo>
                <a:cubicBezTo>
                  <a:pt x="187" y="256"/>
                  <a:pt x="185" y="255"/>
                  <a:pt x="184" y="254"/>
                </a:cubicBezTo>
                <a:cubicBezTo>
                  <a:pt x="183" y="252"/>
                  <a:pt x="181" y="252"/>
                  <a:pt x="178" y="251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6" y="250"/>
                  <a:pt x="176" y="250"/>
                  <a:pt x="175" y="250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6" y="241"/>
                  <a:pt x="177" y="241"/>
                  <a:pt x="178" y="242"/>
                </a:cubicBezTo>
                <a:cubicBezTo>
                  <a:pt x="179" y="243"/>
                  <a:pt x="180" y="244"/>
                  <a:pt x="180" y="246"/>
                </a:cubicBezTo>
                <a:cubicBezTo>
                  <a:pt x="187" y="246"/>
                  <a:pt x="187" y="246"/>
                  <a:pt x="187" y="246"/>
                </a:cubicBezTo>
                <a:cubicBezTo>
                  <a:pt x="187" y="244"/>
                  <a:pt x="187" y="242"/>
                  <a:pt x="186" y="241"/>
                </a:cubicBezTo>
                <a:cubicBezTo>
                  <a:pt x="185" y="240"/>
                  <a:pt x="185" y="239"/>
                  <a:pt x="183" y="238"/>
                </a:cubicBezTo>
                <a:cubicBezTo>
                  <a:pt x="182" y="237"/>
                  <a:pt x="181" y="236"/>
                  <a:pt x="180" y="235"/>
                </a:cubicBezTo>
                <a:cubicBezTo>
                  <a:pt x="178" y="235"/>
                  <a:pt x="177" y="235"/>
                  <a:pt x="175" y="234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2" y="230"/>
                  <a:pt x="172" y="230"/>
                  <a:pt x="172" y="230"/>
                </a:cubicBezTo>
                <a:cubicBezTo>
                  <a:pt x="172" y="234"/>
                  <a:pt x="172" y="234"/>
                  <a:pt x="172" y="234"/>
                </a:cubicBezTo>
                <a:cubicBezTo>
                  <a:pt x="170" y="235"/>
                  <a:pt x="169" y="235"/>
                  <a:pt x="167" y="235"/>
                </a:cubicBezTo>
                <a:cubicBezTo>
                  <a:pt x="166" y="236"/>
                  <a:pt x="165" y="237"/>
                  <a:pt x="163" y="238"/>
                </a:cubicBezTo>
                <a:cubicBezTo>
                  <a:pt x="162" y="239"/>
                  <a:pt x="161" y="240"/>
                  <a:pt x="161" y="241"/>
                </a:cubicBezTo>
                <a:cubicBezTo>
                  <a:pt x="160" y="242"/>
                  <a:pt x="160" y="244"/>
                  <a:pt x="160" y="246"/>
                </a:cubicBezTo>
                <a:cubicBezTo>
                  <a:pt x="160" y="248"/>
                  <a:pt x="160" y="249"/>
                  <a:pt x="161" y="250"/>
                </a:cubicBezTo>
                <a:cubicBezTo>
                  <a:pt x="161" y="252"/>
                  <a:pt x="162" y="253"/>
                  <a:pt x="163" y="253"/>
                </a:cubicBezTo>
                <a:cubicBezTo>
                  <a:pt x="164" y="254"/>
                  <a:pt x="165" y="255"/>
                  <a:pt x="166" y="255"/>
                </a:cubicBezTo>
                <a:cubicBezTo>
                  <a:pt x="168" y="256"/>
                  <a:pt x="169" y="256"/>
                  <a:pt x="170" y="257"/>
                </a:cubicBezTo>
                <a:cubicBezTo>
                  <a:pt x="171" y="257"/>
                  <a:pt x="171" y="257"/>
                  <a:pt x="171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68"/>
                  <a:pt x="172" y="268"/>
                  <a:pt x="172" y="268"/>
                </a:cubicBezTo>
                <a:cubicBezTo>
                  <a:pt x="170" y="268"/>
                  <a:pt x="169" y="267"/>
                  <a:pt x="168" y="266"/>
                </a:cubicBezTo>
                <a:cubicBezTo>
                  <a:pt x="167" y="265"/>
                  <a:pt x="166" y="263"/>
                  <a:pt x="166" y="261"/>
                </a:cubicBezTo>
                <a:cubicBezTo>
                  <a:pt x="159" y="261"/>
                  <a:pt x="159" y="261"/>
                  <a:pt x="159" y="261"/>
                </a:cubicBezTo>
                <a:cubicBezTo>
                  <a:pt x="159" y="265"/>
                  <a:pt x="160" y="269"/>
                  <a:pt x="163" y="271"/>
                </a:cubicBezTo>
                <a:cubicBezTo>
                  <a:pt x="165" y="273"/>
                  <a:pt x="168" y="274"/>
                  <a:pt x="172" y="274"/>
                </a:cubicBezTo>
                <a:cubicBezTo>
                  <a:pt x="172" y="279"/>
                  <a:pt x="172" y="279"/>
                  <a:pt x="172" y="279"/>
                </a:cubicBezTo>
                <a:cubicBezTo>
                  <a:pt x="175" y="279"/>
                  <a:pt x="175" y="279"/>
                  <a:pt x="175" y="279"/>
                </a:cubicBezTo>
                <a:cubicBezTo>
                  <a:pt x="175" y="274"/>
                  <a:pt x="175" y="274"/>
                  <a:pt x="175" y="274"/>
                </a:cubicBezTo>
                <a:cubicBezTo>
                  <a:pt x="178" y="274"/>
                  <a:pt x="180" y="274"/>
                  <a:pt x="182" y="273"/>
                </a:cubicBezTo>
                <a:cubicBezTo>
                  <a:pt x="184" y="272"/>
                  <a:pt x="185" y="271"/>
                  <a:pt x="186" y="270"/>
                </a:cubicBezTo>
                <a:cubicBezTo>
                  <a:pt x="187" y="269"/>
                  <a:pt x="188" y="267"/>
                  <a:pt x="188" y="266"/>
                </a:cubicBezTo>
                <a:cubicBezTo>
                  <a:pt x="188" y="265"/>
                  <a:pt x="189" y="264"/>
                  <a:pt x="189" y="263"/>
                </a:cubicBezTo>
                <a:cubicBezTo>
                  <a:pt x="189" y="262"/>
                  <a:pt x="189" y="261"/>
                  <a:pt x="188" y="260"/>
                </a:cubicBezTo>
                <a:cubicBezTo>
                  <a:pt x="188" y="259"/>
                  <a:pt x="188" y="258"/>
                  <a:pt x="187" y="257"/>
                </a:cubicBezTo>
                <a:close/>
                <a:moveTo>
                  <a:pt x="172" y="249"/>
                </a:moveTo>
                <a:cubicBezTo>
                  <a:pt x="170" y="249"/>
                  <a:pt x="169" y="249"/>
                  <a:pt x="168" y="248"/>
                </a:cubicBezTo>
                <a:cubicBezTo>
                  <a:pt x="168" y="247"/>
                  <a:pt x="167" y="246"/>
                  <a:pt x="167" y="245"/>
                </a:cubicBezTo>
                <a:cubicBezTo>
                  <a:pt x="167" y="244"/>
                  <a:pt x="167" y="244"/>
                  <a:pt x="168" y="243"/>
                </a:cubicBezTo>
                <a:cubicBezTo>
                  <a:pt x="168" y="243"/>
                  <a:pt x="168" y="242"/>
                  <a:pt x="169" y="242"/>
                </a:cubicBezTo>
                <a:cubicBezTo>
                  <a:pt x="169" y="241"/>
                  <a:pt x="170" y="241"/>
                  <a:pt x="170" y="241"/>
                </a:cubicBezTo>
                <a:cubicBezTo>
                  <a:pt x="171" y="241"/>
                  <a:pt x="171" y="241"/>
                  <a:pt x="172" y="241"/>
                </a:cubicBezTo>
                <a:lnTo>
                  <a:pt x="172" y="249"/>
                </a:lnTo>
                <a:close/>
                <a:moveTo>
                  <a:pt x="180" y="265"/>
                </a:moveTo>
                <a:cubicBezTo>
                  <a:pt x="180" y="266"/>
                  <a:pt x="180" y="266"/>
                  <a:pt x="179" y="267"/>
                </a:cubicBezTo>
                <a:cubicBezTo>
                  <a:pt x="179" y="267"/>
                  <a:pt x="178" y="268"/>
                  <a:pt x="177" y="268"/>
                </a:cubicBezTo>
                <a:cubicBezTo>
                  <a:pt x="177" y="268"/>
                  <a:pt x="176" y="268"/>
                  <a:pt x="175" y="268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77" y="259"/>
                  <a:pt x="179" y="259"/>
                  <a:pt x="180" y="260"/>
                </a:cubicBezTo>
                <a:cubicBezTo>
                  <a:pt x="181" y="261"/>
                  <a:pt x="181" y="262"/>
                  <a:pt x="181" y="263"/>
                </a:cubicBezTo>
                <a:cubicBezTo>
                  <a:pt x="181" y="264"/>
                  <a:pt x="181" y="265"/>
                  <a:pt x="180" y="265"/>
                </a:cubicBez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a2718c846e_0_0"/>
          <p:cNvSpPr/>
          <p:nvPr/>
        </p:nvSpPr>
        <p:spPr>
          <a:xfrm>
            <a:off x="6650151" y="1024094"/>
            <a:ext cx="541095" cy="421839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1276</Words>
  <Application>Microsoft Office PowerPoint</Application>
  <PresentationFormat>Pokaz na ekranie (16:9)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Roboto</vt:lpstr>
      <vt:lpstr>Calibri</vt:lpstr>
      <vt:lpstr>Georgia</vt:lpstr>
      <vt:lpstr>Geometric</vt:lpstr>
      <vt:lpstr>Geometric</vt:lpstr>
      <vt:lpstr>Prezentacja programu PowerPoint</vt:lpstr>
      <vt:lpstr>Prezentacja programu PowerPoint</vt:lpstr>
      <vt:lpstr>Na czym polega Program Współdziałania</vt:lpstr>
      <vt:lpstr>Na czym polega Program Współdziałania</vt:lpstr>
      <vt:lpstr>Na czym polega Program Współdziałania</vt:lpstr>
      <vt:lpstr>Na czym polega Program Współdziałania</vt:lpstr>
      <vt:lpstr>Kto może dołączyć do Programu Współdziałania?</vt:lpstr>
      <vt:lpstr>Kluczowe korzyści dla uczestników Programu</vt:lpstr>
      <vt:lpstr>Prezentacja programu PowerPoint</vt:lpstr>
      <vt:lpstr>Prezentacja programu PowerPoint</vt:lpstr>
      <vt:lpstr>Wyzwania związane z Programem</vt:lpstr>
      <vt:lpstr>Przystąpienie do Programu Współdziałania krok po kroku </vt:lpstr>
      <vt:lpstr>Przystąpienie do Programu Współdziałania</vt:lpstr>
      <vt:lpstr>Dokumenty Programu Współdziałania  </vt:lpstr>
      <vt:lpstr>Jakie wsparcie otrzyma podatnik?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modified xsi:type="dcterms:W3CDTF">2026-04-24T06:26:39Z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InformacjePubliczneInformacjeSektoraPublicznego</vt:lpwstr>
  </property>
  <property fmtid="{D5CDD505-2E9C-101B-9397-08002B2CF9AE}" pid="3" name="MFClassifiedBy">
    <vt:lpwstr>UxC4dwLulzfINJ8nQH+xvX5LNGipWa4BRSZhPgxsCvlwU7iMBdKSCR/sPhdFDyxRs1l5MGFCmZERcgXXfG5yKCXEtTEwePsEsoEfUG2q0hU=</vt:lpwstr>
  </property>
  <property fmtid="{D5CDD505-2E9C-101B-9397-08002B2CF9AE}" pid="4" name="MFClassificationDate">
    <vt:lpwstr>2024-09-11T14:54:28.4239709+02:00</vt:lpwstr>
  </property>
  <property fmtid="{D5CDD505-2E9C-101B-9397-08002B2CF9AE}" pid="5" name="MFClassifiedBySID">
    <vt:lpwstr>UxC4dwLulzfINJ8nQH+xvX5LNGipWa4BRSZhPgxsCvm42mrIC/DSDv0ggS+FjUN/2v1BBotkLlY5aAiEhoi6ubyjF4YwCkvmEqX++xOvxoWl5zwklz5uvhmYaC1YX5oK</vt:lpwstr>
  </property>
  <property fmtid="{D5CDD505-2E9C-101B-9397-08002B2CF9AE}" pid="6" name="MFGRNItemId">
    <vt:lpwstr>GRN-be813480-621e-49f7-82b1-9e648bdf6c74</vt:lpwstr>
  </property>
  <property fmtid="{D5CDD505-2E9C-101B-9397-08002B2CF9AE}" pid="7" name="MFHash">
    <vt:lpwstr>Ksvd5xoiKdW2X0qnVAJAeQyNn3PCrwjVS0TY7nCLgPw=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{2755b7d9-e53d-4779-a40c-03797dcf43b3}</vt:lpwstr>
  </property>
  <property fmtid="{D5CDD505-2E9C-101B-9397-08002B2CF9AE}" pid="10" name="MFRefresh">
    <vt:lpwstr>False</vt:lpwstr>
  </property>
</Properties>
</file>