
<file path=[Content_Types].xml><?xml version="1.0" encoding="utf-8"?>
<Types xmlns="http://schemas.openxmlformats.org/package/2006/content-types">
  <Default Extension="emf" ContentType="image/x-emf"/>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46"/>
  </p:notesMasterIdLst>
  <p:handoutMasterIdLst>
    <p:handoutMasterId r:id="rId47"/>
  </p:handoutMasterIdLst>
  <p:sldIdLst>
    <p:sldId id="256" r:id="rId5"/>
    <p:sldId id="257" r:id="rId6"/>
    <p:sldId id="259" r:id="rId7"/>
    <p:sldId id="275" r:id="rId8"/>
    <p:sldId id="260" r:id="rId9"/>
    <p:sldId id="387" r:id="rId10"/>
    <p:sldId id="300" r:id="rId11"/>
    <p:sldId id="378" r:id="rId12"/>
    <p:sldId id="269" r:id="rId13"/>
    <p:sldId id="379" r:id="rId14"/>
    <p:sldId id="290" r:id="rId15"/>
    <p:sldId id="357" r:id="rId16"/>
    <p:sldId id="375" r:id="rId17"/>
    <p:sldId id="268" r:id="rId18"/>
    <p:sldId id="276" r:id="rId19"/>
    <p:sldId id="262" r:id="rId20"/>
    <p:sldId id="388" r:id="rId21"/>
    <p:sldId id="320" r:id="rId22"/>
    <p:sldId id="321" r:id="rId23"/>
    <p:sldId id="322" r:id="rId24"/>
    <p:sldId id="324" r:id="rId25"/>
    <p:sldId id="325" r:id="rId26"/>
    <p:sldId id="327" r:id="rId27"/>
    <p:sldId id="329" r:id="rId28"/>
    <p:sldId id="332" r:id="rId29"/>
    <p:sldId id="359" r:id="rId30"/>
    <p:sldId id="380" r:id="rId31"/>
    <p:sldId id="381" r:id="rId32"/>
    <p:sldId id="382" r:id="rId33"/>
    <p:sldId id="383" r:id="rId34"/>
    <p:sldId id="384" r:id="rId35"/>
    <p:sldId id="385" r:id="rId36"/>
    <p:sldId id="386" r:id="rId37"/>
    <p:sldId id="373" r:id="rId38"/>
    <p:sldId id="374" r:id="rId39"/>
    <p:sldId id="376" r:id="rId40"/>
    <p:sldId id="299" r:id="rId41"/>
    <p:sldId id="289" r:id="rId42"/>
    <p:sldId id="367" r:id="rId43"/>
    <p:sldId id="279" r:id="rId44"/>
    <p:sldId id="377" r:id="rId45"/>
  </p:sldIdLst>
  <p:sldSz cx="20104100" cy="11309350"/>
  <p:notesSz cx="9874250" cy="6797675"/>
  <p:defaultTextStyle>
    <a:defPPr>
      <a:defRPr kern="0"/>
    </a:defPPr>
  </p:defaultTextStyle>
  <p:extLst>
    <p:ext uri="{EFAFB233-063F-42B5-8137-9DF3F51BA10A}">
      <p15:sldGuideLst xmlns:p15="http://schemas.microsoft.com/office/powerpoint/2012/main">
        <p15:guide id="1" orient="horz" pos="490" userDrawn="1">
          <p15:clr>
            <a:srgbClr val="A4A3A4"/>
          </p15:clr>
        </p15:guide>
        <p15:guide id="2" pos="668" userDrawn="1">
          <p15:clr>
            <a:srgbClr val="A4A3A4"/>
          </p15:clr>
        </p15:guide>
        <p15:guide id="3" orient="horz" pos="1491" userDrawn="1">
          <p15:clr>
            <a:srgbClr val="A4A3A4"/>
          </p15:clr>
        </p15:guide>
        <p15:guide id="4" pos="5132"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ożdżyńska Katarzyna" initials="MK" lastIdx="3" clrIdx="0">
    <p:extLst>
      <p:ext uri="{19B8F6BF-5375-455C-9EA6-DF929625EA0E}">
        <p15:presenceInfo xmlns:p15="http://schemas.microsoft.com/office/powerpoint/2012/main" userId="S::katarzyna.mozdzynska@mf.gov.pl::57b49e24-3dc5-461d-a22c-fecbfa90085f" providerId="AD"/>
      </p:ext>
    </p:extLst>
  </p:cmAuthor>
  <p:cmAuthor id="2" name="Andrzejak Marcin" initials="AM" lastIdx="47" clrIdx="1">
    <p:extLst>
      <p:ext uri="{19B8F6BF-5375-455C-9EA6-DF929625EA0E}">
        <p15:presenceInfo xmlns:p15="http://schemas.microsoft.com/office/powerpoint/2012/main" userId="S::Marcin.Andrzejak@mf.gov.pl::380c8791-cba2-487e-92fc-cd81997f6dd9" providerId="AD"/>
      </p:ext>
    </p:extLst>
  </p:cmAuthor>
  <p:cmAuthor id="3" name="Jaworski Marcin 2" initials="JM2" lastIdx="15" clrIdx="2">
    <p:extLst>
      <p:ext uri="{19B8F6BF-5375-455C-9EA6-DF929625EA0E}">
        <p15:presenceInfo xmlns:p15="http://schemas.microsoft.com/office/powerpoint/2012/main" userId="S::marcin.jaworski2@mf.gov.pl::2b4eb9bf-bb30-4886-88a0-5df4899ec556" providerId="AD"/>
      </p:ext>
    </p:extLst>
  </p:cmAuthor>
  <p:cmAuthor id="4" name="Zachariasz Aneta" initials="ZA" lastIdx="73" clrIdx="3">
    <p:extLst>
      <p:ext uri="{19B8F6BF-5375-455C-9EA6-DF929625EA0E}">
        <p15:presenceInfo xmlns:p15="http://schemas.microsoft.com/office/powerpoint/2012/main" userId="S::Aneta.Zachariasz@mf.gov.pl::7bdcf956-2d42-45d4-81ad-9ad530d7c839" providerId="AD"/>
      </p:ext>
    </p:extLst>
  </p:cmAuthor>
  <p:cmAuthor id="5" name="Grudzińska Katarzyna" initials="GK" lastIdx="1" clrIdx="4">
    <p:extLst>
      <p:ext uri="{19B8F6BF-5375-455C-9EA6-DF929625EA0E}">
        <p15:presenceInfo xmlns:p15="http://schemas.microsoft.com/office/powerpoint/2012/main" userId="S::katarzyna.grudzinska@mf.gov.pl::6d46054e-1dfb-45b4-b7e0-7ae9bc605bb4" providerId="AD"/>
      </p:ext>
    </p:extLst>
  </p:cmAuthor>
  <p:cmAuthor id="6" name="Hryciuk Magdalena" initials="HM" lastIdx="6" clrIdx="5">
    <p:extLst>
      <p:ext uri="{19B8F6BF-5375-455C-9EA6-DF929625EA0E}">
        <p15:presenceInfo xmlns:p15="http://schemas.microsoft.com/office/powerpoint/2012/main" userId="S::Magdalena.Hryciuk@mf.gov.pl::0b37bf0a-a272-427f-82c8-8db39280d86c" providerId="AD"/>
      </p:ext>
    </p:extLst>
  </p:cmAuthor>
  <p:cmAuthor id="7" name="Szymkowiak Edyta" initials="SE" lastIdx="4" clrIdx="6">
    <p:extLst>
      <p:ext uri="{19B8F6BF-5375-455C-9EA6-DF929625EA0E}">
        <p15:presenceInfo xmlns:p15="http://schemas.microsoft.com/office/powerpoint/2012/main" userId="S::edyta.szymkowiak@mf.gov.pl::71445336-3534-4ded-84df-29e58af316f7" providerId="AD"/>
      </p:ext>
    </p:extLst>
  </p:cmAuthor>
  <p:cmAuthor id="8" name="Skwierczyńska-Wiatrów Izabela" initials="IS" lastIdx="2" clrIdx="7">
    <p:extLst>
      <p:ext uri="{19B8F6BF-5375-455C-9EA6-DF929625EA0E}">
        <p15:presenceInfo xmlns:p15="http://schemas.microsoft.com/office/powerpoint/2012/main" userId="S::izabela.skwierczynska-wiatrow@mf.gov.pl::0c9d7046-b3df-46d8-9bec-ba1de9ae8747" providerId="AD"/>
      </p:ext>
    </p:extLst>
  </p:cmAuthor>
  <p:cmAuthor id="9" name="Kowalewski Grzegorz" initials="KG" lastIdx="1" clrIdx="8">
    <p:extLst>
      <p:ext uri="{19B8F6BF-5375-455C-9EA6-DF929625EA0E}">
        <p15:presenceInfo xmlns:p15="http://schemas.microsoft.com/office/powerpoint/2012/main" userId="S::grzegorz.kowalewski@mf.gov.pl::7f28bf3d-4337-4fb4-acc7-36e1d4e0935a" providerId="AD"/>
      </p:ext>
    </p:extLst>
  </p:cmAuthor>
  <p:cmAuthor id="10" name="Kozarzewska Justyna" initials="KJ" lastIdx="2" clrIdx="9">
    <p:extLst>
      <p:ext uri="{19B8F6BF-5375-455C-9EA6-DF929625EA0E}">
        <p15:presenceInfo xmlns:p15="http://schemas.microsoft.com/office/powerpoint/2012/main" userId="S::Justyna.Kozarzewska@mf.gov.pl::ffcece18-340a-488c-8113-529f8154e9bc" providerId="AD"/>
      </p:ext>
    </p:extLst>
  </p:cmAuthor>
  <p:cmAuthor id="11" name="Sielaszuk Michał" initials="SM" lastIdx="3" clrIdx="10">
    <p:extLst>
      <p:ext uri="{19B8F6BF-5375-455C-9EA6-DF929625EA0E}">
        <p15:presenceInfo xmlns:p15="http://schemas.microsoft.com/office/powerpoint/2012/main" userId="S::michal.sielaszuk@mf.gov.pl::e8b6184d-5837-4099-b718-b42baf7a328f" providerId="AD"/>
      </p:ext>
    </p:extLst>
  </p:cmAuthor>
  <p:cmAuthor id="12" name="Mystkowska Sylwia" initials="SM" lastIdx="10" clrIdx="11">
    <p:extLst>
      <p:ext uri="{19B8F6BF-5375-455C-9EA6-DF929625EA0E}">
        <p15:presenceInfo xmlns:p15="http://schemas.microsoft.com/office/powerpoint/2012/main" userId="S::Sylwia.Mystkowska@mf.gov.pl::19a23149-1c25-421b-848c-964276785b74" providerId="AD"/>
      </p:ext>
    </p:extLst>
  </p:cmAuthor>
  <p:cmAuthor id="13" name="Szlasa Karolina" initials="SK" lastIdx="28" clrIdx="12">
    <p:extLst>
      <p:ext uri="{19B8F6BF-5375-455C-9EA6-DF929625EA0E}">
        <p15:presenceInfo xmlns:p15="http://schemas.microsoft.com/office/powerpoint/2012/main" userId="S::karolina.szlasa@mf.gov.pl::453f78d4-3bb4-4ef9-83f5-c317e00541af" providerId="AD"/>
      </p:ext>
    </p:extLst>
  </p:cmAuthor>
  <p:cmAuthor id="14" name="Pasternak-Winiarska Katarzyna" initials="PWK" lastIdx="5" clrIdx="13">
    <p:extLst>
      <p:ext uri="{19B8F6BF-5375-455C-9EA6-DF929625EA0E}">
        <p15:presenceInfo xmlns:p15="http://schemas.microsoft.com/office/powerpoint/2012/main" userId="S::katarzyna.pasternak-winiarska@mf.gov.pl::3c1b65b6-0bff-4686-a872-9a7ffcf6b648" providerId="AD"/>
      </p:ext>
    </p:extLst>
  </p:cmAuthor>
  <p:cmAuthor id="15" name="Kaliszewski Konrad" initials="KK" lastIdx="2" clrIdx="14">
    <p:extLst>
      <p:ext uri="{19B8F6BF-5375-455C-9EA6-DF929625EA0E}">
        <p15:presenceInfo xmlns:p15="http://schemas.microsoft.com/office/powerpoint/2012/main" userId="S::konrad.kaliszewski@mf.gov.pl::48014e5b-184d-405a-be63-a147538516bf" providerId="AD"/>
      </p:ext>
    </p:extLst>
  </p:cmAuthor>
  <p:cmAuthor id="16" name="Tarasewicz Agnieszka 3" initials="TA3" lastIdx="1" clrIdx="15">
    <p:extLst>
      <p:ext uri="{19B8F6BF-5375-455C-9EA6-DF929625EA0E}">
        <p15:presenceInfo xmlns:p15="http://schemas.microsoft.com/office/powerpoint/2012/main" userId="S::agnieszka.tarasewicz3@mf.gov.pl::2d90f44c-e1aa-4f1f-b840-01a65e2bf3f1" providerId="AD"/>
      </p:ext>
    </p:extLst>
  </p:cmAuthor>
  <p:cmAuthor id="17" name="Zalewski Dominik" initials="ZD" lastIdx="1" clrIdx="16">
    <p:extLst>
      <p:ext uri="{19B8F6BF-5375-455C-9EA6-DF929625EA0E}">
        <p15:presenceInfo xmlns:p15="http://schemas.microsoft.com/office/powerpoint/2012/main" userId="S::Dominik.Zalewski@mf.gov.pl::ec89c532-317f-4c09-b06c-300feb4a1b93" providerId="AD"/>
      </p:ext>
    </p:extLst>
  </p:cmAuthor>
  <p:cmAuthor id="18" name="Maliborska Małgorzata" initials="MM" lastIdx="3" clrIdx="17">
    <p:extLst>
      <p:ext uri="{19B8F6BF-5375-455C-9EA6-DF929625EA0E}">
        <p15:presenceInfo xmlns:p15="http://schemas.microsoft.com/office/powerpoint/2012/main" userId="S::malgorzata.maliborska@mf.gov.pl::6633706b-f506-465f-ae3b-9a515a751476" providerId="AD"/>
      </p:ext>
    </p:extLst>
  </p:cmAuthor>
  <p:cmAuthor id="19" name="Buda Agnieszka" initials="BA" lastIdx="2" clrIdx="18">
    <p:extLst>
      <p:ext uri="{19B8F6BF-5375-455C-9EA6-DF929625EA0E}">
        <p15:presenceInfo xmlns:p15="http://schemas.microsoft.com/office/powerpoint/2012/main" userId="S::agnieszka.buda@mf.gov.pl::cca8caa1-e6db-41ff-836d-81cb6e08d4c2" providerId="AD"/>
      </p:ext>
    </p:extLst>
  </p:cmAuthor>
  <p:cmAuthor id="20" name="Miller Anna" initials="MA" lastIdx="1" clrIdx="19">
    <p:extLst>
      <p:ext uri="{19B8F6BF-5375-455C-9EA6-DF929625EA0E}">
        <p15:presenceInfo xmlns:p15="http://schemas.microsoft.com/office/powerpoint/2012/main" userId="S::anna.miller@mf.gov.pl::118f3ad8-1f48-466f-a4a0-b9205aaeb924" providerId="AD"/>
      </p:ext>
    </p:extLst>
  </p:cmAuthor>
  <p:cmAuthor id="21" name="Dąbrowska Iwona" initials="DI" lastIdx="25" clrIdx="20">
    <p:extLst>
      <p:ext uri="{19B8F6BF-5375-455C-9EA6-DF929625EA0E}">
        <p15:presenceInfo xmlns:p15="http://schemas.microsoft.com/office/powerpoint/2012/main" userId="S::Iwona.Dabrowska@mf.gov.pl::04c59821-281d-48c3-a354-2afd6d1a7618" providerId="AD"/>
      </p:ext>
    </p:extLst>
  </p:cmAuthor>
  <p:cmAuthor id="22" name="Orłowska Anna 2" initials="OA2" lastIdx="5" clrIdx="21">
    <p:extLst>
      <p:ext uri="{19B8F6BF-5375-455C-9EA6-DF929625EA0E}">
        <p15:presenceInfo xmlns:p15="http://schemas.microsoft.com/office/powerpoint/2012/main" userId="Orłowska Anna 2"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875" autoAdjust="0"/>
    <p:restoredTop sz="94674"/>
  </p:normalViewPr>
  <p:slideViewPr>
    <p:cSldViewPr>
      <p:cViewPr varScale="1">
        <p:scale>
          <a:sx n="66" d="100"/>
          <a:sy n="66" d="100"/>
        </p:scale>
        <p:origin x="972" y="90"/>
      </p:cViewPr>
      <p:guideLst>
        <p:guide orient="horz" pos="490"/>
        <p:guide pos="668"/>
        <p:guide orient="horz" pos="1491"/>
        <p:guide pos="5132"/>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handoutMaster" Target="handoutMasters/handoutMaster1.xml"/><Relationship Id="rId50"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commentAuthors" Target="commentAuthors.xml"/><Relationship Id="rId8" Type="http://schemas.openxmlformats.org/officeDocument/2006/relationships/slide" Target="slides/slide4.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a:extLst>
              <a:ext uri="{FF2B5EF4-FFF2-40B4-BE49-F238E27FC236}">
                <a16:creationId xmlns:a16="http://schemas.microsoft.com/office/drawing/2014/main" id="{F23278CB-4886-413D-96F7-A2C5C0A2BAFD}"/>
              </a:ext>
            </a:extLst>
          </p:cNvPr>
          <p:cNvSpPr>
            <a:spLocks noGrp="1"/>
          </p:cNvSpPr>
          <p:nvPr>
            <p:ph type="hdr" sz="quarter"/>
          </p:nvPr>
        </p:nvSpPr>
        <p:spPr>
          <a:xfrm>
            <a:off x="0" y="0"/>
            <a:ext cx="4279050" cy="340647"/>
          </a:xfrm>
          <a:prstGeom prst="rect">
            <a:avLst/>
          </a:prstGeom>
        </p:spPr>
        <p:txBody>
          <a:bodyPr vert="horz" lIns="48527" tIns="24264" rIns="48527" bIns="24264" rtlCol="0"/>
          <a:lstStyle>
            <a:lvl1pPr algn="l">
              <a:defRPr sz="600"/>
            </a:lvl1pPr>
          </a:lstStyle>
          <a:p>
            <a:endParaRPr lang="pl-PL"/>
          </a:p>
        </p:txBody>
      </p:sp>
      <p:sp>
        <p:nvSpPr>
          <p:cNvPr id="3" name="Symbol zastępczy daty 2">
            <a:extLst>
              <a:ext uri="{FF2B5EF4-FFF2-40B4-BE49-F238E27FC236}">
                <a16:creationId xmlns:a16="http://schemas.microsoft.com/office/drawing/2014/main" id="{DF0197E4-AE85-46A9-B68F-CBACCBE43A0D}"/>
              </a:ext>
            </a:extLst>
          </p:cNvPr>
          <p:cNvSpPr>
            <a:spLocks noGrp="1"/>
          </p:cNvSpPr>
          <p:nvPr>
            <p:ph type="dt" sz="quarter" idx="1"/>
          </p:nvPr>
        </p:nvSpPr>
        <p:spPr>
          <a:xfrm>
            <a:off x="5592861" y="0"/>
            <a:ext cx="4279050" cy="340647"/>
          </a:xfrm>
          <a:prstGeom prst="rect">
            <a:avLst/>
          </a:prstGeom>
        </p:spPr>
        <p:txBody>
          <a:bodyPr vert="horz" lIns="48527" tIns="24264" rIns="48527" bIns="24264" rtlCol="0"/>
          <a:lstStyle>
            <a:lvl1pPr algn="r">
              <a:defRPr sz="600"/>
            </a:lvl1pPr>
          </a:lstStyle>
          <a:p>
            <a:fld id="{7019D7FE-EB6E-4E93-90A8-E42D4873CF22}" type="datetimeFigureOut">
              <a:rPr lang="pl-PL" smtClean="0"/>
              <a:t>27.10.2026</a:t>
            </a:fld>
            <a:endParaRPr lang="pl-PL"/>
          </a:p>
        </p:txBody>
      </p:sp>
      <p:sp>
        <p:nvSpPr>
          <p:cNvPr id="4" name="Symbol zastępczy stopki 3">
            <a:extLst>
              <a:ext uri="{FF2B5EF4-FFF2-40B4-BE49-F238E27FC236}">
                <a16:creationId xmlns:a16="http://schemas.microsoft.com/office/drawing/2014/main" id="{8C334DB2-6970-4E50-9603-DF1F18420D1C}"/>
              </a:ext>
            </a:extLst>
          </p:cNvPr>
          <p:cNvSpPr>
            <a:spLocks noGrp="1"/>
          </p:cNvSpPr>
          <p:nvPr>
            <p:ph type="ftr" sz="quarter" idx="2"/>
          </p:nvPr>
        </p:nvSpPr>
        <p:spPr>
          <a:xfrm>
            <a:off x="0" y="6457028"/>
            <a:ext cx="4279050" cy="340647"/>
          </a:xfrm>
          <a:prstGeom prst="rect">
            <a:avLst/>
          </a:prstGeom>
        </p:spPr>
        <p:txBody>
          <a:bodyPr vert="horz" lIns="48527" tIns="24264" rIns="48527" bIns="24264" rtlCol="0" anchor="b"/>
          <a:lstStyle>
            <a:lvl1pPr algn="l">
              <a:defRPr sz="600"/>
            </a:lvl1pPr>
          </a:lstStyle>
          <a:p>
            <a:endParaRPr lang="pl-PL"/>
          </a:p>
        </p:txBody>
      </p:sp>
      <p:sp>
        <p:nvSpPr>
          <p:cNvPr id="5" name="Symbol zastępczy numeru slajdu 4">
            <a:extLst>
              <a:ext uri="{FF2B5EF4-FFF2-40B4-BE49-F238E27FC236}">
                <a16:creationId xmlns:a16="http://schemas.microsoft.com/office/drawing/2014/main" id="{334B47C4-105E-4C7D-954F-E59D9B19D101}"/>
              </a:ext>
            </a:extLst>
          </p:cNvPr>
          <p:cNvSpPr>
            <a:spLocks noGrp="1"/>
          </p:cNvSpPr>
          <p:nvPr>
            <p:ph type="sldNum" sz="quarter" idx="3"/>
          </p:nvPr>
        </p:nvSpPr>
        <p:spPr>
          <a:xfrm>
            <a:off x="5592861" y="6457028"/>
            <a:ext cx="4279050" cy="340647"/>
          </a:xfrm>
          <a:prstGeom prst="rect">
            <a:avLst/>
          </a:prstGeom>
        </p:spPr>
        <p:txBody>
          <a:bodyPr vert="horz" lIns="48527" tIns="24264" rIns="48527" bIns="24264" rtlCol="0" anchor="b"/>
          <a:lstStyle>
            <a:lvl1pPr algn="r">
              <a:defRPr sz="600"/>
            </a:lvl1pPr>
          </a:lstStyle>
          <a:p>
            <a:fld id="{B79F8D38-0F5E-4572-9430-1E2343AC6A1A}" type="slidenum">
              <a:rPr lang="pl-PL" smtClean="0"/>
              <a:t>‹#›</a:t>
            </a:fld>
            <a:endParaRPr lang="pl-PL"/>
          </a:p>
        </p:txBody>
      </p:sp>
    </p:spTree>
    <p:extLst>
      <p:ext uri="{BB962C8B-B14F-4D97-AF65-F5344CB8AC3E}">
        <p14:creationId xmlns:p14="http://schemas.microsoft.com/office/powerpoint/2010/main" val="254920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4279050" cy="340647"/>
          </a:xfrm>
          <a:prstGeom prst="rect">
            <a:avLst/>
          </a:prstGeom>
        </p:spPr>
        <p:txBody>
          <a:bodyPr vert="horz" lIns="48527" tIns="24264" rIns="48527" bIns="24264" rtlCol="0"/>
          <a:lstStyle>
            <a:lvl1pPr algn="l">
              <a:defRPr sz="600"/>
            </a:lvl1pPr>
          </a:lstStyle>
          <a:p>
            <a:endParaRPr lang="pl-PL"/>
          </a:p>
        </p:txBody>
      </p:sp>
      <p:sp>
        <p:nvSpPr>
          <p:cNvPr id="3" name="Symbol zastępczy daty 2"/>
          <p:cNvSpPr>
            <a:spLocks noGrp="1"/>
          </p:cNvSpPr>
          <p:nvPr>
            <p:ph type="dt" idx="1"/>
          </p:nvPr>
        </p:nvSpPr>
        <p:spPr>
          <a:xfrm>
            <a:off x="5592861" y="0"/>
            <a:ext cx="4279050" cy="340647"/>
          </a:xfrm>
          <a:prstGeom prst="rect">
            <a:avLst/>
          </a:prstGeom>
        </p:spPr>
        <p:txBody>
          <a:bodyPr vert="horz" lIns="48527" tIns="24264" rIns="48527" bIns="24264" rtlCol="0"/>
          <a:lstStyle>
            <a:lvl1pPr algn="r">
              <a:defRPr sz="600"/>
            </a:lvl1pPr>
          </a:lstStyle>
          <a:p>
            <a:fld id="{C9E80F2D-FC4B-4ABE-92EC-0237AE7FE98E}" type="datetimeFigureOut">
              <a:rPr lang="pl-PL" smtClean="0"/>
              <a:t>27.10.2026</a:t>
            </a:fld>
            <a:endParaRPr lang="pl-PL"/>
          </a:p>
        </p:txBody>
      </p:sp>
      <p:sp>
        <p:nvSpPr>
          <p:cNvPr id="4" name="Symbol zastępczy obrazu slajdu 3"/>
          <p:cNvSpPr>
            <a:spLocks noGrp="1" noRot="1" noChangeAspect="1"/>
          </p:cNvSpPr>
          <p:nvPr>
            <p:ph type="sldImg" idx="2"/>
          </p:nvPr>
        </p:nvSpPr>
        <p:spPr>
          <a:xfrm>
            <a:off x="2898775" y="850900"/>
            <a:ext cx="4076700" cy="2293938"/>
          </a:xfrm>
          <a:prstGeom prst="rect">
            <a:avLst/>
          </a:prstGeom>
          <a:noFill/>
          <a:ln w="12700">
            <a:solidFill>
              <a:prstClr val="black"/>
            </a:solidFill>
          </a:ln>
        </p:spPr>
        <p:txBody>
          <a:bodyPr vert="horz" lIns="48527" tIns="24264" rIns="48527" bIns="24264" rtlCol="0" anchor="ctr"/>
          <a:lstStyle/>
          <a:p>
            <a:endParaRPr lang="pl-PL"/>
          </a:p>
        </p:txBody>
      </p:sp>
      <p:sp>
        <p:nvSpPr>
          <p:cNvPr id="5" name="Symbol zastępczy notatek 4"/>
          <p:cNvSpPr>
            <a:spLocks noGrp="1"/>
          </p:cNvSpPr>
          <p:nvPr>
            <p:ph type="body" sz="quarter" idx="3"/>
          </p:nvPr>
        </p:nvSpPr>
        <p:spPr>
          <a:xfrm>
            <a:off x="987113" y="3270976"/>
            <a:ext cx="7900024" cy="2677467"/>
          </a:xfrm>
          <a:prstGeom prst="rect">
            <a:avLst/>
          </a:prstGeom>
        </p:spPr>
        <p:txBody>
          <a:bodyPr vert="horz" lIns="48527" tIns="24264" rIns="48527" bIns="24264" rtlCol="0"/>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6" name="Symbol zastępczy stopki 5"/>
          <p:cNvSpPr>
            <a:spLocks noGrp="1"/>
          </p:cNvSpPr>
          <p:nvPr>
            <p:ph type="ftr" sz="quarter" idx="4"/>
          </p:nvPr>
        </p:nvSpPr>
        <p:spPr>
          <a:xfrm>
            <a:off x="0" y="6457028"/>
            <a:ext cx="4279050" cy="340647"/>
          </a:xfrm>
          <a:prstGeom prst="rect">
            <a:avLst/>
          </a:prstGeom>
        </p:spPr>
        <p:txBody>
          <a:bodyPr vert="horz" lIns="48527" tIns="24264" rIns="48527" bIns="24264" rtlCol="0" anchor="b"/>
          <a:lstStyle>
            <a:lvl1pPr algn="l">
              <a:defRPr sz="600"/>
            </a:lvl1pPr>
          </a:lstStyle>
          <a:p>
            <a:endParaRPr lang="pl-PL"/>
          </a:p>
        </p:txBody>
      </p:sp>
      <p:sp>
        <p:nvSpPr>
          <p:cNvPr id="7" name="Symbol zastępczy numeru slajdu 6"/>
          <p:cNvSpPr>
            <a:spLocks noGrp="1"/>
          </p:cNvSpPr>
          <p:nvPr>
            <p:ph type="sldNum" sz="quarter" idx="5"/>
          </p:nvPr>
        </p:nvSpPr>
        <p:spPr>
          <a:xfrm>
            <a:off x="5592861" y="6457028"/>
            <a:ext cx="4279050" cy="340647"/>
          </a:xfrm>
          <a:prstGeom prst="rect">
            <a:avLst/>
          </a:prstGeom>
        </p:spPr>
        <p:txBody>
          <a:bodyPr vert="horz" lIns="48527" tIns="24264" rIns="48527" bIns="24264" rtlCol="0" anchor="b"/>
          <a:lstStyle>
            <a:lvl1pPr algn="r">
              <a:defRPr sz="600"/>
            </a:lvl1pPr>
          </a:lstStyle>
          <a:p>
            <a:fld id="{A706FAC0-FF73-4C4D-997E-D65B09C419DC}" type="slidenum">
              <a:rPr lang="pl-PL" smtClean="0"/>
              <a:t>‹#›</a:t>
            </a:fld>
            <a:endParaRPr lang="pl-PL"/>
          </a:p>
        </p:txBody>
      </p:sp>
    </p:spTree>
    <p:extLst>
      <p:ext uri="{BB962C8B-B14F-4D97-AF65-F5344CB8AC3E}">
        <p14:creationId xmlns:p14="http://schemas.microsoft.com/office/powerpoint/2010/main" val="3624798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507807" y="3505898"/>
            <a:ext cx="17088486" cy="2374963"/>
          </a:xfrm>
          <a:prstGeom prst="rect">
            <a:avLst/>
          </a:prstGeom>
        </p:spPr>
        <p:txBody>
          <a:bodyPr wrap="square" lIns="0" tIns="0" rIns="0" bIns="0">
            <a:spAutoFit/>
          </a:bodyPr>
          <a:lstStyle>
            <a:lvl1pPr>
              <a:defRPr sz="5750" b="1" i="0">
                <a:solidFill>
                  <a:srgbClr val="ED1C24"/>
                </a:solidFill>
                <a:latin typeface="Lato Black"/>
                <a:cs typeface="Lato Black"/>
              </a:defRPr>
            </a:lvl1pPr>
          </a:lstStyle>
          <a:p>
            <a:endParaRPr/>
          </a:p>
        </p:txBody>
      </p:sp>
      <p:sp>
        <p:nvSpPr>
          <p:cNvPr id="3" name="Holder 3"/>
          <p:cNvSpPr>
            <a:spLocks noGrp="1"/>
          </p:cNvSpPr>
          <p:nvPr>
            <p:ph type="subTitle" idx="4"/>
          </p:nvPr>
        </p:nvSpPr>
        <p:spPr>
          <a:xfrm>
            <a:off x="3015615" y="6333236"/>
            <a:ext cx="14072870" cy="2827337"/>
          </a:xfrm>
          <a:prstGeom prst="rect">
            <a:avLst/>
          </a:prstGeom>
        </p:spPr>
        <p:txBody>
          <a:bodyPr wrap="square" lIns="0" tIns="0" rIns="0" bIns="0">
            <a:spAutoFit/>
          </a:bodyPr>
          <a:lstStyle>
            <a:lvl1pPr>
              <a:defRPr sz="2450" b="0" i="0">
                <a:solidFill>
                  <a:schemeClr val="tx1"/>
                </a:solidFill>
                <a:latin typeface="Lato"/>
                <a:cs typeface="Lato"/>
              </a:defRPr>
            </a:lvl1pPr>
          </a:lstStyle>
          <a:p>
            <a:endParaRPr/>
          </a:p>
        </p:txBody>
      </p:sp>
      <p:sp>
        <p:nvSpPr>
          <p:cNvPr id="4" name="Holder 4"/>
          <p:cNvSpPr>
            <a:spLocks noGrp="1"/>
          </p:cNvSpPr>
          <p:nvPr>
            <p:ph type="ftr" sz="quarter" idx="5"/>
          </p:nvPr>
        </p:nvSpPr>
        <p:spPr/>
        <p:txBody>
          <a:bodyPr lIns="0" tIns="0" rIns="0" bIns="0"/>
          <a:lstStyle>
            <a:lvl1pPr>
              <a:defRPr sz="1200" b="1" i="0">
                <a:solidFill>
                  <a:srgbClr val="696D6E"/>
                </a:solidFill>
                <a:latin typeface="Open Sans"/>
                <a:cs typeface="Open Sans"/>
              </a:defRPr>
            </a:lvl1pPr>
          </a:lstStyle>
          <a:p>
            <a:pPr marL="12700">
              <a:lnSpc>
                <a:spcPct val="100000"/>
              </a:lnSpc>
              <a:spcBef>
                <a:spcPts val="220"/>
              </a:spcBef>
              <a:tabLst>
                <a:tab pos="3196590" algn="l"/>
                <a:tab pos="3382645" algn="l"/>
              </a:tabLst>
            </a:pPr>
            <a:r>
              <a:rPr spc="120" dirty="0"/>
              <a:t>Krajowa</a:t>
            </a:r>
            <a:r>
              <a:rPr spc="265" dirty="0"/>
              <a:t> </a:t>
            </a:r>
            <a:r>
              <a:rPr spc="130" dirty="0"/>
              <a:t>Administracja</a:t>
            </a:r>
            <a:r>
              <a:rPr spc="270" dirty="0"/>
              <a:t> </a:t>
            </a:r>
            <a:r>
              <a:rPr spc="105" dirty="0"/>
              <a:t>Skarbowa</a:t>
            </a:r>
            <a:r>
              <a:rPr dirty="0"/>
              <a:t>	</a:t>
            </a:r>
            <a:r>
              <a:rPr b="0" spc="-50" dirty="0">
                <a:latin typeface="Open Sans"/>
                <a:cs typeface="Open Sans"/>
              </a:rPr>
              <a:t>/</a:t>
            </a:r>
            <a:r>
              <a:rPr b="0" dirty="0">
                <a:latin typeface="Open Sans"/>
                <a:cs typeface="Open Sans"/>
              </a:rPr>
              <a:t>	</a:t>
            </a:r>
            <a:r>
              <a:rPr b="0" spc="114" dirty="0">
                <a:latin typeface="Open Sans"/>
                <a:cs typeface="Open Sans"/>
              </a:rPr>
              <a:t>gov.pl/kas </a:t>
            </a:r>
          </a:p>
        </p:txBody>
      </p:sp>
      <p:sp>
        <p:nvSpPr>
          <p:cNvPr id="5" name="Holder 5"/>
          <p:cNvSpPr>
            <a:spLocks noGrp="1"/>
          </p:cNvSpPr>
          <p:nvPr>
            <p:ph type="dt" sz="half" idx="6"/>
          </p:nvPr>
        </p:nvSpPr>
        <p:spPr/>
        <p:txBody>
          <a:bodyPr lIns="0" tIns="0" rIns="0" bIns="0"/>
          <a:lstStyle>
            <a:lvl1pPr>
              <a:defRPr sz="1200" b="1" i="0">
                <a:solidFill>
                  <a:srgbClr val="696D6E"/>
                </a:solidFill>
                <a:latin typeface="Open Sans"/>
                <a:cs typeface="Open Sans"/>
              </a:defRPr>
            </a:lvl1pPr>
          </a:lstStyle>
          <a:p>
            <a:pPr marL="12700">
              <a:lnSpc>
                <a:spcPct val="100000"/>
              </a:lnSpc>
              <a:spcBef>
                <a:spcPts val="220"/>
              </a:spcBef>
              <a:tabLst>
                <a:tab pos="2276475" algn="l"/>
                <a:tab pos="2463165" algn="l"/>
              </a:tabLst>
            </a:pPr>
            <a:r>
              <a:rPr spc="120" dirty="0"/>
              <a:t>Ministerstwo</a:t>
            </a:r>
            <a:r>
              <a:rPr spc="290" dirty="0"/>
              <a:t> </a:t>
            </a:r>
            <a:r>
              <a:rPr spc="114" dirty="0"/>
              <a:t>Finansów</a:t>
            </a:r>
            <a:r>
              <a:rPr dirty="0"/>
              <a:t>	</a:t>
            </a:r>
            <a:r>
              <a:rPr b="0" spc="-50" dirty="0">
                <a:latin typeface="Open Sans"/>
                <a:cs typeface="Open Sans"/>
              </a:rPr>
              <a:t>/</a:t>
            </a:r>
            <a:r>
              <a:rPr b="0" dirty="0">
                <a:latin typeface="Open Sans"/>
                <a:cs typeface="Open Sans"/>
              </a:rPr>
              <a:t>	</a:t>
            </a:r>
            <a:r>
              <a:rPr b="0" spc="110" dirty="0">
                <a:latin typeface="Open Sans"/>
                <a:cs typeface="Open Sans"/>
              </a:rPr>
              <a:t>gov.pl/finanse </a:t>
            </a:r>
          </a:p>
        </p:txBody>
      </p:sp>
      <p:sp>
        <p:nvSpPr>
          <p:cNvPr id="6" name="Holder 6"/>
          <p:cNvSpPr>
            <a:spLocks noGrp="1"/>
          </p:cNvSpPr>
          <p:nvPr>
            <p:ph type="sldNum" sz="quarter" idx="7"/>
          </p:nvPr>
        </p:nvSpPr>
        <p:spPr/>
        <p:txBody>
          <a:bodyPr lIns="0" tIns="0" rIns="0" bIns="0"/>
          <a:lstStyle>
            <a:lvl1pPr>
              <a:defRPr sz="1200" b="1" i="0">
                <a:solidFill>
                  <a:srgbClr val="696D6E"/>
                </a:solidFill>
                <a:latin typeface="Open Sans"/>
                <a:cs typeface="Open Sans"/>
              </a:defRPr>
            </a:lvl1pPr>
          </a:lstStyle>
          <a:p>
            <a:pPr marL="38100">
              <a:lnSpc>
                <a:spcPct val="100000"/>
              </a:lnSpc>
              <a:spcBef>
                <a:spcPts val="220"/>
              </a:spcBef>
            </a:pPr>
            <a:fld id="{81D60167-4931-47E6-BA6A-407CBD079E47}" type="slidenum">
              <a:rPr spc="-50" dirty="0"/>
              <a:t>‹#›</a:t>
            </a:fld>
            <a:endParaRPr spc="-50"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5750" b="1" i="0">
                <a:solidFill>
                  <a:srgbClr val="ED1C24"/>
                </a:solidFill>
                <a:latin typeface="Lato Black"/>
                <a:cs typeface="Lato Black"/>
              </a:defRPr>
            </a:lvl1pPr>
          </a:lstStyle>
          <a:p>
            <a:endParaRPr/>
          </a:p>
        </p:txBody>
      </p:sp>
      <p:sp>
        <p:nvSpPr>
          <p:cNvPr id="3" name="Holder 3"/>
          <p:cNvSpPr>
            <a:spLocks noGrp="1"/>
          </p:cNvSpPr>
          <p:nvPr>
            <p:ph type="body" idx="1"/>
          </p:nvPr>
        </p:nvSpPr>
        <p:spPr/>
        <p:txBody>
          <a:bodyPr lIns="0" tIns="0" rIns="0" bIns="0"/>
          <a:lstStyle>
            <a:lvl1pPr>
              <a:defRPr sz="2450" b="0" i="0">
                <a:solidFill>
                  <a:schemeClr val="tx1"/>
                </a:solidFill>
                <a:latin typeface="Lato"/>
                <a:cs typeface="Lato"/>
              </a:defRPr>
            </a:lvl1pPr>
          </a:lstStyle>
          <a:p>
            <a:endParaRPr/>
          </a:p>
        </p:txBody>
      </p:sp>
      <p:sp>
        <p:nvSpPr>
          <p:cNvPr id="4" name="Holder 4"/>
          <p:cNvSpPr>
            <a:spLocks noGrp="1"/>
          </p:cNvSpPr>
          <p:nvPr>
            <p:ph type="ftr" sz="quarter" idx="5"/>
          </p:nvPr>
        </p:nvSpPr>
        <p:spPr/>
        <p:txBody>
          <a:bodyPr lIns="0" tIns="0" rIns="0" bIns="0"/>
          <a:lstStyle>
            <a:lvl1pPr>
              <a:defRPr sz="1200" b="1" i="0">
                <a:solidFill>
                  <a:srgbClr val="696D6E"/>
                </a:solidFill>
                <a:latin typeface="Open Sans"/>
                <a:cs typeface="Open Sans"/>
              </a:defRPr>
            </a:lvl1pPr>
          </a:lstStyle>
          <a:p>
            <a:pPr marL="12700">
              <a:lnSpc>
                <a:spcPct val="100000"/>
              </a:lnSpc>
              <a:spcBef>
                <a:spcPts val="220"/>
              </a:spcBef>
              <a:tabLst>
                <a:tab pos="3196590" algn="l"/>
                <a:tab pos="3382645" algn="l"/>
              </a:tabLst>
            </a:pPr>
            <a:r>
              <a:rPr spc="120" dirty="0"/>
              <a:t>Krajowa</a:t>
            </a:r>
            <a:r>
              <a:rPr spc="265" dirty="0"/>
              <a:t> </a:t>
            </a:r>
            <a:r>
              <a:rPr spc="130" dirty="0"/>
              <a:t>Administracja</a:t>
            </a:r>
            <a:r>
              <a:rPr spc="270" dirty="0"/>
              <a:t> </a:t>
            </a:r>
            <a:r>
              <a:rPr spc="105" dirty="0"/>
              <a:t>Skarbowa</a:t>
            </a:r>
            <a:r>
              <a:rPr dirty="0"/>
              <a:t>	</a:t>
            </a:r>
            <a:r>
              <a:rPr b="0" spc="-50" dirty="0">
                <a:latin typeface="Open Sans"/>
                <a:cs typeface="Open Sans"/>
              </a:rPr>
              <a:t>/</a:t>
            </a:r>
            <a:r>
              <a:rPr b="0" dirty="0">
                <a:latin typeface="Open Sans"/>
                <a:cs typeface="Open Sans"/>
              </a:rPr>
              <a:t>	</a:t>
            </a:r>
            <a:r>
              <a:rPr b="0" spc="114" dirty="0">
                <a:latin typeface="Open Sans"/>
                <a:cs typeface="Open Sans"/>
              </a:rPr>
              <a:t>gov.pl/kas </a:t>
            </a:r>
          </a:p>
        </p:txBody>
      </p:sp>
      <p:sp>
        <p:nvSpPr>
          <p:cNvPr id="5" name="Holder 5"/>
          <p:cNvSpPr>
            <a:spLocks noGrp="1"/>
          </p:cNvSpPr>
          <p:nvPr>
            <p:ph type="dt" sz="half" idx="6"/>
          </p:nvPr>
        </p:nvSpPr>
        <p:spPr/>
        <p:txBody>
          <a:bodyPr lIns="0" tIns="0" rIns="0" bIns="0"/>
          <a:lstStyle>
            <a:lvl1pPr>
              <a:defRPr sz="1200" b="1" i="0">
                <a:solidFill>
                  <a:srgbClr val="696D6E"/>
                </a:solidFill>
                <a:latin typeface="Open Sans"/>
                <a:cs typeface="Open Sans"/>
              </a:defRPr>
            </a:lvl1pPr>
          </a:lstStyle>
          <a:p>
            <a:pPr marL="12700">
              <a:lnSpc>
                <a:spcPct val="100000"/>
              </a:lnSpc>
              <a:spcBef>
                <a:spcPts val="220"/>
              </a:spcBef>
              <a:tabLst>
                <a:tab pos="2276475" algn="l"/>
                <a:tab pos="2463165" algn="l"/>
              </a:tabLst>
            </a:pPr>
            <a:r>
              <a:rPr spc="120" dirty="0"/>
              <a:t>Ministerstwo</a:t>
            </a:r>
            <a:r>
              <a:rPr spc="290" dirty="0"/>
              <a:t> </a:t>
            </a:r>
            <a:r>
              <a:rPr spc="114" dirty="0"/>
              <a:t>Finansów</a:t>
            </a:r>
            <a:r>
              <a:rPr dirty="0"/>
              <a:t>	</a:t>
            </a:r>
            <a:r>
              <a:rPr b="0" spc="-50" dirty="0">
                <a:latin typeface="Open Sans"/>
                <a:cs typeface="Open Sans"/>
              </a:rPr>
              <a:t>/</a:t>
            </a:r>
            <a:r>
              <a:rPr b="0" dirty="0">
                <a:latin typeface="Open Sans"/>
                <a:cs typeface="Open Sans"/>
              </a:rPr>
              <a:t>	</a:t>
            </a:r>
            <a:r>
              <a:rPr b="0" spc="110" dirty="0">
                <a:latin typeface="Open Sans"/>
                <a:cs typeface="Open Sans"/>
              </a:rPr>
              <a:t>gov.pl/finanse </a:t>
            </a:r>
          </a:p>
        </p:txBody>
      </p:sp>
      <p:sp>
        <p:nvSpPr>
          <p:cNvPr id="6" name="Holder 6"/>
          <p:cNvSpPr>
            <a:spLocks noGrp="1"/>
          </p:cNvSpPr>
          <p:nvPr>
            <p:ph type="sldNum" sz="quarter" idx="7"/>
          </p:nvPr>
        </p:nvSpPr>
        <p:spPr/>
        <p:txBody>
          <a:bodyPr lIns="0" tIns="0" rIns="0" bIns="0"/>
          <a:lstStyle>
            <a:lvl1pPr>
              <a:defRPr sz="1200" b="1" i="0">
                <a:solidFill>
                  <a:srgbClr val="696D6E"/>
                </a:solidFill>
                <a:latin typeface="Open Sans"/>
                <a:cs typeface="Open Sans"/>
              </a:defRPr>
            </a:lvl1pPr>
          </a:lstStyle>
          <a:p>
            <a:pPr marL="38100">
              <a:lnSpc>
                <a:spcPct val="100000"/>
              </a:lnSpc>
              <a:spcBef>
                <a:spcPts val="220"/>
              </a:spcBef>
            </a:pPr>
            <a:fld id="{81D60167-4931-47E6-BA6A-407CBD079E47}" type="slidenum">
              <a:rPr spc="-50" dirty="0"/>
              <a:t>‹#›</a:t>
            </a:fld>
            <a:endParaRPr spc="-5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5750" b="1" i="0">
                <a:solidFill>
                  <a:srgbClr val="ED1C24"/>
                </a:solidFill>
                <a:latin typeface="Lato Black"/>
                <a:cs typeface="Lato Black"/>
              </a:defRPr>
            </a:lvl1pPr>
          </a:lstStyle>
          <a:p>
            <a:endParaRPr/>
          </a:p>
        </p:txBody>
      </p:sp>
      <p:sp>
        <p:nvSpPr>
          <p:cNvPr id="3" name="Holder 3"/>
          <p:cNvSpPr>
            <a:spLocks noGrp="1"/>
          </p:cNvSpPr>
          <p:nvPr>
            <p:ph sz="half" idx="2"/>
          </p:nvPr>
        </p:nvSpPr>
        <p:spPr>
          <a:xfrm>
            <a:off x="1005205" y="2601150"/>
            <a:ext cx="8745284" cy="7464171"/>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10353611" y="2601150"/>
            <a:ext cx="8745284" cy="7464171"/>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defRPr sz="1200" b="1" i="0">
                <a:solidFill>
                  <a:srgbClr val="696D6E"/>
                </a:solidFill>
                <a:latin typeface="Open Sans"/>
                <a:cs typeface="Open Sans"/>
              </a:defRPr>
            </a:lvl1pPr>
          </a:lstStyle>
          <a:p>
            <a:pPr marL="12700">
              <a:lnSpc>
                <a:spcPct val="100000"/>
              </a:lnSpc>
              <a:spcBef>
                <a:spcPts val="220"/>
              </a:spcBef>
              <a:tabLst>
                <a:tab pos="3196590" algn="l"/>
                <a:tab pos="3382645" algn="l"/>
              </a:tabLst>
            </a:pPr>
            <a:r>
              <a:rPr spc="120" dirty="0"/>
              <a:t>Krajowa</a:t>
            </a:r>
            <a:r>
              <a:rPr spc="265" dirty="0"/>
              <a:t> </a:t>
            </a:r>
            <a:r>
              <a:rPr spc="130" dirty="0"/>
              <a:t>Administracja</a:t>
            </a:r>
            <a:r>
              <a:rPr spc="270" dirty="0"/>
              <a:t> </a:t>
            </a:r>
            <a:r>
              <a:rPr spc="105" dirty="0"/>
              <a:t>Skarbowa</a:t>
            </a:r>
            <a:r>
              <a:rPr dirty="0"/>
              <a:t>	</a:t>
            </a:r>
            <a:r>
              <a:rPr b="0" spc="-50" dirty="0">
                <a:latin typeface="Open Sans"/>
                <a:cs typeface="Open Sans"/>
              </a:rPr>
              <a:t>/</a:t>
            </a:r>
            <a:r>
              <a:rPr b="0" dirty="0">
                <a:latin typeface="Open Sans"/>
                <a:cs typeface="Open Sans"/>
              </a:rPr>
              <a:t>	</a:t>
            </a:r>
            <a:r>
              <a:rPr b="0" spc="114" dirty="0">
                <a:latin typeface="Open Sans"/>
                <a:cs typeface="Open Sans"/>
              </a:rPr>
              <a:t>gov.pl/kas </a:t>
            </a:r>
          </a:p>
        </p:txBody>
      </p:sp>
      <p:sp>
        <p:nvSpPr>
          <p:cNvPr id="6" name="Holder 6"/>
          <p:cNvSpPr>
            <a:spLocks noGrp="1"/>
          </p:cNvSpPr>
          <p:nvPr>
            <p:ph type="dt" sz="half" idx="6"/>
          </p:nvPr>
        </p:nvSpPr>
        <p:spPr/>
        <p:txBody>
          <a:bodyPr lIns="0" tIns="0" rIns="0" bIns="0"/>
          <a:lstStyle>
            <a:lvl1pPr>
              <a:defRPr sz="1200" b="1" i="0">
                <a:solidFill>
                  <a:srgbClr val="696D6E"/>
                </a:solidFill>
                <a:latin typeface="Open Sans"/>
                <a:cs typeface="Open Sans"/>
              </a:defRPr>
            </a:lvl1pPr>
          </a:lstStyle>
          <a:p>
            <a:pPr marL="12700">
              <a:lnSpc>
                <a:spcPct val="100000"/>
              </a:lnSpc>
              <a:spcBef>
                <a:spcPts val="220"/>
              </a:spcBef>
              <a:tabLst>
                <a:tab pos="2276475" algn="l"/>
                <a:tab pos="2463165" algn="l"/>
              </a:tabLst>
            </a:pPr>
            <a:r>
              <a:rPr spc="120" dirty="0"/>
              <a:t>Ministerstwo</a:t>
            </a:r>
            <a:r>
              <a:rPr spc="290" dirty="0"/>
              <a:t> </a:t>
            </a:r>
            <a:r>
              <a:rPr spc="114" dirty="0"/>
              <a:t>Finansów</a:t>
            </a:r>
            <a:r>
              <a:rPr dirty="0"/>
              <a:t>	</a:t>
            </a:r>
            <a:r>
              <a:rPr b="0" spc="-50" dirty="0">
                <a:latin typeface="Open Sans"/>
                <a:cs typeface="Open Sans"/>
              </a:rPr>
              <a:t>/</a:t>
            </a:r>
            <a:r>
              <a:rPr b="0" dirty="0">
                <a:latin typeface="Open Sans"/>
                <a:cs typeface="Open Sans"/>
              </a:rPr>
              <a:t>	</a:t>
            </a:r>
            <a:r>
              <a:rPr b="0" spc="110" dirty="0">
                <a:latin typeface="Open Sans"/>
                <a:cs typeface="Open Sans"/>
              </a:rPr>
              <a:t>gov.pl/finanse </a:t>
            </a:r>
          </a:p>
        </p:txBody>
      </p:sp>
      <p:sp>
        <p:nvSpPr>
          <p:cNvPr id="7" name="Holder 7"/>
          <p:cNvSpPr>
            <a:spLocks noGrp="1"/>
          </p:cNvSpPr>
          <p:nvPr>
            <p:ph type="sldNum" sz="quarter" idx="7"/>
          </p:nvPr>
        </p:nvSpPr>
        <p:spPr/>
        <p:txBody>
          <a:bodyPr lIns="0" tIns="0" rIns="0" bIns="0"/>
          <a:lstStyle>
            <a:lvl1pPr>
              <a:defRPr sz="1200" b="1" i="0">
                <a:solidFill>
                  <a:srgbClr val="696D6E"/>
                </a:solidFill>
                <a:latin typeface="Open Sans"/>
                <a:cs typeface="Open Sans"/>
              </a:defRPr>
            </a:lvl1pPr>
          </a:lstStyle>
          <a:p>
            <a:pPr marL="38100">
              <a:lnSpc>
                <a:spcPct val="100000"/>
              </a:lnSpc>
              <a:spcBef>
                <a:spcPts val="220"/>
              </a:spcBef>
            </a:pPr>
            <a:fld id="{81D60167-4931-47E6-BA6A-407CBD079E47}" type="slidenum">
              <a:rPr spc="-50" dirty="0"/>
              <a:t>‹#›</a:t>
            </a:fld>
            <a:endParaRPr spc="-5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5750" b="1" i="0">
                <a:solidFill>
                  <a:srgbClr val="ED1C24"/>
                </a:solidFill>
                <a:latin typeface="Lato Black"/>
                <a:cs typeface="Lato Black"/>
              </a:defRPr>
            </a:lvl1pPr>
          </a:lstStyle>
          <a:p>
            <a:endParaRPr/>
          </a:p>
        </p:txBody>
      </p:sp>
      <p:sp>
        <p:nvSpPr>
          <p:cNvPr id="3" name="Holder 3"/>
          <p:cNvSpPr>
            <a:spLocks noGrp="1"/>
          </p:cNvSpPr>
          <p:nvPr>
            <p:ph type="ftr" sz="quarter" idx="5"/>
          </p:nvPr>
        </p:nvSpPr>
        <p:spPr/>
        <p:txBody>
          <a:bodyPr lIns="0" tIns="0" rIns="0" bIns="0"/>
          <a:lstStyle>
            <a:lvl1pPr>
              <a:defRPr sz="1200" b="1" i="0">
                <a:solidFill>
                  <a:srgbClr val="696D6E"/>
                </a:solidFill>
                <a:latin typeface="Open Sans"/>
                <a:cs typeface="Open Sans"/>
              </a:defRPr>
            </a:lvl1pPr>
          </a:lstStyle>
          <a:p>
            <a:pPr marL="12700">
              <a:lnSpc>
                <a:spcPct val="100000"/>
              </a:lnSpc>
              <a:spcBef>
                <a:spcPts val="220"/>
              </a:spcBef>
              <a:tabLst>
                <a:tab pos="3196590" algn="l"/>
                <a:tab pos="3382645" algn="l"/>
              </a:tabLst>
            </a:pPr>
            <a:r>
              <a:rPr spc="120" dirty="0"/>
              <a:t>Krajowa</a:t>
            </a:r>
            <a:r>
              <a:rPr spc="265" dirty="0"/>
              <a:t> </a:t>
            </a:r>
            <a:r>
              <a:rPr spc="130" dirty="0"/>
              <a:t>Administracja</a:t>
            </a:r>
            <a:r>
              <a:rPr spc="270" dirty="0"/>
              <a:t> </a:t>
            </a:r>
            <a:r>
              <a:rPr spc="105" dirty="0"/>
              <a:t>Skarbowa</a:t>
            </a:r>
            <a:r>
              <a:rPr dirty="0"/>
              <a:t>	</a:t>
            </a:r>
            <a:r>
              <a:rPr b="0" spc="-50" dirty="0">
                <a:latin typeface="Open Sans"/>
                <a:cs typeface="Open Sans"/>
              </a:rPr>
              <a:t>/</a:t>
            </a:r>
            <a:r>
              <a:rPr b="0" dirty="0">
                <a:latin typeface="Open Sans"/>
                <a:cs typeface="Open Sans"/>
              </a:rPr>
              <a:t>	</a:t>
            </a:r>
            <a:r>
              <a:rPr b="0" spc="114" dirty="0">
                <a:latin typeface="Open Sans"/>
                <a:cs typeface="Open Sans"/>
              </a:rPr>
              <a:t>gov.pl/kas </a:t>
            </a:r>
          </a:p>
        </p:txBody>
      </p:sp>
      <p:sp>
        <p:nvSpPr>
          <p:cNvPr id="4" name="Holder 4"/>
          <p:cNvSpPr>
            <a:spLocks noGrp="1"/>
          </p:cNvSpPr>
          <p:nvPr>
            <p:ph type="dt" sz="half" idx="6"/>
          </p:nvPr>
        </p:nvSpPr>
        <p:spPr/>
        <p:txBody>
          <a:bodyPr lIns="0" tIns="0" rIns="0" bIns="0"/>
          <a:lstStyle>
            <a:lvl1pPr>
              <a:defRPr sz="1200" b="1" i="0">
                <a:solidFill>
                  <a:srgbClr val="696D6E"/>
                </a:solidFill>
                <a:latin typeface="Open Sans"/>
                <a:cs typeface="Open Sans"/>
              </a:defRPr>
            </a:lvl1pPr>
          </a:lstStyle>
          <a:p>
            <a:pPr marL="12700">
              <a:lnSpc>
                <a:spcPct val="100000"/>
              </a:lnSpc>
              <a:spcBef>
                <a:spcPts val="220"/>
              </a:spcBef>
              <a:tabLst>
                <a:tab pos="2276475" algn="l"/>
                <a:tab pos="2463165" algn="l"/>
              </a:tabLst>
            </a:pPr>
            <a:r>
              <a:rPr spc="120" dirty="0"/>
              <a:t>Ministerstwo</a:t>
            </a:r>
            <a:r>
              <a:rPr spc="290" dirty="0"/>
              <a:t> </a:t>
            </a:r>
            <a:r>
              <a:rPr spc="114" dirty="0"/>
              <a:t>Finansów</a:t>
            </a:r>
            <a:r>
              <a:rPr dirty="0"/>
              <a:t>	</a:t>
            </a:r>
            <a:r>
              <a:rPr b="0" spc="-50" dirty="0">
                <a:latin typeface="Open Sans"/>
                <a:cs typeface="Open Sans"/>
              </a:rPr>
              <a:t>/</a:t>
            </a:r>
            <a:r>
              <a:rPr b="0" dirty="0">
                <a:latin typeface="Open Sans"/>
                <a:cs typeface="Open Sans"/>
              </a:rPr>
              <a:t>	</a:t>
            </a:r>
            <a:r>
              <a:rPr b="0" spc="110" dirty="0">
                <a:latin typeface="Open Sans"/>
                <a:cs typeface="Open Sans"/>
              </a:rPr>
              <a:t>gov.pl/finanse </a:t>
            </a:r>
          </a:p>
        </p:txBody>
      </p:sp>
      <p:sp>
        <p:nvSpPr>
          <p:cNvPr id="5" name="Holder 5"/>
          <p:cNvSpPr>
            <a:spLocks noGrp="1"/>
          </p:cNvSpPr>
          <p:nvPr>
            <p:ph type="sldNum" sz="quarter" idx="7"/>
          </p:nvPr>
        </p:nvSpPr>
        <p:spPr/>
        <p:txBody>
          <a:bodyPr lIns="0" tIns="0" rIns="0" bIns="0"/>
          <a:lstStyle>
            <a:lvl1pPr>
              <a:defRPr sz="1200" b="1" i="0">
                <a:solidFill>
                  <a:srgbClr val="696D6E"/>
                </a:solidFill>
                <a:latin typeface="Open Sans"/>
                <a:cs typeface="Open Sans"/>
              </a:defRPr>
            </a:lvl1pPr>
          </a:lstStyle>
          <a:p>
            <a:pPr marL="38100">
              <a:lnSpc>
                <a:spcPct val="100000"/>
              </a:lnSpc>
              <a:spcBef>
                <a:spcPts val="220"/>
              </a:spcBef>
            </a:pPr>
            <a:fld id="{81D60167-4931-47E6-BA6A-407CBD079E47}" type="slidenum">
              <a:rPr spc="-50" dirty="0"/>
              <a:t>‹#›</a:t>
            </a:fld>
            <a:endParaRPr spc="-50"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defRPr sz="1200" b="1" i="0">
                <a:solidFill>
                  <a:srgbClr val="696D6E"/>
                </a:solidFill>
                <a:latin typeface="Open Sans"/>
                <a:cs typeface="Open Sans"/>
              </a:defRPr>
            </a:lvl1pPr>
          </a:lstStyle>
          <a:p>
            <a:pPr marL="12700">
              <a:lnSpc>
                <a:spcPct val="100000"/>
              </a:lnSpc>
              <a:spcBef>
                <a:spcPts val="220"/>
              </a:spcBef>
              <a:tabLst>
                <a:tab pos="3196590" algn="l"/>
                <a:tab pos="3382645" algn="l"/>
              </a:tabLst>
            </a:pPr>
            <a:r>
              <a:rPr spc="120" dirty="0"/>
              <a:t>Krajowa</a:t>
            </a:r>
            <a:r>
              <a:rPr spc="265" dirty="0"/>
              <a:t> </a:t>
            </a:r>
            <a:r>
              <a:rPr spc="130" dirty="0"/>
              <a:t>Administracja</a:t>
            </a:r>
            <a:r>
              <a:rPr spc="270" dirty="0"/>
              <a:t> </a:t>
            </a:r>
            <a:r>
              <a:rPr spc="105" dirty="0"/>
              <a:t>Skarbowa</a:t>
            </a:r>
            <a:r>
              <a:rPr dirty="0"/>
              <a:t>	</a:t>
            </a:r>
            <a:r>
              <a:rPr b="0" spc="-50" dirty="0">
                <a:latin typeface="Open Sans"/>
                <a:cs typeface="Open Sans"/>
              </a:rPr>
              <a:t>/</a:t>
            </a:r>
            <a:r>
              <a:rPr b="0" dirty="0">
                <a:latin typeface="Open Sans"/>
                <a:cs typeface="Open Sans"/>
              </a:rPr>
              <a:t>	</a:t>
            </a:r>
            <a:r>
              <a:rPr b="0" spc="114" dirty="0">
                <a:latin typeface="Open Sans"/>
                <a:cs typeface="Open Sans"/>
              </a:rPr>
              <a:t>gov.pl/kas </a:t>
            </a:r>
          </a:p>
        </p:txBody>
      </p:sp>
      <p:sp>
        <p:nvSpPr>
          <p:cNvPr id="3" name="Holder 3"/>
          <p:cNvSpPr>
            <a:spLocks noGrp="1"/>
          </p:cNvSpPr>
          <p:nvPr>
            <p:ph type="dt" sz="half" idx="6"/>
          </p:nvPr>
        </p:nvSpPr>
        <p:spPr/>
        <p:txBody>
          <a:bodyPr lIns="0" tIns="0" rIns="0" bIns="0"/>
          <a:lstStyle>
            <a:lvl1pPr>
              <a:defRPr sz="1200" b="1" i="0">
                <a:solidFill>
                  <a:srgbClr val="696D6E"/>
                </a:solidFill>
                <a:latin typeface="Open Sans"/>
                <a:cs typeface="Open Sans"/>
              </a:defRPr>
            </a:lvl1pPr>
          </a:lstStyle>
          <a:p>
            <a:pPr marL="12700">
              <a:lnSpc>
                <a:spcPct val="100000"/>
              </a:lnSpc>
              <a:spcBef>
                <a:spcPts val="220"/>
              </a:spcBef>
              <a:tabLst>
                <a:tab pos="2276475" algn="l"/>
                <a:tab pos="2463165" algn="l"/>
              </a:tabLst>
            </a:pPr>
            <a:r>
              <a:rPr spc="120" dirty="0"/>
              <a:t>Ministerstwo</a:t>
            </a:r>
            <a:r>
              <a:rPr spc="290" dirty="0"/>
              <a:t> </a:t>
            </a:r>
            <a:r>
              <a:rPr spc="114" dirty="0"/>
              <a:t>Finansów</a:t>
            </a:r>
            <a:r>
              <a:rPr dirty="0"/>
              <a:t>	</a:t>
            </a:r>
            <a:r>
              <a:rPr b="0" spc="-50" dirty="0">
                <a:latin typeface="Open Sans"/>
                <a:cs typeface="Open Sans"/>
              </a:rPr>
              <a:t>/</a:t>
            </a:r>
            <a:r>
              <a:rPr b="0" dirty="0">
                <a:latin typeface="Open Sans"/>
                <a:cs typeface="Open Sans"/>
              </a:rPr>
              <a:t>	</a:t>
            </a:r>
            <a:r>
              <a:rPr b="0" spc="110" dirty="0">
                <a:latin typeface="Open Sans"/>
                <a:cs typeface="Open Sans"/>
              </a:rPr>
              <a:t>gov.pl/finanse </a:t>
            </a:r>
          </a:p>
        </p:txBody>
      </p:sp>
      <p:sp>
        <p:nvSpPr>
          <p:cNvPr id="4" name="Holder 4"/>
          <p:cNvSpPr>
            <a:spLocks noGrp="1"/>
          </p:cNvSpPr>
          <p:nvPr>
            <p:ph type="sldNum" sz="quarter" idx="7"/>
          </p:nvPr>
        </p:nvSpPr>
        <p:spPr/>
        <p:txBody>
          <a:bodyPr lIns="0" tIns="0" rIns="0" bIns="0"/>
          <a:lstStyle>
            <a:lvl1pPr>
              <a:defRPr sz="1200" b="1" i="0">
                <a:solidFill>
                  <a:srgbClr val="696D6E"/>
                </a:solidFill>
                <a:latin typeface="Open Sans"/>
                <a:cs typeface="Open Sans"/>
              </a:defRPr>
            </a:lvl1pPr>
          </a:lstStyle>
          <a:p>
            <a:pPr marL="38100">
              <a:lnSpc>
                <a:spcPct val="100000"/>
              </a:lnSpc>
              <a:spcBef>
                <a:spcPts val="220"/>
              </a:spcBef>
            </a:pPr>
            <a:fld id="{81D60167-4931-47E6-BA6A-407CBD079E47}" type="slidenum">
              <a:rPr spc="-50" dirty="0"/>
              <a:t>‹#›</a:t>
            </a:fld>
            <a:endParaRPr spc="-50"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20104100" cy="10450195"/>
          </a:xfrm>
          <a:custGeom>
            <a:avLst/>
            <a:gdLst/>
            <a:ahLst/>
            <a:cxnLst/>
            <a:rect l="l" t="t" r="r" b="b"/>
            <a:pathLst>
              <a:path w="20104100" h="10450195">
                <a:moveTo>
                  <a:pt x="20104099" y="0"/>
                </a:moveTo>
                <a:lnTo>
                  <a:pt x="0" y="0"/>
                </a:lnTo>
                <a:lnTo>
                  <a:pt x="0" y="10449943"/>
                </a:lnTo>
                <a:lnTo>
                  <a:pt x="20104099" y="10449943"/>
                </a:lnTo>
                <a:lnTo>
                  <a:pt x="20104099" y="0"/>
                </a:lnTo>
                <a:close/>
              </a:path>
            </a:pathLst>
          </a:custGeom>
          <a:solidFill>
            <a:srgbClr val="F3F3F2"/>
          </a:solidFill>
        </p:spPr>
        <p:txBody>
          <a:bodyPr wrap="square" lIns="0" tIns="0" rIns="0" bIns="0" rtlCol="0"/>
          <a:lstStyle/>
          <a:p>
            <a:endParaRPr/>
          </a:p>
        </p:txBody>
      </p:sp>
      <p:sp>
        <p:nvSpPr>
          <p:cNvPr id="2" name="Holder 2"/>
          <p:cNvSpPr>
            <a:spLocks noGrp="1"/>
          </p:cNvSpPr>
          <p:nvPr>
            <p:ph type="title"/>
          </p:nvPr>
        </p:nvSpPr>
        <p:spPr>
          <a:xfrm>
            <a:off x="2290738" y="4774324"/>
            <a:ext cx="9165712" cy="905510"/>
          </a:xfrm>
          <a:prstGeom prst="rect">
            <a:avLst/>
          </a:prstGeom>
        </p:spPr>
        <p:txBody>
          <a:bodyPr wrap="square" lIns="0" tIns="0" rIns="0" bIns="0">
            <a:spAutoFit/>
          </a:bodyPr>
          <a:lstStyle>
            <a:lvl1pPr>
              <a:defRPr sz="5750" b="1" i="0">
                <a:solidFill>
                  <a:srgbClr val="ED1C24"/>
                </a:solidFill>
                <a:latin typeface="Lato Black"/>
                <a:cs typeface="Lato Black"/>
              </a:defRPr>
            </a:lvl1pPr>
          </a:lstStyle>
          <a:p>
            <a:endParaRPr/>
          </a:p>
        </p:txBody>
      </p:sp>
      <p:sp>
        <p:nvSpPr>
          <p:cNvPr id="3" name="Holder 3"/>
          <p:cNvSpPr>
            <a:spLocks noGrp="1"/>
          </p:cNvSpPr>
          <p:nvPr>
            <p:ph type="body" idx="1"/>
          </p:nvPr>
        </p:nvSpPr>
        <p:spPr>
          <a:xfrm>
            <a:off x="2290894" y="3769223"/>
            <a:ext cx="15229840" cy="4528184"/>
          </a:xfrm>
          <a:prstGeom prst="rect">
            <a:avLst/>
          </a:prstGeom>
        </p:spPr>
        <p:txBody>
          <a:bodyPr wrap="square" lIns="0" tIns="0" rIns="0" bIns="0">
            <a:spAutoFit/>
          </a:bodyPr>
          <a:lstStyle>
            <a:lvl1pPr>
              <a:defRPr sz="2450" b="0" i="0">
                <a:solidFill>
                  <a:schemeClr val="tx1"/>
                </a:solidFill>
                <a:latin typeface="Lato"/>
                <a:cs typeface="Lato"/>
              </a:defRPr>
            </a:lvl1pPr>
          </a:lstStyle>
          <a:p>
            <a:endParaRPr/>
          </a:p>
        </p:txBody>
      </p:sp>
      <p:sp>
        <p:nvSpPr>
          <p:cNvPr id="4" name="Holder 4"/>
          <p:cNvSpPr>
            <a:spLocks noGrp="1"/>
          </p:cNvSpPr>
          <p:nvPr>
            <p:ph type="ftr" sz="quarter" idx="5"/>
          </p:nvPr>
        </p:nvSpPr>
        <p:spPr>
          <a:xfrm>
            <a:off x="6501446" y="10751027"/>
            <a:ext cx="4292600" cy="239395"/>
          </a:xfrm>
          <a:prstGeom prst="rect">
            <a:avLst/>
          </a:prstGeom>
        </p:spPr>
        <p:txBody>
          <a:bodyPr wrap="square" lIns="0" tIns="0" rIns="0" bIns="0">
            <a:spAutoFit/>
          </a:bodyPr>
          <a:lstStyle>
            <a:lvl1pPr>
              <a:defRPr sz="1200" b="1" i="0">
                <a:solidFill>
                  <a:srgbClr val="696D6E"/>
                </a:solidFill>
                <a:latin typeface="Open Sans"/>
                <a:cs typeface="Open Sans"/>
              </a:defRPr>
            </a:lvl1pPr>
          </a:lstStyle>
          <a:p>
            <a:pPr marL="12700">
              <a:lnSpc>
                <a:spcPct val="100000"/>
              </a:lnSpc>
              <a:spcBef>
                <a:spcPts val="220"/>
              </a:spcBef>
              <a:tabLst>
                <a:tab pos="3196590" algn="l"/>
                <a:tab pos="3382645" algn="l"/>
              </a:tabLst>
            </a:pPr>
            <a:r>
              <a:rPr spc="120" dirty="0"/>
              <a:t>Krajowa</a:t>
            </a:r>
            <a:r>
              <a:rPr spc="265" dirty="0"/>
              <a:t> </a:t>
            </a:r>
            <a:r>
              <a:rPr spc="130" dirty="0"/>
              <a:t>Administracja</a:t>
            </a:r>
            <a:r>
              <a:rPr spc="270" dirty="0"/>
              <a:t> </a:t>
            </a:r>
            <a:r>
              <a:rPr spc="105" dirty="0"/>
              <a:t>Skarbowa</a:t>
            </a:r>
            <a:r>
              <a:rPr dirty="0"/>
              <a:t>	</a:t>
            </a:r>
            <a:r>
              <a:rPr b="0" spc="-50" dirty="0">
                <a:latin typeface="Open Sans"/>
                <a:cs typeface="Open Sans"/>
              </a:rPr>
              <a:t>/</a:t>
            </a:r>
            <a:r>
              <a:rPr b="0" dirty="0">
                <a:latin typeface="Open Sans"/>
                <a:cs typeface="Open Sans"/>
              </a:rPr>
              <a:t>	</a:t>
            </a:r>
            <a:r>
              <a:rPr b="0" spc="114" dirty="0">
                <a:latin typeface="Open Sans"/>
                <a:cs typeface="Open Sans"/>
              </a:rPr>
              <a:t>gov.pl/kas </a:t>
            </a:r>
          </a:p>
        </p:txBody>
      </p:sp>
      <p:sp>
        <p:nvSpPr>
          <p:cNvPr id="5" name="Holder 5"/>
          <p:cNvSpPr>
            <a:spLocks noGrp="1"/>
          </p:cNvSpPr>
          <p:nvPr>
            <p:ph type="dt" sz="half" idx="6"/>
          </p:nvPr>
        </p:nvSpPr>
        <p:spPr>
          <a:xfrm>
            <a:off x="2290894" y="10751027"/>
            <a:ext cx="3727450" cy="239395"/>
          </a:xfrm>
          <a:prstGeom prst="rect">
            <a:avLst/>
          </a:prstGeom>
        </p:spPr>
        <p:txBody>
          <a:bodyPr wrap="square" lIns="0" tIns="0" rIns="0" bIns="0">
            <a:spAutoFit/>
          </a:bodyPr>
          <a:lstStyle>
            <a:lvl1pPr>
              <a:defRPr sz="1200" b="1" i="0">
                <a:solidFill>
                  <a:srgbClr val="696D6E"/>
                </a:solidFill>
                <a:latin typeface="Open Sans"/>
                <a:cs typeface="Open Sans"/>
              </a:defRPr>
            </a:lvl1pPr>
          </a:lstStyle>
          <a:p>
            <a:pPr marL="12700">
              <a:lnSpc>
                <a:spcPct val="100000"/>
              </a:lnSpc>
              <a:spcBef>
                <a:spcPts val="220"/>
              </a:spcBef>
              <a:tabLst>
                <a:tab pos="2276475" algn="l"/>
                <a:tab pos="2463165" algn="l"/>
              </a:tabLst>
            </a:pPr>
            <a:r>
              <a:rPr spc="120" dirty="0"/>
              <a:t>Ministerstwo</a:t>
            </a:r>
            <a:r>
              <a:rPr spc="290" dirty="0"/>
              <a:t> </a:t>
            </a:r>
            <a:r>
              <a:rPr spc="114" dirty="0"/>
              <a:t>Finansów</a:t>
            </a:r>
            <a:r>
              <a:rPr dirty="0"/>
              <a:t>	</a:t>
            </a:r>
            <a:r>
              <a:rPr b="0" spc="-50" dirty="0">
                <a:latin typeface="Open Sans"/>
                <a:cs typeface="Open Sans"/>
              </a:rPr>
              <a:t>/</a:t>
            </a:r>
            <a:r>
              <a:rPr b="0" dirty="0">
                <a:latin typeface="Open Sans"/>
                <a:cs typeface="Open Sans"/>
              </a:rPr>
              <a:t>	</a:t>
            </a:r>
            <a:r>
              <a:rPr b="0" spc="110" dirty="0">
                <a:latin typeface="Open Sans"/>
                <a:cs typeface="Open Sans"/>
              </a:rPr>
              <a:t>gov.pl/finanse </a:t>
            </a:r>
          </a:p>
        </p:txBody>
      </p:sp>
      <p:sp>
        <p:nvSpPr>
          <p:cNvPr id="6" name="Holder 6"/>
          <p:cNvSpPr>
            <a:spLocks noGrp="1"/>
          </p:cNvSpPr>
          <p:nvPr>
            <p:ph type="sldNum" sz="quarter" idx="7"/>
          </p:nvPr>
        </p:nvSpPr>
        <p:spPr>
          <a:xfrm>
            <a:off x="18929260" y="10751027"/>
            <a:ext cx="179069" cy="239395"/>
          </a:xfrm>
          <a:prstGeom prst="rect">
            <a:avLst/>
          </a:prstGeom>
        </p:spPr>
        <p:txBody>
          <a:bodyPr wrap="square" lIns="0" tIns="0" rIns="0" bIns="0">
            <a:spAutoFit/>
          </a:bodyPr>
          <a:lstStyle>
            <a:lvl1pPr>
              <a:defRPr sz="1200" b="1" i="0">
                <a:solidFill>
                  <a:srgbClr val="696D6E"/>
                </a:solidFill>
                <a:latin typeface="Open Sans"/>
                <a:cs typeface="Open Sans"/>
              </a:defRPr>
            </a:lvl1pPr>
          </a:lstStyle>
          <a:p>
            <a:pPr marL="38100">
              <a:lnSpc>
                <a:spcPct val="100000"/>
              </a:lnSpc>
              <a:spcBef>
                <a:spcPts val="220"/>
              </a:spcBef>
            </a:pPr>
            <a:fld id="{81D60167-4931-47E6-BA6A-407CBD079E47}" type="slidenum">
              <a:rPr spc="-50" dirty="0"/>
              <a:t>‹#›</a:t>
            </a:fld>
            <a:endParaRPr spc="-50"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hyperlink" Target="http://www.etoll.gov.pl/" TargetMode="Externa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15875"/>
            <a:ext cx="20104099" cy="10449942"/>
          </a:xfrm>
          <a:prstGeom prst="rect">
            <a:avLst/>
          </a:prstGeom>
        </p:spPr>
      </p:pic>
      <p:sp>
        <p:nvSpPr>
          <p:cNvPr id="3" name="object 3"/>
          <p:cNvSpPr txBox="1"/>
          <p:nvPr/>
        </p:nvSpPr>
        <p:spPr>
          <a:xfrm>
            <a:off x="2051050" y="3631825"/>
            <a:ext cx="7517765" cy="5752216"/>
          </a:xfrm>
          <a:prstGeom prst="rect">
            <a:avLst/>
          </a:prstGeom>
        </p:spPr>
        <p:txBody>
          <a:bodyPr vert="horz" wrap="square" lIns="0" tIns="12065" rIns="0" bIns="0" rtlCol="0">
            <a:spAutoFit/>
          </a:bodyPr>
          <a:lstStyle/>
          <a:p>
            <a:pPr marL="12700" marR="528320">
              <a:lnSpc>
                <a:spcPct val="105400"/>
              </a:lnSpc>
              <a:spcBef>
                <a:spcPts val="95"/>
              </a:spcBef>
            </a:pPr>
            <a:r>
              <a:rPr sz="5750" dirty="0">
                <a:latin typeface="+mn-lt"/>
                <a:cs typeface="Lato Black"/>
              </a:rPr>
              <a:t>Plan</a:t>
            </a:r>
            <a:r>
              <a:rPr sz="5750" spc="-165" dirty="0">
                <a:latin typeface="+mn-lt"/>
                <a:cs typeface="Lato Black"/>
              </a:rPr>
              <a:t> </a:t>
            </a:r>
            <a:r>
              <a:rPr sz="5750" dirty="0">
                <a:latin typeface="+mn-lt"/>
                <a:cs typeface="Lato Black"/>
              </a:rPr>
              <a:t>wdrażania</a:t>
            </a:r>
            <a:r>
              <a:rPr sz="5750" spc="-60" dirty="0">
                <a:latin typeface="+mn-lt"/>
                <a:cs typeface="Lato Black"/>
              </a:rPr>
              <a:t> </a:t>
            </a:r>
            <a:r>
              <a:rPr sz="5750" spc="-10" dirty="0">
                <a:latin typeface="+mn-lt"/>
                <a:cs typeface="Lato Black"/>
              </a:rPr>
              <a:t>usług </a:t>
            </a:r>
            <a:r>
              <a:rPr sz="5750" b="1" dirty="0">
                <a:latin typeface="+mn-lt"/>
                <a:cs typeface="Lato Black"/>
              </a:rPr>
              <a:t>dla</a:t>
            </a:r>
            <a:r>
              <a:rPr sz="5750" b="1" spc="-10" dirty="0">
                <a:latin typeface="+mn-lt"/>
                <a:cs typeface="Lato Black"/>
              </a:rPr>
              <a:t> klientów</a:t>
            </a:r>
            <a:endParaRPr sz="5750" dirty="0">
              <a:latin typeface="+mn-lt"/>
              <a:cs typeface="Lato Black"/>
            </a:endParaRPr>
          </a:p>
          <a:p>
            <a:pPr marL="12700" marR="5080">
              <a:lnSpc>
                <a:spcPct val="105400"/>
              </a:lnSpc>
            </a:pPr>
            <a:r>
              <a:rPr sz="5750" spc="-10" dirty="0">
                <a:latin typeface="+mn-lt"/>
                <a:cs typeface="Lato Black"/>
              </a:rPr>
              <a:t>Krajowej</a:t>
            </a:r>
            <a:r>
              <a:rPr sz="5750" spc="-260" dirty="0">
                <a:latin typeface="+mn-lt"/>
                <a:cs typeface="Lato Black"/>
              </a:rPr>
              <a:t> </a:t>
            </a:r>
            <a:r>
              <a:rPr sz="5750" spc="-10" dirty="0">
                <a:latin typeface="+mn-lt"/>
                <a:cs typeface="Lato Black"/>
              </a:rPr>
              <a:t>Administracji Skarbowej</a:t>
            </a:r>
            <a:endParaRPr sz="5750" dirty="0">
              <a:latin typeface="+mn-lt"/>
              <a:cs typeface="Lato Black"/>
            </a:endParaRPr>
          </a:p>
          <a:p>
            <a:pPr marL="12700">
              <a:lnSpc>
                <a:spcPct val="100000"/>
              </a:lnSpc>
              <a:spcBef>
                <a:spcPts val="370"/>
              </a:spcBef>
            </a:pPr>
            <a:r>
              <a:rPr sz="5750" b="1" dirty="0">
                <a:solidFill>
                  <a:srgbClr val="ED1C24"/>
                </a:solidFill>
                <a:latin typeface="+mn-lt"/>
                <a:cs typeface="Lato Black"/>
              </a:rPr>
              <a:t>w</a:t>
            </a:r>
            <a:r>
              <a:rPr sz="5750" b="1" spc="-145" dirty="0">
                <a:solidFill>
                  <a:srgbClr val="ED1C24"/>
                </a:solidFill>
                <a:latin typeface="+mn-lt"/>
                <a:cs typeface="Lato Black"/>
              </a:rPr>
              <a:t> </a:t>
            </a:r>
            <a:r>
              <a:rPr lang="pl-PL" sz="5750" b="1" dirty="0">
                <a:solidFill>
                  <a:srgbClr val="ED1C24"/>
                </a:solidFill>
                <a:latin typeface="+mn-lt"/>
                <a:cs typeface="Lato Black"/>
              </a:rPr>
              <a:t>latach</a:t>
            </a:r>
            <a:r>
              <a:rPr sz="5750" b="1" spc="-25" dirty="0">
                <a:solidFill>
                  <a:srgbClr val="ED1C24"/>
                </a:solidFill>
                <a:latin typeface="+mn-lt"/>
                <a:cs typeface="Lato Black"/>
              </a:rPr>
              <a:t> </a:t>
            </a:r>
            <a:r>
              <a:rPr sz="5750" b="1" dirty="0">
                <a:solidFill>
                  <a:srgbClr val="ED1C24"/>
                </a:solidFill>
                <a:latin typeface="+mn-lt"/>
                <a:cs typeface="Lato Black"/>
              </a:rPr>
              <a:t>2024-</a:t>
            </a:r>
            <a:r>
              <a:rPr sz="5750" b="1" spc="-20" dirty="0">
                <a:solidFill>
                  <a:srgbClr val="ED1C24"/>
                </a:solidFill>
                <a:latin typeface="+mn-lt"/>
                <a:cs typeface="Lato Black"/>
              </a:rPr>
              <a:t>2028</a:t>
            </a:r>
            <a:endParaRPr lang="pl-PL" sz="5750" b="1" spc="-20" dirty="0">
              <a:solidFill>
                <a:srgbClr val="ED1C24"/>
              </a:solidFill>
              <a:latin typeface="+mn-lt"/>
              <a:cs typeface="Lato Black"/>
            </a:endParaRPr>
          </a:p>
          <a:p>
            <a:pPr marL="12700">
              <a:lnSpc>
                <a:spcPct val="100000"/>
              </a:lnSpc>
              <a:spcBef>
                <a:spcPts val="370"/>
              </a:spcBef>
            </a:pPr>
            <a:endParaRPr lang="pl-PL" sz="3200" b="1" spc="-20" dirty="0">
              <a:solidFill>
                <a:schemeClr val="tx1"/>
              </a:solidFill>
              <a:latin typeface="+mn-lt"/>
              <a:cs typeface="Lato Black"/>
            </a:endParaRPr>
          </a:p>
          <a:p>
            <a:pPr marL="12700">
              <a:lnSpc>
                <a:spcPct val="100000"/>
              </a:lnSpc>
              <a:spcBef>
                <a:spcPts val="370"/>
              </a:spcBef>
            </a:pPr>
            <a:r>
              <a:rPr lang="pl-PL" sz="3200" b="1" spc="-20" dirty="0">
                <a:solidFill>
                  <a:schemeClr val="tx1"/>
                </a:solidFill>
                <a:latin typeface="+mn-lt"/>
                <a:cs typeface="Lato Black"/>
              </a:rPr>
              <a:t>Stan na 30.09.2026 r.</a:t>
            </a:r>
            <a:endParaRPr sz="5750" dirty="0">
              <a:solidFill>
                <a:schemeClr val="tx1"/>
              </a:solidFill>
              <a:latin typeface="+mn-lt"/>
              <a:cs typeface="Lato Black"/>
            </a:endParaRPr>
          </a:p>
        </p:txBody>
      </p:sp>
      <p:grpSp>
        <p:nvGrpSpPr>
          <p:cNvPr id="4" name="object 4"/>
          <p:cNvGrpSpPr/>
          <p:nvPr/>
        </p:nvGrpSpPr>
        <p:grpSpPr>
          <a:xfrm>
            <a:off x="2303590" y="1730735"/>
            <a:ext cx="4502785" cy="573405"/>
            <a:chOff x="2303590" y="1730735"/>
            <a:chExt cx="4502785" cy="573405"/>
          </a:xfrm>
        </p:grpSpPr>
        <p:pic>
          <p:nvPicPr>
            <p:cNvPr id="5" name="object 5"/>
            <p:cNvPicPr/>
            <p:nvPr/>
          </p:nvPicPr>
          <p:blipFill>
            <a:blip r:embed="rId3" cstate="print"/>
            <a:stretch>
              <a:fillRect/>
            </a:stretch>
          </p:blipFill>
          <p:spPr>
            <a:xfrm>
              <a:off x="5211187" y="2006280"/>
              <a:ext cx="1594892" cy="268293"/>
            </a:xfrm>
            <a:prstGeom prst="rect">
              <a:avLst/>
            </a:prstGeom>
          </p:spPr>
        </p:pic>
        <p:sp>
          <p:nvSpPr>
            <p:cNvPr id="6" name="object 6"/>
            <p:cNvSpPr/>
            <p:nvPr/>
          </p:nvSpPr>
          <p:spPr>
            <a:xfrm>
              <a:off x="4402252" y="1752250"/>
              <a:ext cx="485775" cy="530225"/>
            </a:xfrm>
            <a:custGeom>
              <a:avLst/>
              <a:gdLst/>
              <a:ahLst/>
              <a:cxnLst/>
              <a:rect l="l" t="t" r="r" b="b"/>
              <a:pathLst>
                <a:path w="485775" h="530225">
                  <a:moveTo>
                    <a:pt x="87769" y="220586"/>
                  </a:moveTo>
                  <a:lnTo>
                    <a:pt x="0" y="220586"/>
                  </a:lnTo>
                  <a:lnTo>
                    <a:pt x="0" y="352933"/>
                  </a:lnTo>
                  <a:lnTo>
                    <a:pt x="87769" y="352933"/>
                  </a:lnTo>
                  <a:lnTo>
                    <a:pt x="87769" y="220586"/>
                  </a:lnTo>
                  <a:close/>
                </a:path>
                <a:path w="485775" h="530225">
                  <a:moveTo>
                    <a:pt x="87769" y="0"/>
                  </a:moveTo>
                  <a:lnTo>
                    <a:pt x="0" y="0"/>
                  </a:lnTo>
                  <a:lnTo>
                    <a:pt x="0" y="131902"/>
                  </a:lnTo>
                  <a:lnTo>
                    <a:pt x="87769" y="131902"/>
                  </a:lnTo>
                  <a:lnTo>
                    <a:pt x="87769" y="0"/>
                  </a:lnTo>
                  <a:close/>
                </a:path>
                <a:path w="485775" h="530225">
                  <a:moveTo>
                    <a:pt x="270535" y="228688"/>
                  </a:moveTo>
                  <a:lnTo>
                    <a:pt x="259562" y="214325"/>
                  </a:lnTo>
                  <a:lnTo>
                    <a:pt x="247523" y="200545"/>
                  </a:lnTo>
                  <a:lnTo>
                    <a:pt x="234391" y="187794"/>
                  </a:lnTo>
                  <a:lnTo>
                    <a:pt x="220116" y="176466"/>
                  </a:lnTo>
                  <a:lnTo>
                    <a:pt x="191147" y="194754"/>
                  </a:lnTo>
                  <a:lnTo>
                    <a:pt x="159181" y="208648"/>
                  </a:lnTo>
                  <a:lnTo>
                    <a:pt x="124599" y="217487"/>
                  </a:lnTo>
                  <a:lnTo>
                    <a:pt x="87782" y="220586"/>
                  </a:lnTo>
                  <a:lnTo>
                    <a:pt x="129717" y="227253"/>
                  </a:lnTo>
                  <a:lnTo>
                    <a:pt x="166052" y="245910"/>
                  </a:lnTo>
                  <a:lnTo>
                    <a:pt x="194665" y="274447"/>
                  </a:lnTo>
                  <a:lnTo>
                    <a:pt x="213398" y="310807"/>
                  </a:lnTo>
                  <a:lnTo>
                    <a:pt x="220116" y="352920"/>
                  </a:lnTo>
                  <a:lnTo>
                    <a:pt x="223697" y="317677"/>
                  </a:lnTo>
                  <a:lnTo>
                    <a:pt x="233845" y="284721"/>
                  </a:lnTo>
                  <a:lnTo>
                    <a:pt x="249745" y="254800"/>
                  </a:lnTo>
                  <a:lnTo>
                    <a:pt x="270535" y="228688"/>
                  </a:lnTo>
                  <a:close/>
                </a:path>
                <a:path w="485775" h="530225">
                  <a:moveTo>
                    <a:pt x="485254" y="441159"/>
                  </a:moveTo>
                  <a:lnTo>
                    <a:pt x="396582" y="441159"/>
                  </a:lnTo>
                  <a:lnTo>
                    <a:pt x="396582" y="529831"/>
                  </a:lnTo>
                  <a:lnTo>
                    <a:pt x="485254" y="529831"/>
                  </a:lnTo>
                  <a:lnTo>
                    <a:pt x="485254" y="441159"/>
                  </a:lnTo>
                  <a:close/>
                </a:path>
                <a:path w="485775" h="530225">
                  <a:moveTo>
                    <a:pt x="485254" y="264248"/>
                  </a:moveTo>
                  <a:lnTo>
                    <a:pt x="396582" y="264248"/>
                  </a:lnTo>
                  <a:lnTo>
                    <a:pt x="396582" y="352933"/>
                  </a:lnTo>
                  <a:lnTo>
                    <a:pt x="485254" y="352933"/>
                  </a:lnTo>
                  <a:lnTo>
                    <a:pt x="485254" y="264248"/>
                  </a:lnTo>
                  <a:close/>
                </a:path>
              </a:pathLst>
            </a:custGeom>
            <a:solidFill>
              <a:srgbClr val="BBC0C3"/>
            </a:solidFill>
          </p:spPr>
          <p:txBody>
            <a:bodyPr wrap="square" lIns="0" tIns="0" rIns="0" bIns="0" rtlCol="0"/>
            <a:lstStyle/>
            <a:p>
              <a:endParaRPr/>
            </a:p>
          </p:txBody>
        </p:sp>
        <p:pic>
          <p:nvPicPr>
            <p:cNvPr id="7" name="object 7"/>
            <p:cNvPicPr/>
            <p:nvPr/>
          </p:nvPicPr>
          <p:blipFill>
            <a:blip r:embed="rId4" cstate="print"/>
            <a:stretch>
              <a:fillRect/>
            </a:stretch>
          </p:blipFill>
          <p:spPr>
            <a:xfrm>
              <a:off x="4842955" y="1752252"/>
              <a:ext cx="132341" cy="131891"/>
            </a:xfrm>
            <a:prstGeom prst="rect">
              <a:avLst/>
            </a:prstGeom>
          </p:spPr>
        </p:pic>
        <p:sp>
          <p:nvSpPr>
            <p:cNvPr id="8" name="object 8"/>
            <p:cNvSpPr/>
            <p:nvPr/>
          </p:nvSpPr>
          <p:spPr>
            <a:xfrm>
              <a:off x="4672788" y="1928711"/>
              <a:ext cx="126364" cy="176530"/>
            </a:xfrm>
            <a:custGeom>
              <a:avLst/>
              <a:gdLst/>
              <a:ahLst/>
              <a:cxnLst/>
              <a:rect l="l" t="t" r="r" b="b"/>
              <a:pathLst>
                <a:path w="126364" h="176530">
                  <a:moveTo>
                    <a:pt x="126048" y="0"/>
                  </a:moveTo>
                  <a:lnTo>
                    <a:pt x="89958" y="3600"/>
                  </a:lnTo>
                  <a:lnTo>
                    <a:pt x="56443" y="13952"/>
                  </a:lnTo>
                  <a:lnTo>
                    <a:pt x="26218" y="30382"/>
                  </a:lnTo>
                  <a:lnTo>
                    <a:pt x="0" y="52218"/>
                  </a:lnTo>
                  <a:lnTo>
                    <a:pt x="16237" y="80238"/>
                  </a:lnTo>
                  <a:lnTo>
                    <a:pt x="28253" y="110622"/>
                  </a:lnTo>
                  <a:lnTo>
                    <a:pt x="35710" y="142863"/>
                  </a:lnTo>
                  <a:lnTo>
                    <a:pt x="38271" y="176455"/>
                  </a:lnTo>
                  <a:lnTo>
                    <a:pt x="45149" y="141709"/>
                  </a:lnTo>
                  <a:lnTo>
                    <a:pt x="63928" y="113547"/>
                  </a:lnTo>
                  <a:lnTo>
                    <a:pt x="91823" y="94670"/>
                  </a:lnTo>
                  <a:lnTo>
                    <a:pt x="126048" y="87777"/>
                  </a:lnTo>
                  <a:lnTo>
                    <a:pt x="126048" y="0"/>
                  </a:lnTo>
                  <a:close/>
                </a:path>
              </a:pathLst>
            </a:custGeom>
            <a:solidFill>
              <a:srgbClr val="BBC0C3"/>
            </a:solidFill>
          </p:spPr>
          <p:txBody>
            <a:bodyPr wrap="square" lIns="0" tIns="0" rIns="0" bIns="0" rtlCol="0"/>
            <a:lstStyle/>
            <a:p>
              <a:endParaRPr/>
            </a:p>
          </p:txBody>
        </p:sp>
        <p:sp>
          <p:nvSpPr>
            <p:cNvPr id="9" name="object 9"/>
            <p:cNvSpPr/>
            <p:nvPr/>
          </p:nvSpPr>
          <p:spPr>
            <a:xfrm>
              <a:off x="4622374" y="1980929"/>
              <a:ext cx="88900" cy="124460"/>
            </a:xfrm>
            <a:custGeom>
              <a:avLst/>
              <a:gdLst/>
              <a:ahLst/>
              <a:cxnLst/>
              <a:rect l="l" t="t" r="r" b="b"/>
              <a:pathLst>
                <a:path w="88900" h="124460">
                  <a:moveTo>
                    <a:pt x="50417" y="0"/>
                  </a:moveTo>
                  <a:lnTo>
                    <a:pt x="29627" y="26120"/>
                  </a:lnTo>
                  <a:lnTo>
                    <a:pt x="13731" y="56040"/>
                  </a:lnTo>
                  <a:lnTo>
                    <a:pt x="3573" y="88998"/>
                  </a:lnTo>
                  <a:lnTo>
                    <a:pt x="0" y="124237"/>
                  </a:lnTo>
                  <a:lnTo>
                    <a:pt x="88677" y="124237"/>
                  </a:lnTo>
                  <a:lnTo>
                    <a:pt x="86118" y="90645"/>
                  </a:lnTo>
                  <a:lnTo>
                    <a:pt x="78665" y="58403"/>
                  </a:lnTo>
                  <a:lnTo>
                    <a:pt x="66652" y="28020"/>
                  </a:lnTo>
                  <a:lnTo>
                    <a:pt x="50417" y="0"/>
                  </a:lnTo>
                  <a:close/>
                </a:path>
              </a:pathLst>
            </a:custGeom>
            <a:solidFill>
              <a:srgbClr val="A2A7A8"/>
            </a:solidFill>
          </p:spPr>
          <p:txBody>
            <a:bodyPr wrap="square" lIns="0" tIns="0" rIns="0" bIns="0" rtlCol="0"/>
            <a:lstStyle/>
            <a:p>
              <a:endParaRPr/>
            </a:p>
          </p:txBody>
        </p:sp>
        <p:sp>
          <p:nvSpPr>
            <p:cNvPr id="10" name="object 10"/>
            <p:cNvSpPr/>
            <p:nvPr/>
          </p:nvSpPr>
          <p:spPr>
            <a:xfrm>
              <a:off x="4490034" y="1752250"/>
              <a:ext cx="221615" cy="530225"/>
            </a:xfrm>
            <a:custGeom>
              <a:avLst/>
              <a:gdLst/>
              <a:ahLst/>
              <a:cxnLst/>
              <a:rect l="l" t="t" r="r" b="b"/>
              <a:pathLst>
                <a:path w="221614" h="530225">
                  <a:moveTo>
                    <a:pt x="221005" y="441159"/>
                  </a:moveTo>
                  <a:lnTo>
                    <a:pt x="132334" y="441159"/>
                  </a:lnTo>
                  <a:lnTo>
                    <a:pt x="132334" y="529831"/>
                  </a:lnTo>
                  <a:lnTo>
                    <a:pt x="221005" y="529831"/>
                  </a:lnTo>
                  <a:lnTo>
                    <a:pt x="221005" y="441159"/>
                  </a:lnTo>
                  <a:close/>
                </a:path>
                <a:path w="221614" h="530225">
                  <a:moveTo>
                    <a:pt x="221018" y="0"/>
                  </a:moveTo>
                  <a:lnTo>
                    <a:pt x="132334" y="0"/>
                  </a:lnTo>
                  <a:lnTo>
                    <a:pt x="125615" y="41732"/>
                  </a:lnTo>
                  <a:lnTo>
                    <a:pt x="106883" y="77939"/>
                  </a:lnTo>
                  <a:lnTo>
                    <a:pt x="78270" y="106476"/>
                  </a:lnTo>
                  <a:lnTo>
                    <a:pt x="41935" y="125183"/>
                  </a:lnTo>
                  <a:lnTo>
                    <a:pt x="0" y="131902"/>
                  </a:lnTo>
                  <a:lnTo>
                    <a:pt x="36817" y="134937"/>
                  </a:lnTo>
                  <a:lnTo>
                    <a:pt x="71399" y="143713"/>
                  </a:lnTo>
                  <a:lnTo>
                    <a:pt x="103365" y="157734"/>
                  </a:lnTo>
                  <a:lnTo>
                    <a:pt x="132334" y="176466"/>
                  </a:lnTo>
                  <a:lnTo>
                    <a:pt x="168605" y="142125"/>
                  </a:lnTo>
                  <a:lnTo>
                    <a:pt x="196596" y="100215"/>
                  </a:lnTo>
                  <a:lnTo>
                    <a:pt x="214630" y="52324"/>
                  </a:lnTo>
                  <a:lnTo>
                    <a:pt x="221018" y="0"/>
                  </a:lnTo>
                  <a:close/>
                </a:path>
              </a:pathLst>
            </a:custGeom>
            <a:solidFill>
              <a:srgbClr val="BBC0C3"/>
            </a:solidFill>
          </p:spPr>
          <p:txBody>
            <a:bodyPr wrap="square" lIns="0" tIns="0" rIns="0" bIns="0" rtlCol="0"/>
            <a:lstStyle/>
            <a:p>
              <a:endParaRPr/>
            </a:p>
          </p:txBody>
        </p:sp>
        <p:sp>
          <p:nvSpPr>
            <p:cNvPr id="11" name="object 11"/>
            <p:cNvSpPr/>
            <p:nvPr/>
          </p:nvSpPr>
          <p:spPr>
            <a:xfrm>
              <a:off x="4402252" y="1884152"/>
              <a:ext cx="706120" cy="309880"/>
            </a:xfrm>
            <a:custGeom>
              <a:avLst/>
              <a:gdLst/>
              <a:ahLst/>
              <a:cxnLst/>
              <a:rect l="l" t="t" r="r" b="b"/>
              <a:pathLst>
                <a:path w="706120" h="309880">
                  <a:moveTo>
                    <a:pt x="220116" y="44564"/>
                  </a:moveTo>
                  <a:lnTo>
                    <a:pt x="191147" y="25831"/>
                  </a:lnTo>
                  <a:lnTo>
                    <a:pt x="159181" y="11811"/>
                  </a:lnTo>
                  <a:lnTo>
                    <a:pt x="124599" y="3035"/>
                  </a:lnTo>
                  <a:lnTo>
                    <a:pt x="87769" y="0"/>
                  </a:lnTo>
                  <a:lnTo>
                    <a:pt x="0" y="0"/>
                  </a:lnTo>
                  <a:lnTo>
                    <a:pt x="0" y="88671"/>
                  </a:lnTo>
                  <a:lnTo>
                    <a:pt x="87769" y="88671"/>
                  </a:lnTo>
                  <a:lnTo>
                    <a:pt x="124599" y="85585"/>
                  </a:lnTo>
                  <a:lnTo>
                    <a:pt x="159181" y="76746"/>
                  </a:lnTo>
                  <a:lnTo>
                    <a:pt x="191147" y="62852"/>
                  </a:lnTo>
                  <a:lnTo>
                    <a:pt x="220116" y="44564"/>
                  </a:lnTo>
                  <a:close/>
                </a:path>
                <a:path w="706120" h="309880">
                  <a:moveTo>
                    <a:pt x="396582" y="221030"/>
                  </a:moveTo>
                  <a:lnTo>
                    <a:pt x="308800" y="221030"/>
                  </a:lnTo>
                  <a:lnTo>
                    <a:pt x="308800" y="309257"/>
                  </a:lnTo>
                  <a:lnTo>
                    <a:pt x="396582" y="309257"/>
                  </a:lnTo>
                  <a:lnTo>
                    <a:pt x="396582" y="221030"/>
                  </a:lnTo>
                  <a:close/>
                </a:path>
                <a:path w="706120" h="309880">
                  <a:moveTo>
                    <a:pt x="705827" y="176453"/>
                  </a:moveTo>
                  <a:lnTo>
                    <a:pt x="699020" y="134734"/>
                  </a:lnTo>
                  <a:lnTo>
                    <a:pt x="680085" y="98526"/>
                  </a:lnTo>
                  <a:lnTo>
                    <a:pt x="651281" y="69989"/>
                  </a:lnTo>
                  <a:lnTo>
                    <a:pt x="614845" y="51282"/>
                  </a:lnTo>
                  <a:lnTo>
                    <a:pt x="573036" y="44564"/>
                  </a:lnTo>
                  <a:lnTo>
                    <a:pt x="555955" y="40957"/>
                  </a:lnTo>
                  <a:lnTo>
                    <a:pt x="542086" y="31229"/>
                  </a:lnTo>
                  <a:lnTo>
                    <a:pt x="532777" y="17030"/>
                  </a:lnTo>
                  <a:lnTo>
                    <a:pt x="529374" y="0"/>
                  </a:lnTo>
                  <a:lnTo>
                    <a:pt x="440702" y="0"/>
                  </a:lnTo>
                  <a:lnTo>
                    <a:pt x="447459" y="42113"/>
                  </a:lnTo>
                  <a:lnTo>
                    <a:pt x="466280" y="78473"/>
                  </a:lnTo>
                  <a:lnTo>
                    <a:pt x="494944" y="107022"/>
                  </a:lnTo>
                  <a:lnTo>
                    <a:pt x="531266" y="125666"/>
                  </a:lnTo>
                  <a:lnTo>
                    <a:pt x="573036" y="132346"/>
                  </a:lnTo>
                  <a:lnTo>
                    <a:pt x="590181" y="135813"/>
                  </a:lnTo>
                  <a:lnTo>
                    <a:pt x="604215" y="145288"/>
                  </a:lnTo>
                  <a:lnTo>
                    <a:pt x="613676" y="159308"/>
                  </a:lnTo>
                  <a:lnTo>
                    <a:pt x="617156" y="176453"/>
                  </a:lnTo>
                  <a:lnTo>
                    <a:pt x="613676" y="193675"/>
                  </a:lnTo>
                  <a:lnTo>
                    <a:pt x="604215" y="207860"/>
                  </a:lnTo>
                  <a:lnTo>
                    <a:pt x="590181" y="217474"/>
                  </a:lnTo>
                  <a:lnTo>
                    <a:pt x="573036" y="221018"/>
                  </a:lnTo>
                  <a:lnTo>
                    <a:pt x="485267" y="221018"/>
                  </a:lnTo>
                  <a:lnTo>
                    <a:pt x="485267" y="309245"/>
                  </a:lnTo>
                  <a:lnTo>
                    <a:pt x="573036" y="309245"/>
                  </a:lnTo>
                  <a:lnTo>
                    <a:pt x="614845" y="302526"/>
                  </a:lnTo>
                  <a:lnTo>
                    <a:pt x="651281" y="283768"/>
                  </a:lnTo>
                  <a:lnTo>
                    <a:pt x="680085" y="255092"/>
                  </a:lnTo>
                  <a:lnTo>
                    <a:pt x="699020" y="218617"/>
                  </a:lnTo>
                  <a:lnTo>
                    <a:pt x="705827" y="176453"/>
                  </a:lnTo>
                  <a:close/>
                </a:path>
              </a:pathLst>
            </a:custGeom>
            <a:solidFill>
              <a:srgbClr val="A2A7A8"/>
            </a:solidFill>
          </p:spPr>
          <p:txBody>
            <a:bodyPr wrap="square" lIns="0" tIns="0" rIns="0" bIns="0" rtlCol="0"/>
            <a:lstStyle/>
            <a:p>
              <a:endParaRPr/>
            </a:p>
          </p:txBody>
        </p:sp>
        <p:sp>
          <p:nvSpPr>
            <p:cNvPr id="12" name="object 12"/>
            <p:cNvSpPr/>
            <p:nvPr/>
          </p:nvSpPr>
          <p:spPr>
            <a:xfrm>
              <a:off x="4622368" y="2105183"/>
              <a:ext cx="265430" cy="88265"/>
            </a:xfrm>
            <a:custGeom>
              <a:avLst/>
              <a:gdLst/>
              <a:ahLst/>
              <a:cxnLst/>
              <a:rect l="l" t="t" r="r" b="b"/>
              <a:pathLst>
                <a:path w="265429" h="88264">
                  <a:moveTo>
                    <a:pt x="88671" y="0"/>
                  </a:moveTo>
                  <a:lnTo>
                    <a:pt x="0" y="0"/>
                  </a:lnTo>
                  <a:lnTo>
                    <a:pt x="0" y="88226"/>
                  </a:lnTo>
                  <a:lnTo>
                    <a:pt x="88671" y="88226"/>
                  </a:lnTo>
                  <a:lnTo>
                    <a:pt x="88671" y="0"/>
                  </a:lnTo>
                  <a:close/>
                </a:path>
                <a:path w="265429" h="88264">
                  <a:moveTo>
                    <a:pt x="265137" y="0"/>
                  </a:moveTo>
                  <a:lnTo>
                    <a:pt x="176466" y="0"/>
                  </a:lnTo>
                  <a:lnTo>
                    <a:pt x="176466" y="88226"/>
                  </a:lnTo>
                  <a:lnTo>
                    <a:pt x="265137" y="88226"/>
                  </a:lnTo>
                  <a:lnTo>
                    <a:pt x="265137" y="0"/>
                  </a:lnTo>
                  <a:close/>
                </a:path>
              </a:pathLst>
            </a:custGeom>
            <a:solidFill>
              <a:srgbClr val="84898D"/>
            </a:solidFill>
          </p:spPr>
          <p:txBody>
            <a:bodyPr wrap="square" lIns="0" tIns="0" rIns="0" bIns="0" rtlCol="0"/>
            <a:lstStyle/>
            <a:p>
              <a:endParaRPr/>
            </a:p>
          </p:txBody>
        </p:sp>
        <p:sp>
          <p:nvSpPr>
            <p:cNvPr id="13" name="object 13"/>
            <p:cNvSpPr/>
            <p:nvPr/>
          </p:nvSpPr>
          <p:spPr>
            <a:xfrm>
              <a:off x="2305531" y="2267533"/>
              <a:ext cx="1154430" cy="36195"/>
            </a:xfrm>
            <a:custGeom>
              <a:avLst/>
              <a:gdLst/>
              <a:ahLst/>
              <a:cxnLst/>
              <a:rect l="l" t="t" r="r" b="b"/>
              <a:pathLst>
                <a:path w="1154429" h="36194">
                  <a:moveTo>
                    <a:pt x="1154090" y="0"/>
                  </a:moveTo>
                  <a:lnTo>
                    <a:pt x="0" y="0"/>
                  </a:lnTo>
                  <a:lnTo>
                    <a:pt x="0" y="36061"/>
                  </a:lnTo>
                  <a:lnTo>
                    <a:pt x="1154090" y="36061"/>
                  </a:lnTo>
                  <a:lnTo>
                    <a:pt x="1154090" y="0"/>
                  </a:lnTo>
                  <a:close/>
                </a:path>
              </a:pathLst>
            </a:custGeom>
            <a:solidFill>
              <a:srgbClr val="EC1E26"/>
            </a:solidFill>
          </p:spPr>
          <p:txBody>
            <a:bodyPr wrap="square" lIns="0" tIns="0" rIns="0" bIns="0" rtlCol="0"/>
            <a:lstStyle/>
            <a:p>
              <a:endParaRPr/>
            </a:p>
          </p:txBody>
        </p:sp>
        <p:sp>
          <p:nvSpPr>
            <p:cNvPr id="14" name="object 14"/>
            <p:cNvSpPr/>
            <p:nvPr/>
          </p:nvSpPr>
          <p:spPr>
            <a:xfrm>
              <a:off x="2305542" y="2231460"/>
              <a:ext cx="1154430" cy="36195"/>
            </a:xfrm>
            <a:custGeom>
              <a:avLst/>
              <a:gdLst/>
              <a:ahLst/>
              <a:cxnLst/>
              <a:rect l="l" t="t" r="r" b="b"/>
              <a:pathLst>
                <a:path w="1154429" h="36194">
                  <a:moveTo>
                    <a:pt x="1154080" y="0"/>
                  </a:moveTo>
                  <a:lnTo>
                    <a:pt x="0" y="0"/>
                  </a:lnTo>
                  <a:lnTo>
                    <a:pt x="0" y="36061"/>
                  </a:lnTo>
                  <a:lnTo>
                    <a:pt x="1154080" y="36061"/>
                  </a:lnTo>
                  <a:lnTo>
                    <a:pt x="1154080" y="0"/>
                  </a:lnTo>
                  <a:close/>
                </a:path>
              </a:pathLst>
            </a:custGeom>
            <a:solidFill>
              <a:srgbClr val="FFFFFF"/>
            </a:solidFill>
          </p:spPr>
          <p:txBody>
            <a:bodyPr wrap="square" lIns="0" tIns="0" rIns="0" bIns="0" rtlCol="0"/>
            <a:lstStyle/>
            <a:p>
              <a:endParaRPr/>
            </a:p>
          </p:txBody>
        </p:sp>
        <p:sp>
          <p:nvSpPr>
            <p:cNvPr id="15" name="object 15"/>
            <p:cNvSpPr/>
            <p:nvPr/>
          </p:nvSpPr>
          <p:spPr>
            <a:xfrm>
              <a:off x="2305531" y="2228958"/>
              <a:ext cx="1154430" cy="2540"/>
            </a:xfrm>
            <a:custGeom>
              <a:avLst/>
              <a:gdLst/>
              <a:ahLst/>
              <a:cxnLst/>
              <a:rect l="l" t="t" r="r" b="b"/>
              <a:pathLst>
                <a:path w="1154429" h="2539">
                  <a:moveTo>
                    <a:pt x="1154090" y="0"/>
                  </a:moveTo>
                  <a:lnTo>
                    <a:pt x="0" y="0"/>
                  </a:lnTo>
                  <a:lnTo>
                    <a:pt x="0" y="2502"/>
                  </a:lnTo>
                  <a:lnTo>
                    <a:pt x="1154090" y="2502"/>
                  </a:lnTo>
                  <a:lnTo>
                    <a:pt x="1154090" y="0"/>
                  </a:lnTo>
                  <a:close/>
                </a:path>
              </a:pathLst>
            </a:custGeom>
            <a:solidFill>
              <a:srgbClr val="111518"/>
            </a:solidFill>
          </p:spPr>
          <p:txBody>
            <a:bodyPr wrap="square" lIns="0" tIns="0" rIns="0" bIns="0" rtlCol="0"/>
            <a:lstStyle/>
            <a:p>
              <a:endParaRPr/>
            </a:p>
          </p:txBody>
        </p:sp>
        <p:pic>
          <p:nvPicPr>
            <p:cNvPr id="16" name="object 16"/>
            <p:cNvPicPr/>
            <p:nvPr/>
          </p:nvPicPr>
          <p:blipFill>
            <a:blip r:embed="rId5" cstate="print"/>
            <a:stretch>
              <a:fillRect/>
            </a:stretch>
          </p:blipFill>
          <p:spPr>
            <a:xfrm>
              <a:off x="2303838" y="1730735"/>
              <a:ext cx="1155722" cy="148840"/>
            </a:xfrm>
            <a:prstGeom prst="rect">
              <a:avLst/>
            </a:prstGeom>
          </p:spPr>
        </p:pic>
        <p:sp>
          <p:nvSpPr>
            <p:cNvPr id="17" name="object 17"/>
            <p:cNvSpPr/>
            <p:nvPr/>
          </p:nvSpPr>
          <p:spPr>
            <a:xfrm>
              <a:off x="2303589" y="1956364"/>
              <a:ext cx="135890" cy="147955"/>
            </a:xfrm>
            <a:custGeom>
              <a:avLst/>
              <a:gdLst/>
              <a:ahLst/>
              <a:cxnLst/>
              <a:rect l="l" t="t" r="r" b="b"/>
              <a:pathLst>
                <a:path w="135889" h="147955">
                  <a:moveTo>
                    <a:pt x="89103" y="2616"/>
                  </a:moveTo>
                  <a:lnTo>
                    <a:pt x="0" y="2616"/>
                  </a:lnTo>
                  <a:lnTo>
                    <a:pt x="0" y="19126"/>
                  </a:lnTo>
                  <a:lnTo>
                    <a:pt x="0" y="68656"/>
                  </a:lnTo>
                  <a:lnTo>
                    <a:pt x="0" y="85166"/>
                  </a:lnTo>
                  <a:lnTo>
                    <a:pt x="0" y="147396"/>
                  </a:lnTo>
                  <a:lnTo>
                    <a:pt x="19685" y="147396"/>
                  </a:lnTo>
                  <a:lnTo>
                    <a:pt x="19685" y="85166"/>
                  </a:lnTo>
                  <a:lnTo>
                    <a:pt x="79006" y="85166"/>
                  </a:lnTo>
                  <a:lnTo>
                    <a:pt x="79006" y="68656"/>
                  </a:lnTo>
                  <a:lnTo>
                    <a:pt x="19685" y="68656"/>
                  </a:lnTo>
                  <a:lnTo>
                    <a:pt x="19685" y="19126"/>
                  </a:lnTo>
                  <a:lnTo>
                    <a:pt x="89103" y="19126"/>
                  </a:lnTo>
                  <a:lnTo>
                    <a:pt x="89103" y="2616"/>
                  </a:lnTo>
                  <a:close/>
                </a:path>
                <a:path w="135889" h="147955">
                  <a:moveTo>
                    <a:pt x="131381" y="44996"/>
                  </a:moveTo>
                  <a:lnTo>
                    <a:pt x="113423" y="44996"/>
                  </a:lnTo>
                  <a:lnTo>
                    <a:pt x="113423" y="147218"/>
                  </a:lnTo>
                  <a:lnTo>
                    <a:pt x="131381" y="147218"/>
                  </a:lnTo>
                  <a:lnTo>
                    <a:pt x="131381" y="44996"/>
                  </a:lnTo>
                  <a:close/>
                </a:path>
                <a:path w="135889" h="147955">
                  <a:moveTo>
                    <a:pt x="135420" y="11163"/>
                  </a:moveTo>
                  <a:lnTo>
                    <a:pt x="124244" y="0"/>
                  </a:lnTo>
                  <a:lnTo>
                    <a:pt x="120751" y="0"/>
                  </a:lnTo>
                  <a:lnTo>
                    <a:pt x="109778" y="11163"/>
                  </a:lnTo>
                  <a:lnTo>
                    <a:pt x="109778" y="14655"/>
                  </a:lnTo>
                  <a:lnTo>
                    <a:pt x="120751" y="25628"/>
                  </a:lnTo>
                  <a:lnTo>
                    <a:pt x="124244" y="25628"/>
                  </a:lnTo>
                  <a:lnTo>
                    <a:pt x="135420" y="14655"/>
                  </a:lnTo>
                  <a:lnTo>
                    <a:pt x="135420" y="11163"/>
                  </a:lnTo>
                  <a:close/>
                </a:path>
              </a:pathLst>
            </a:custGeom>
            <a:solidFill>
              <a:srgbClr val="111518"/>
            </a:solidFill>
          </p:spPr>
          <p:txBody>
            <a:bodyPr wrap="square" lIns="0" tIns="0" rIns="0" bIns="0" rtlCol="0"/>
            <a:lstStyle/>
            <a:p>
              <a:endParaRPr/>
            </a:p>
          </p:txBody>
        </p:sp>
        <p:pic>
          <p:nvPicPr>
            <p:cNvPr id="18" name="object 18"/>
            <p:cNvPicPr/>
            <p:nvPr/>
          </p:nvPicPr>
          <p:blipFill>
            <a:blip r:embed="rId6" cstate="print"/>
            <a:stretch>
              <a:fillRect/>
            </a:stretch>
          </p:blipFill>
          <p:spPr>
            <a:xfrm>
              <a:off x="2466667" y="1999744"/>
              <a:ext cx="85055" cy="103839"/>
            </a:xfrm>
            <a:prstGeom prst="rect">
              <a:avLst/>
            </a:prstGeom>
          </p:spPr>
        </p:pic>
        <p:pic>
          <p:nvPicPr>
            <p:cNvPr id="19" name="object 19"/>
            <p:cNvPicPr/>
            <p:nvPr/>
          </p:nvPicPr>
          <p:blipFill>
            <a:blip r:embed="rId7" cstate="print"/>
            <a:stretch>
              <a:fillRect/>
            </a:stretch>
          </p:blipFill>
          <p:spPr>
            <a:xfrm>
              <a:off x="2573424" y="1999545"/>
              <a:ext cx="80531" cy="105651"/>
            </a:xfrm>
            <a:prstGeom prst="rect">
              <a:avLst/>
            </a:prstGeom>
          </p:spPr>
        </p:pic>
        <p:pic>
          <p:nvPicPr>
            <p:cNvPr id="20" name="object 20"/>
            <p:cNvPicPr/>
            <p:nvPr/>
          </p:nvPicPr>
          <p:blipFill>
            <a:blip r:embed="rId8" cstate="print"/>
            <a:stretch>
              <a:fillRect/>
            </a:stretch>
          </p:blipFill>
          <p:spPr>
            <a:xfrm>
              <a:off x="2681197" y="1957367"/>
              <a:ext cx="450558" cy="147831"/>
            </a:xfrm>
            <a:prstGeom prst="rect">
              <a:avLst/>
            </a:prstGeom>
          </p:spPr>
        </p:pic>
      </p:grpSp>
      <p:sp>
        <p:nvSpPr>
          <p:cNvPr id="21" name="object 21"/>
          <p:cNvSpPr txBox="1">
            <a:spLocks noGrp="1"/>
          </p:cNvSpPr>
          <p:nvPr>
            <p:ph type="dt" sz="half" idx="6"/>
          </p:nvPr>
        </p:nvSpPr>
        <p:spPr>
          <a:prstGeom prst="rect">
            <a:avLst/>
          </a:prstGeom>
        </p:spPr>
        <p:txBody>
          <a:bodyPr vert="horz" wrap="square" lIns="0" tIns="27940" rIns="0" bIns="0" rtlCol="0">
            <a:spAutoFit/>
          </a:bodyPr>
          <a:lstStyle/>
          <a:p>
            <a:pPr marL="12700">
              <a:lnSpc>
                <a:spcPct val="100000"/>
              </a:lnSpc>
              <a:spcBef>
                <a:spcPts val="220"/>
              </a:spcBef>
              <a:tabLst>
                <a:tab pos="2276475" algn="l"/>
                <a:tab pos="2463165" algn="l"/>
              </a:tabLst>
            </a:pPr>
            <a:r>
              <a:rPr spc="120" dirty="0"/>
              <a:t>Ministerstwo</a:t>
            </a:r>
            <a:r>
              <a:rPr spc="290" dirty="0"/>
              <a:t> </a:t>
            </a:r>
            <a:r>
              <a:rPr spc="114" dirty="0"/>
              <a:t>Finansów</a:t>
            </a:r>
            <a:r>
              <a:rPr dirty="0"/>
              <a:t>	</a:t>
            </a:r>
            <a:r>
              <a:rPr b="0" spc="-50" dirty="0">
                <a:latin typeface="Open Sans"/>
                <a:cs typeface="Open Sans"/>
              </a:rPr>
              <a:t>/</a:t>
            </a:r>
            <a:r>
              <a:rPr b="0" dirty="0">
                <a:latin typeface="Open Sans"/>
                <a:cs typeface="Open Sans"/>
              </a:rPr>
              <a:t>	</a:t>
            </a:r>
            <a:r>
              <a:rPr b="0" spc="110" dirty="0">
                <a:latin typeface="Open Sans"/>
                <a:cs typeface="Open Sans"/>
              </a:rPr>
              <a:t>gov.pl/finanse </a:t>
            </a:r>
          </a:p>
        </p:txBody>
      </p:sp>
      <p:sp>
        <p:nvSpPr>
          <p:cNvPr id="22" name="object 22"/>
          <p:cNvSpPr txBox="1">
            <a:spLocks noGrp="1"/>
          </p:cNvSpPr>
          <p:nvPr>
            <p:ph type="ftr" sz="quarter" idx="5"/>
          </p:nvPr>
        </p:nvSpPr>
        <p:spPr>
          <a:prstGeom prst="rect">
            <a:avLst/>
          </a:prstGeom>
        </p:spPr>
        <p:txBody>
          <a:bodyPr vert="horz" wrap="square" lIns="0" tIns="27940" rIns="0" bIns="0" rtlCol="0">
            <a:spAutoFit/>
          </a:bodyPr>
          <a:lstStyle/>
          <a:p>
            <a:pPr marL="12700">
              <a:lnSpc>
                <a:spcPct val="100000"/>
              </a:lnSpc>
              <a:spcBef>
                <a:spcPts val="220"/>
              </a:spcBef>
              <a:tabLst>
                <a:tab pos="3196590" algn="l"/>
                <a:tab pos="3382645" algn="l"/>
              </a:tabLst>
            </a:pPr>
            <a:r>
              <a:rPr spc="120" dirty="0"/>
              <a:t>Krajowa</a:t>
            </a:r>
            <a:r>
              <a:rPr spc="265" dirty="0"/>
              <a:t> </a:t>
            </a:r>
            <a:r>
              <a:rPr spc="130" dirty="0"/>
              <a:t>Administracja</a:t>
            </a:r>
            <a:r>
              <a:rPr spc="270" dirty="0"/>
              <a:t> </a:t>
            </a:r>
            <a:r>
              <a:rPr spc="105" dirty="0"/>
              <a:t>Skarbowa</a:t>
            </a:r>
            <a:r>
              <a:rPr dirty="0"/>
              <a:t>	</a:t>
            </a:r>
            <a:r>
              <a:rPr b="0" spc="-50" dirty="0">
                <a:latin typeface="Open Sans"/>
                <a:cs typeface="Open Sans"/>
              </a:rPr>
              <a:t>/</a:t>
            </a:r>
            <a:r>
              <a:rPr b="0" dirty="0">
                <a:latin typeface="Open Sans"/>
                <a:cs typeface="Open Sans"/>
              </a:rPr>
              <a:t>	</a:t>
            </a:r>
            <a:r>
              <a:rPr b="0" spc="114" dirty="0">
                <a:latin typeface="Open Sans"/>
                <a:cs typeface="Open Sans"/>
              </a:rPr>
              <a:t>gov.pl/kas </a:t>
            </a:r>
          </a:p>
        </p:txBody>
      </p:sp>
      <p:sp>
        <p:nvSpPr>
          <p:cNvPr id="23" name="object 23"/>
          <p:cNvSpPr txBox="1">
            <a:spLocks noGrp="1"/>
          </p:cNvSpPr>
          <p:nvPr>
            <p:ph type="sldNum" sz="quarter" idx="7"/>
          </p:nvPr>
        </p:nvSpPr>
        <p:spPr>
          <a:prstGeom prst="rect">
            <a:avLst/>
          </a:prstGeom>
        </p:spPr>
        <p:txBody>
          <a:bodyPr vert="horz" wrap="square" lIns="0" tIns="27940" rIns="0" bIns="0" rtlCol="0">
            <a:spAutoFit/>
          </a:bodyPr>
          <a:lstStyle/>
          <a:p>
            <a:pPr marL="38100">
              <a:lnSpc>
                <a:spcPct val="100000"/>
              </a:lnSpc>
              <a:spcBef>
                <a:spcPts val="220"/>
              </a:spcBef>
            </a:pPr>
            <a:fld id="{81D60167-4931-47E6-BA6A-407CBD079E47}" type="slidenum">
              <a:rPr spc="-50" dirty="0"/>
              <a:t>1</a:t>
            </a:fld>
            <a:endParaRPr spc="-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290894" y="1367487"/>
            <a:ext cx="4789356" cy="905510"/>
          </a:xfrm>
          <a:prstGeom prst="rect">
            <a:avLst/>
          </a:prstGeom>
        </p:spPr>
        <p:txBody>
          <a:bodyPr vert="horz" wrap="square" lIns="0" tIns="15240" rIns="0" bIns="0" rtlCol="0">
            <a:spAutoFit/>
          </a:bodyPr>
          <a:lstStyle/>
          <a:p>
            <a:pPr marL="12700">
              <a:lnSpc>
                <a:spcPct val="100000"/>
              </a:lnSpc>
              <a:spcBef>
                <a:spcPts val="120"/>
              </a:spcBef>
            </a:pPr>
            <a:r>
              <a:rPr spc="-10" dirty="0">
                <a:solidFill>
                  <a:srgbClr val="000000"/>
                </a:solidFill>
                <a:latin typeface="+mn-lt"/>
              </a:rPr>
              <a:t>Założenia</a:t>
            </a:r>
          </a:p>
        </p:txBody>
      </p:sp>
      <p:sp>
        <p:nvSpPr>
          <p:cNvPr id="4" name="object 4"/>
          <p:cNvSpPr txBox="1">
            <a:spLocks noGrp="1"/>
          </p:cNvSpPr>
          <p:nvPr>
            <p:ph type="dt" sz="half" idx="6"/>
          </p:nvPr>
        </p:nvSpPr>
        <p:spPr>
          <a:prstGeom prst="rect">
            <a:avLst/>
          </a:prstGeom>
        </p:spPr>
        <p:txBody>
          <a:bodyPr vert="horz" wrap="square" lIns="0" tIns="27940" rIns="0" bIns="0" rtlCol="0">
            <a:spAutoFit/>
          </a:bodyPr>
          <a:lstStyle/>
          <a:p>
            <a:pPr marL="12700">
              <a:lnSpc>
                <a:spcPct val="100000"/>
              </a:lnSpc>
              <a:spcBef>
                <a:spcPts val="220"/>
              </a:spcBef>
              <a:tabLst>
                <a:tab pos="2276475" algn="l"/>
                <a:tab pos="2463165" algn="l"/>
              </a:tabLst>
            </a:pPr>
            <a:r>
              <a:rPr spc="120" dirty="0"/>
              <a:t>Ministerstwo</a:t>
            </a:r>
            <a:r>
              <a:rPr spc="290" dirty="0"/>
              <a:t> </a:t>
            </a:r>
            <a:r>
              <a:rPr spc="114" dirty="0"/>
              <a:t>Finansów</a:t>
            </a:r>
            <a:r>
              <a:rPr dirty="0"/>
              <a:t>	</a:t>
            </a:r>
            <a:r>
              <a:rPr b="0" spc="-50" dirty="0">
                <a:latin typeface="Open Sans"/>
                <a:cs typeface="Open Sans"/>
              </a:rPr>
              <a:t>/</a:t>
            </a:r>
            <a:r>
              <a:rPr b="0" dirty="0">
                <a:latin typeface="Open Sans"/>
                <a:cs typeface="Open Sans"/>
              </a:rPr>
              <a:t>	</a:t>
            </a:r>
            <a:r>
              <a:rPr b="0" spc="110" dirty="0">
                <a:latin typeface="Open Sans"/>
                <a:cs typeface="Open Sans"/>
              </a:rPr>
              <a:t>gov.pl/finanse </a:t>
            </a:r>
          </a:p>
        </p:txBody>
      </p:sp>
      <p:sp>
        <p:nvSpPr>
          <p:cNvPr id="5" name="object 5"/>
          <p:cNvSpPr txBox="1">
            <a:spLocks noGrp="1"/>
          </p:cNvSpPr>
          <p:nvPr>
            <p:ph type="ftr" sz="quarter" idx="5"/>
          </p:nvPr>
        </p:nvSpPr>
        <p:spPr>
          <a:prstGeom prst="rect">
            <a:avLst/>
          </a:prstGeom>
        </p:spPr>
        <p:txBody>
          <a:bodyPr vert="horz" wrap="square" lIns="0" tIns="27940" rIns="0" bIns="0" rtlCol="0">
            <a:spAutoFit/>
          </a:bodyPr>
          <a:lstStyle/>
          <a:p>
            <a:pPr marL="12700">
              <a:lnSpc>
                <a:spcPct val="100000"/>
              </a:lnSpc>
              <a:spcBef>
                <a:spcPts val="220"/>
              </a:spcBef>
              <a:tabLst>
                <a:tab pos="3196590" algn="l"/>
                <a:tab pos="3382645" algn="l"/>
              </a:tabLst>
            </a:pPr>
            <a:r>
              <a:rPr spc="120" dirty="0"/>
              <a:t>Krajowa</a:t>
            </a:r>
            <a:r>
              <a:rPr spc="265" dirty="0"/>
              <a:t> </a:t>
            </a:r>
            <a:r>
              <a:rPr spc="130" dirty="0"/>
              <a:t>Administracja</a:t>
            </a:r>
            <a:r>
              <a:rPr spc="270" dirty="0"/>
              <a:t> </a:t>
            </a:r>
            <a:r>
              <a:rPr spc="105" dirty="0"/>
              <a:t>Skarbowa</a:t>
            </a:r>
            <a:r>
              <a:rPr dirty="0"/>
              <a:t>	</a:t>
            </a:r>
            <a:r>
              <a:rPr b="0" spc="-50" dirty="0">
                <a:latin typeface="Open Sans"/>
                <a:cs typeface="Open Sans"/>
              </a:rPr>
              <a:t>/</a:t>
            </a:r>
            <a:r>
              <a:rPr b="0" dirty="0">
                <a:latin typeface="Open Sans"/>
                <a:cs typeface="Open Sans"/>
              </a:rPr>
              <a:t>	</a:t>
            </a:r>
            <a:r>
              <a:rPr b="0" spc="114" dirty="0">
                <a:latin typeface="Open Sans"/>
                <a:cs typeface="Open Sans"/>
              </a:rPr>
              <a:t>gov.pl/kas </a:t>
            </a:r>
          </a:p>
        </p:txBody>
      </p:sp>
      <p:sp>
        <p:nvSpPr>
          <p:cNvPr id="6" name="object 6"/>
          <p:cNvSpPr txBox="1">
            <a:spLocks noGrp="1"/>
          </p:cNvSpPr>
          <p:nvPr>
            <p:ph type="sldNum" sz="quarter" idx="7"/>
          </p:nvPr>
        </p:nvSpPr>
        <p:spPr>
          <a:prstGeom prst="rect">
            <a:avLst/>
          </a:prstGeom>
        </p:spPr>
        <p:txBody>
          <a:bodyPr vert="horz" wrap="square" lIns="0" tIns="27940" rIns="0" bIns="0" rtlCol="0">
            <a:spAutoFit/>
          </a:bodyPr>
          <a:lstStyle/>
          <a:p>
            <a:pPr marL="38100">
              <a:lnSpc>
                <a:spcPct val="100000"/>
              </a:lnSpc>
              <a:spcBef>
                <a:spcPts val="220"/>
              </a:spcBef>
            </a:pPr>
            <a:fld id="{81D60167-4931-47E6-BA6A-407CBD079E47}" type="slidenum">
              <a:rPr spc="-50" dirty="0"/>
              <a:t>2</a:t>
            </a:fld>
            <a:endParaRPr spc="-50" dirty="0"/>
          </a:p>
        </p:txBody>
      </p:sp>
      <p:sp>
        <p:nvSpPr>
          <p:cNvPr id="3" name="object 3"/>
          <p:cNvSpPr txBox="1">
            <a:spLocks noGrp="1"/>
          </p:cNvSpPr>
          <p:nvPr>
            <p:ph type="body" idx="1"/>
          </p:nvPr>
        </p:nvSpPr>
        <p:spPr>
          <a:xfrm>
            <a:off x="2290894" y="3063875"/>
            <a:ext cx="15229840" cy="5622693"/>
          </a:xfrm>
          <a:prstGeom prst="rect">
            <a:avLst/>
          </a:prstGeom>
        </p:spPr>
        <p:txBody>
          <a:bodyPr vert="horz" wrap="square" lIns="0" tIns="0" rIns="0" bIns="0" rtlCol="0">
            <a:spAutoFit/>
          </a:bodyPr>
          <a:lstStyle/>
          <a:p>
            <a:pPr marL="755650" indent="-742950">
              <a:lnSpc>
                <a:spcPts val="3970"/>
              </a:lnSpc>
              <a:buFont typeface="+mj-lt"/>
              <a:buAutoNum type="arabicPeriod"/>
              <a:tabLst>
                <a:tab pos="776605" algn="l"/>
              </a:tabLst>
            </a:pPr>
            <a:r>
              <a:rPr lang="pl-PL" sz="3200" dirty="0">
                <a:latin typeface="+mn-lt"/>
                <a:cs typeface="Lato Black"/>
              </a:rPr>
              <a:t>Plan jest aktualizowany i publikowany co kwartał, tak by klienci KAS na bieżąco uzyskiwali wiedzę o terminie i zakresie udostępnianych zmian. Informacje szczegółowe podawane są w perspektywie półrocznej. Plan obejmuje lata 2024-2028.</a:t>
            </a:r>
          </a:p>
          <a:p>
            <a:pPr marL="755650" indent="-742950">
              <a:lnSpc>
                <a:spcPts val="3970"/>
              </a:lnSpc>
              <a:buFont typeface="+mj-lt"/>
              <a:buAutoNum type="arabicPeriod"/>
              <a:tabLst>
                <a:tab pos="776605" algn="l"/>
              </a:tabLst>
            </a:pPr>
            <a:endParaRPr lang="pl-PL" sz="3200" dirty="0">
              <a:latin typeface="+mn-lt"/>
              <a:cs typeface="Lato Black"/>
            </a:endParaRPr>
          </a:p>
          <a:p>
            <a:pPr marL="755650" indent="-742950">
              <a:lnSpc>
                <a:spcPts val="3970"/>
              </a:lnSpc>
              <a:buFont typeface="+mj-lt"/>
              <a:buAutoNum type="arabicPeriod"/>
              <a:tabLst>
                <a:tab pos="776605" algn="l"/>
              </a:tabLst>
            </a:pPr>
            <a:r>
              <a:rPr lang="pl-PL" sz="3200" dirty="0">
                <a:latin typeface="+mn-lt"/>
                <a:cs typeface="Lato Black"/>
              </a:rPr>
              <a:t>W przypadku pojawienia się nowych propozycji zmian prawnych, skutkujących budową bądź modyfikacją systemów klienta KAS, mają one pierwszeństwo przed innymi wcześniej zaplanowanymi w Planie pracami. W przypadku pojawienia się takich zmian Plan może ulec modyfikacji.</a:t>
            </a:r>
          </a:p>
          <a:p>
            <a:pPr marL="755650" indent="-742950">
              <a:lnSpc>
                <a:spcPts val="3970"/>
              </a:lnSpc>
              <a:buFont typeface="+mj-lt"/>
              <a:buAutoNum type="arabicPeriod"/>
              <a:tabLst>
                <a:tab pos="776605" algn="l"/>
              </a:tabLst>
            </a:pPr>
            <a:endParaRPr lang="pl-PL" sz="3200" dirty="0">
              <a:latin typeface="+mn-lt"/>
              <a:cs typeface="Lato Black"/>
            </a:endParaRPr>
          </a:p>
          <a:p>
            <a:pPr marL="755650" indent="-742950">
              <a:lnSpc>
                <a:spcPts val="3970"/>
              </a:lnSpc>
              <a:buFont typeface="+mj-lt"/>
              <a:buAutoNum type="arabicPeriod"/>
              <a:tabLst>
                <a:tab pos="776605" algn="l"/>
              </a:tabLst>
            </a:pPr>
            <a:r>
              <a:rPr lang="pl-PL" sz="3200" dirty="0">
                <a:latin typeface="+mn-lt"/>
                <a:cs typeface="Lato Black"/>
              </a:rPr>
              <a:t>Realizacja Planu zależna jest od posiadanego finansowania prac wytwórczych oraz sprawności sił IT resortu finansów i może ulec zmianom.</a:t>
            </a:r>
            <a:endParaRPr lang="pl-PL" sz="3200" spc="-10" dirty="0">
              <a:latin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1672375140"/>
              </p:ext>
            </p:extLst>
          </p:nvPr>
        </p:nvGraphicFramePr>
        <p:xfrm>
          <a:off x="1441450" y="1616075"/>
          <a:ext cx="16275209" cy="9374347"/>
        </p:xfrm>
        <a:graphic>
          <a:graphicData uri="http://schemas.openxmlformats.org/drawingml/2006/table">
            <a:tbl>
              <a:tblPr firstRow="1" bandRow="1">
                <a:tableStyleId>{2D5ABB26-0587-4C30-8999-92F81FD0307C}</a:tableStyleId>
              </a:tblPr>
              <a:tblGrid>
                <a:gridCol w="5638800">
                  <a:extLst>
                    <a:ext uri="{9D8B030D-6E8A-4147-A177-3AD203B41FA5}">
                      <a16:colId xmlns:a16="http://schemas.microsoft.com/office/drawing/2014/main" val="20000"/>
                    </a:ext>
                  </a:extLst>
                </a:gridCol>
                <a:gridCol w="5181224">
                  <a:extLst>
                    <a:ext uri="{9D8B030D-6E8A-4147-A177-3AD203B41FA5}">
                      <a16:colId xmlns:a16="http://schemas.microsoft.com/office/drawing/2014/main" val="20002"/>
                    </a:ext>
                  </a:extLst>
                </a:gridCol>
                <a:gridCol w="5455185">
                  <a:extLst>
                    <a:ext uri="{9D8B030D-6E8A-4147-A177-3AD203B41FA5}">
                      <a16:colId xmlns:a16="http://schemas.microsoft.com/office/drawing/2014/main" val="20003"/>
                    </a:ext>
                  </a:extLst>
                </a:gridCol>
              </a:tblGrid>
              <a:tr h="640764">
                <a:tc>
                  <a:txBody>
                    <a:bodyPr/>
                    <a:lstStyle/>
                    <a:p>
                      <a:pPr marL="1927860">
                        <a:lnSpc>
                          <a:spcPct val="100000"/>
                        </a:lnSpc>
                        <a:spcBef>
                          <a:spcPts val="1055"/>
                        </a:spcBef>
                      </a:pPr>
                      <a:r>
                        <a:rPr lang="pl-PL" sz="1650" b="1" spc="-20" dirty="0">
                          <a:solidFill>
                            <a:schemeClr val="tx1"/>
                          </a:solidFill>
                          <a:latin typeface="+mn-lt"/>
                          <a:cs typeface="Montserrat ExtraBold"/>
                        </a:rPr>
                        <a:t>IVQ2026 – IQ2027 </a:t>
                      </a:r>
                      <a:endParaRPr sz="1650" dirty="0">
                        <a:solidFill>
                          <a:schemeClr val="tx1"/>
                        </a:solidFill>
                        <a:latin typeface="+mn-lt"/>
                        <a:cs typeface="Montserrat ExtraBold"/>
                      </a:endParaRPr>
                    </a:p>
                  </a:txBody>
                  <a:tcPr marL="0" marR="0" marT="13398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F3F3F2"/>
                    </a:solidFill>
                  </a:tcPr>
                </a:tc>
                <a:tc>
                  <a:txBody>
                    <a:bodyPr/>
                    <a:lstStyle/>
                    <a:p>
                      <a:pPr marL="1928495">
                        <a:lnSpc>
                          <a:spcPct val="100000"/>
                        </a:lnSpc>
                        <a:spcBef>
                          <a:spcPts val="1055"/>
                        </a:spcBef>
                      </a:pPr>
                      <a:r>
                        <a:rPr lang="pl-PL" sz="1650" b="1" spc="-20" dirty="0">
                          <a:solidFill>
                            <a:schemeClr val="tx1"/>
                          </a:solidFill>
                          <a:latin typeface="+mn-lt"/>
                          <a:cs typeface="Montserrat ExtraBold"/>
                        </a:rPr>
                        <a:t>      II-IVQ </a:t>
                      </a:r>
                      <a:r>
                        <a:rPr sz="1650" b="1" spc="-20" dirty="0">
                          <a:solidFill>
                            <a:schemeClr val="tx1"/>
                          </a:solidFill>
                          <a:latin typeface="+mn-lt"/>
                          <a:cs typeface="Montserrat ExtraBold"/>
                        </a:rPr>
                        <a:t>202</a:t>
                      </a:r>
                      <a:r>
                        <a:rPr lang="pl-PL" sz="1650" b="1" spc="-20" dirty="0">
                          <a:solidFill>
                            <a:schemeClr val="tx1"/>
                          </a:solidFill>
                          <a:latin typeface="+mn-lt"/>
                          <a:cs typeface="Montserrat ExtraBold"/>
                        </a:rPr>
                        <a:t>7</a:t>
                      </a:r>
                      <a:endParaRPr sz="1650" dirty="0">
                        <a:solidFill>
                          <a:schemeClr val="tx1"/>
                        </a:solidFill>
                        <a:latin typeface="+mn-lt"/>
                        <a:cs typeface="Montserrat ExtraBold"/>
                      </a:endParaRPr>
                    </a:p>
                  </a:txBody>
                  <a:tcPr marL="0" marR="0" marT="133985" marB="0">
                    <a:lnL w="9525" cap="flat" cmpd="sng" algn="ctr">
                      <a:solidFill>
                        <a:srgbClr val="000000"/>
                      </a:solidFill>
                      <a:prstDash val="solid"/>
                      <a:round/>
                      <a:headEnd type="none" w="med" len="med"/>
                      <a:tailEnd type="none" w="med" len="med"/>
                    </a:lnL>
                    <a:lnR w="9525">
                      <a:solidFill>
                        <a:srgbClr val="000000"/>
                      </a:solidFill>
                      <a:prstDash val="solid"/>
                    </a:lnR>
                    <a:lnT w="9525">
                      <a:solidFill>
                        <a:srgbClr val="000000"/>
                      </a:solidFill>
                      <a:prstDash val="solid"/>
                    </a:lnT>
                    <a:lnB w="9525" cap="flat" cmpd="sng" algn="ctr">
                      <a:solidFill>
                        <a:srgbClr val="000000"/>
                      </a:solidFill>
                      <a:prstDash val="solid"/>
                      <a:round/>
                      <a:headEnd type="none" w="med" len="med"/>
                      <a:tailEnd type="none" w="med" len="med"/>
                    </a:lnB>
                    <a:solidFill>
                      <a:srgbClr val="F3F3F2"/>
                    </a:solidFill>
                  </a:tcPr>
                </a:tc>
                <a:tc>
                  <a:txBody>
                    <a:bodyPr/>
                    <a:lstStyle/>
                    <a:p>
                      <a:pPr marL="1924685">
                        <a:lnSpc>
                          <a:spcPct val="100000"/>
                        </a:lnSpc>
                        <a:spcBef>
                          <a:spcPts val="1055"/>
                        </a:spcBef>
                      </a:pPr>
                      <a:r>
                        <a:rPr sz="1650" b="1" spc="-20" dirty="0">
                          <a:solidFill>
                            <a:schemeClr val="tx1"/>
                          </a:solidFill>
                          <a:latin typeface="+mn-lt"/>
                          <a:cs typeface="Montserrat ExtraBold"/>
                        </a:rPr>
                        <a:t>202</a:t>
                      </a:r>
                      <a:r>
                        <a:rPr lang="pl-PL" sz="1650" b="1" spc="-20" dirty="0">
                          <a:solidFill>
                            <a:schemeClr val="tx1"/>
                          </a:solidFill>
                          <a:latin typeface="+mn-lt"/>
                          <a:cs typeface="Montserrat ExtraBold"/>
                        </a:rPr>
                        <a:t>8</a:t>
                      </a:r>
                      <a:endParaRPr sz="1650" dirty="0">
                        <a:solidFill>
                          <a:schemeClr val="tx1"/>
                        </a:solidFill>
                        <a:latin typeface="+mn-lt"/>
                        <a:cs typeface="Montserrat ExtraBold"/>
                      </a:endParaRPr>
                    </a:p>
                  </a:txBody>
                  <a:tcPr marL="0" marR="0" marT="13398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F3F3F2"/>
                    </a:solidFill>
                  </a:tcPr>
                </a:tc>
                <a:extLst>
                  <a:ext uri="{0D108BD9-81ED-4DB2-BD59-A6C34878D82A}">
                    <a16:rowId xmlns:a16="http://schemas.microsoft.com/office/drawing/2014/main" val="10000"/>
                  </a:ext>
                </a:extLst>
              </a:tr>
              <a:tr h="8733583">
                <a:tc>
                  <a:txBody>
                    <a:bodyPr/>
                    <a:lstStyle/>
                    <a:p>
                      <a:pPr>
                        <a:lnSpc>
                          <a:spcPct val="100000"/>
                        </a:lnSpc>
                      </a:pPr>
                      <a:endParaRPr sz="1300" dirty="0">
                        <a:solidFill>
                          <a:schemeClr val="tx1"/>
                        </a:solidFill>
                        <a:latin typeface="+mn-lt"/>
                        <a:cs typeface="Times New Roman"/>
                      </a:endParaRPr>
                    </a:p>
                    <a:p>
                      <a:pPr>
                        <a:lnSpc>
                          <a:spcPct val="100000"/>
                        </a:lnSpc>
                      </a:pPr>
                      <a:endParaRPr sz="1300" dirty="0">
                        <a:solidFill>
                          <a:schemeClr val="tx1"/>
                        </a:solidFill>
                        <a:latin typeface="+mn-lt"/>
                        <a:cs typeface="Times New Roman"/>
                      </a:endParaRPr>
                    </a:p>
                    <a:p>
                      <a:pPr marL="285750" indent="0">
                        <a:lnSpc>
                          <a:spcPct val="100000"/>
                        </a:lnSpc>
                        <a:buFont typeface="Arial" panose="020B0604020202020204" pitchFamily="34" charset="0"/>
                        <a:buChar char="•"/>
                      </a:pPr>
                      <a:endParaRPr lang="pl-PL" sz="1300" dirty="0">
                        <a:solidFill>
                          <a:schemeClr val="tx1"/>
                        </a:solidFill>
                        <a:latin typeface="+mn-lt"/>
                        <a:cs typeface="Times New Roman"/>
                      </a:endParaRPr>
                    </a:p>
                    <a:p>
                      <a:pPr marL="285750" indent="0">
                        <a:lnSpc>
                          <a:spcPct val="100000"/>
                        </a:lnSpc>
                        <a:buFont typeface="Arial" panose="020B0604020202020204" pitchFamily="34" charset="0"/>
                        <a:buChar char="•"/>
                      </a:pPr>
                      <a:endParaRPr lang="pl-PL" sz="1300" dirty="0">
                        <a:solidFill>
                          <a:schemeClr val="tx1"/>
                        </a:solidFill>
                        <a:latin typeface="+mn-lt"/>
                        <a:cs typeface="Times New Roman"/>
                      </a:endParaRPr>
                    </a:p>
                    <a:p>
                      <a:pPr marL="887095" indent="-285750">
                        <a:lnSpc>
                          <a:spcPct val="100000"/>
                        </a:lnSpc>
                        <a:buFont typeface="Wingdings" panose="05000000000000000000" pitchFamily="2" charset="2"/>
                        <a:buChar char="§"/>
                        <a:tabLst>
                          <a:tab pos="515620" algn="l"/>
                        </a:tabLst>
                      </a:pPr>
                      <a:r>
                        <a:rPr lang="pl-PL" sz="1600" spc="-10" dirty="0">
                          <a:solidFill>
                            <a:schemeClr val="tx1"/>
                          </a:solidFill>
                          <a:latin typeface="+mn-lt"/>
                          <a:ea typeface="+mn-ea"/>
                          <a:cs typeface="Lato"/>
                        </a:rPr>
                        <a:t>e-Urząd Skarbowy, aplikacja mobilna  e-US</a:t>
                      </a:r>
                    </a:p>
                    <a:p>
                      <a:pPr marL="887095"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
                        <a:tabLst>
                          <a:tab pos="515620" algn="l"/>
                        </a:tabLst>
                        <a:defRPr/>
                      </a:pPr>
                      <a:r>
                        <a:rPr lang="pl-PL" sz="1600" dirty="0">
                          <a:solidFill>
                            <a:schemeClr val="tx1"/>
                          </a:solidFill>
                          <a:latin typeface="+mn-lt"/>
                          <a:cs typeface="Lato"/>
                        </a:rPr>
                        <a:t>Twój e-PIT </a:t>
                      </a:r>
                    </a:p>
                    <a:p>
                      <a:pPr marL="887095" indent="-285750">
                        <a:lnSpc>
                          <a:spcPct val="100000"/>
                        </a:lnSpc>
                        <a:buFont typeface="Wingdings" panose="05000000000000000000" pitchFamily="2" charset="2"/>
                        <a:buChar char="§"/>
                        <a:tabLst>
                          <a:tab pos="515620" algn="l"/>
                        </a:tabLst>
                      </a:pPr>
                      <a:r>
                        <a:rPr lang="pl-PL" sz="1600" spc="-10" dirty="0" err="1">
                          <a:solidFill>
                            <a:schemeClr val="tx1"/>
                          </a:solidFill>
                          <a:latin typeface="+mn-lt"/>
                          <a:ea typeface="+mn-ea"/>
                          <a:cs typeface="Lato"/>
                        </a:rPr>
                        <a:t>KSeF</a:t>
                      </a:r>
                      <a:r>
                        <a:rPr lang="pl-PL" sz="1600" spc="-10" dirty="0">
                          <a:solidFill>
                            <a:schemeClr val="tx1"/>
                          </a:solidFill>
                          <a:latin typeface="+mn-lt"/>
                          <a:ea typeface="+mn-ea"/>
                          <a:cs typeface="Lato"/>
                        </a:rPr>
                        <a:t> (Krajowy System </a:t>
                      </a:r>
                      <a:r>
                        <a:rPr lang="pl-PL" sz="1600" spc="-10" dirty="0" err="1">
                          <a:solidFill>
                            <a:schemeClr val="tx1"/>
                          </a:solidFill>
                          <a:latin typeface="+mn-lt"/>
                          <a:ea typeface="+mn-ea"/>
                          <a:cs typeface="Lato"/>
                        </a:rPr>
                        <a:t>eFaktur</a:t>
                      </a:r>
                      <a:r>
                        <a:rPr lang="pl-PL" sz="1600" spc="-10" dirty="0">
                          <a:solidFill>
                            <a:schemeClr val="tx1"/>
                          </a:solidFill>
                          <a:latin typeface="+mn-lt"/>
                          <a:ea typeface="+mn-ea"/>
                          <a:cs typeface="Lato"/>
                        </a:rPr>
                        <a:t>)</a:t>
                      </a:r>
                    </a:p>
                    <a:p>
                      <a:pPr marL="887095"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
                        <a:tabLst>
                          <a:tab pos="515620" algn="l"/>
                        </a:tabLst>
                        <a:defRPr/>
                      </a:pPr>
                      <a:r>
                        <a:rPr lang="pl-PL" sz="1600" spc="-10" dirty="0">
                          <a:solidFill>
                            <a:schemeClr val="tx1"/>
                          </a:solidFill>
                          <a:latin typeface="+mn-lt"/>
                          <a:ea typeface="+mn-ea"/>
                          <a:cs typeface="Lato"/>
                        </a:rPr>
                        <a:t>PUESC - modernizacja portalu PUESC (system SEAP) i zintegrowanych z nim systemów dziedzinowych</a:t>
                      </a:r>
                    </a:p>
                    <a:p>
                      <a:pPr marL="887095"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
                        <a:tabLst>
                          <a:tab pos="515620" algn="l"/>
                        </a:tabLst>
                        <a:defRPr/>
                      </a:pPr>
                      <a:r>
                        <a:rPr lang="pl-PL" sz="1600" spc="-10" dirty="0">
                          <a:solidFill>
                            <a:schemeClr val="tx1"/>
                          </a:solidFill>
                          <a:latin typeface="+mn-lt"/>
                          <a:ea typeface="+mn-ea"/>
                          <a:cs typeface="Lato"/>
                        </a:rPr>
                        <a:t>nowa odsłona serwisu granica.gov.pl</a:t>
                      </a:r>
                    </a:p>
                    <a:p>
                      <a:pPr marL="887095" indent="-285750">
                        <a:lnSpc>
                          <a:spcPct val="100000"/>
                        </a:lnSpc>
                        <a:buFont typeface="Wingdings" panose="05000000000000000000" pitchFamily="2" charset="2"/>
                        <a:buChar char="§"/>
                        <a:tabLst>
                          <a:tab pos="515620" algn="l"/>
                        </a:tabLst>
                      </a:pPr>
                      <a:r>
                        <a:rPr lang="pl-PL" sz="1600" spc="-10" dirty="0">
                          <a:solidFill>
                            <a:schemeClr val="tx1"/>
                          </a:solidFill>
                          <a:latin typeface="+mn-lt"/>
                          <a:ea typeface="+mn-ea"/>
                          <a:cs typeface="Lato"/>
                        </a:rPr>
                        <a:t>JPK NZ (nowa wersja JPK_MAG)</a:t>
                      </a:r>
                    </a:p>
                    <a:p>
                      <a:pPr marL="887095"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
                        <a:tabLst>
                          <a:tab pos="515620" algn="l"/>
                        </a:tabLst>
                        <a:defRPr/>
                      </a:pPr>
                      <a:r>
                        <a:rPr lang="pl-PL" sz="1600" dirty="0">
                          <a:solidFill>
                            <a:schemeClr val="tx1"/>
                          </a:solidFill>
                        </a:rPr>
                        <a:t>Wdrożenie do systemu MDR zmian wynikających z ustawy z dnia 29 maja 2026 r. o zmianie ustawy Ordynacja podatkowa oraz niektórych innych ustaw (Dz. U. z 2026 r. poz. 846)</a:t>
                      </a:r>
                    </a:p>
                    <a:p>
                      <a:pPr marL="887095" indent="-285750">
                        <a:lnSpc>
                          <a:spcPct val="100000"/>
                        </a:lnSpc>
                        <a:buFont typeface="Wingdings" panose="05000000000000000000" pitchFamily="2" charset="2"/>
                        <a:buChar char="§"/>
                        <a:tabLst>
                          <a:tab pos="515620" algn="l"/>
                        </a:tabLst>
                      </a:pPr>
                      <a:r>
                        <a:rPr lang="pl-PL" sz="1600" spc="-10" dirty="0" err="1">
                          <a:solidFill>
                            <a:schemeClr val="tx1"/>
                          </a:solidFill>
                          <a:latin typeface="+mn-lt"/>
                          <a:ea typeface="+mn-ea"/>
                          <a:cs typeface="Lato"/>
                        </a:rPr>
                        <a:t>GloBE</a:t>
                      </a:r>
                      <a:r>
                        <a:rPr lang="pl-PL" sz="1600" spc="-10" dirty="0">
                          <a:solidFill>
                            <a:schemeClr val="tx1"/>
                          </a:solidFill>
                          <a:latin typeface="+mn-lt"/>
                          <a:ea typeface="+mn-ea"/>
                          <a:cs typeface="Lato"/>
                        </a:rPr>
                        <a:t> (globalny podatek minimalny)</a:t>
                      </a:r>
                    </a:p>
                    <a:p>
                      <a:pPr marL="887095"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
                        <a:tabLst>
                          <a:tab pos="515620" algn="l"/>
                        </a:tabLst>
                        <a:defRPr/>
                      </a:pPr>
                      <a:r>
                        <a:rPr lang="pl-PL" sz="1600" spc="-10" dirty="0">
                          <a:solidFill>
                            <a:schemeClr val="tx1"/>
                          </a:solidFill>
                          <a:latin typeface="+mn-lt"/>
                          <a:ea typeface="+mn-ea"/>
                          <a:cs typeface="Lato"/>
                        </a:rPr>
                        <a:t>JSP Rejestracja Podmiotów – zmodernizowany Wykaz Podatników VAT</a:t>
                      </a:r>
                    </a:p>
                    <a:p>
                      <a:pPr marL="887095"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
                        <a:tabLst>
                          <a:tab pos="515620" algn="l"/>
                        </a:tabLst>
                        <a:defRPr/>
                      </a:pPr>
                      <a:r>
                        <a:rPr lang="pl-PL" sz="1600" spc="-10" dirty="0">
                          <a:solidFill>
                            <a:schemeClr val="tx1"/>
                          </a:solidFill>
                          <a:latin typeface="+mn-lt"/>
                          <a:ea typeface="+mn-ea"/>
                          <a:cs typeface="Lato"/>
                        </a:rPr>
                        <a:t>CESOP_PL</a:t>
                      </a:r>
                    </a:p>
                    <a:p>
                      <a:pPr marL="887095"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
                        <a:tabLst>
                          <a:tab pos="515620" algn="l"/>
                        </a:tabLst>
                        <a:defRPr/>
                      </a:pPr>
                      <a:r>
                        <a:rPr lang="pl-PL" sz="1600" spc="-10" dirty="0">
                          <a:solidFill>
                            <a:schemeClr val="tx1"/>
                          </a:solidFill>
                          <a:latin typeface="+mn-lt"/>
                          <a:ea typeface="+mn-ea"/>
                          <a:cs typeface="Lato"/>
                        </a:rPr>
                        <a:t>Rejestr domen</a:t>
                      </a:r>
                    </a:p>
                    <a:p>
                      <a:pPr marL="887095"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
                        <a:tabLst>
                          <a:tab pos="515620" algn="l"/>
                        </a:tabLst>
                        <a:defRPr/>
                      </a:pPr>
                      <a:r>
                        <a:rPr lang="it-IT" sz="1600" b="0" spc="-10" dirty="0">
                          <a:solidFill>
                            <a:schemeClr val="tx1"/>
                          </a:solidFill>
                          <a:latin typeface="+mn-lt"/>
                          <a:ea typeface="+mn-ea"/>
                          <a:cs typeface="Lato"/>
                        </a:rPr>
                        <a:t>e-TOLL – strona www.etoll.gov.pl - „chatbot Kaspro”</a:t>
                      </a:r>
                      <a:endParaRPr lang="pl-PL" sz="1600" b="0" spc="-10" dirty="0">
                        <a:solidFill>
                          <a:schemeClr val="tx1"/>
                        </a:solidFill>
                        <a:latin typeface="+mn-lt"/>
                        <a:ea typeface="+mn-ea"/>
                        <a:cs typeface="Lato"/>
                      </a:endParaRPr>
                    </a:p>
                    <a:p>
                      <a:pPr marL="887095"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
                        <a:tabLst>
                          <a:tab pos="515620" algn="l"/>
                        </a:tabLst>
                        <a:defRPr/>
                      </a:pPr>
                      <a:r>
                        <a:rPr lang="pl-PL" sz="1600" b="0" spc="-10" dirty="0">
                          <a:solidFill>
                            <a:schemeClr val="tx1"/>
                          </a:solidFill>
                          <a:latin typeface="+mn-lt"/>
                          <a:ea typeface="+mn-ea"/>
                          <a:cs typeface="Lato"/>
                        </a:rPr>
                        <a:t>e-TOLL – rozszerzenie sieci dróg płatnych</a:t>
                      </a:r>
                    </a:p>
                    <a:p>
                      <a:pPr marL="887095"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
                        <a:tabLst>
                          <a:tab pos="515620" algn="l"/>
                        </a:tabLst>
                        <a:defRPr/>
                      </a:pPr>
                      <a:r>
                        <a:rPr lang="pl-PL" sz="1600" b="0" spc="-10" dirty="0">
                          <a:solidFill>
                            <a:schemeClr val="tx1"/>
                          </a:solidFill>
                          <a:latin typeface="+mn-lt"/>
                          <a:ea typeface="+mn-ea"/>
                          <a:cs typeface="Lato"/>
                        </a:rPr>
                        <a:t>e-TOLL – rozbudowa Aplikacji Mobilnej e-TOLL o Internetowe Konto Klienta (etap I)</a:t>
                      </a:r>
                    </a:p>
                    <a:p>
                      <a:pPr marL="887095"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
                        <a:tabLst>
                          <a:tab pos="515620" algn="l"/>
                        </a:tabLst>
                        <a:defRPr/>
                      </a:pPr>
                      <a:r>
                        <a:rPr lang="pl-PL" sz="1600" b="0" spc="-10" dirty="0">
                          <a:solidFill>
                            <a:schemeClr val="tx1"/>
                          </a:solidFill>
                          <a:latin typeface="+mn-lt"/>
                          <a:ea typeface="+mn-ea"/>
                          <a:cs typeface="Lato"/>
                        </a:rPr>
                        <a:t>DAC8 </a:t>
                      </a:r>
                      <a:r>
                        <a:rPr lang="pl-PL" sz="1600" b="0" spc="-10" dirty="0" err="1">
                          <a:solidFill>
                            <a:schemeClr val="tx1"/>
                          </a:solidFill>
                          <a:latin typeface="+mn-lt"/>
                          <a:ea typeface="+mn-ea"/>
                          <a:cs typeface="Lato"/>
                        </a:rPr>
                        <a:t>Kryptoaktywa</a:t>
                      </a:r>
                      <a:endParaRPr lang="pl-PL" sz="1600" b="0" spc="-10" dirty="0">
                        <a:solidFill>
                          <a:schemeClr val="tx1"/>
                        </a:solidFill>
                        <a:latin typeface="+mn-lt"/>
                        <a:ea typeface="+mn-ea"/>
                        <a:cs typeface="Lato"/>
                      </a:endParaRPr>
                    </a:p>
                    <a:p>
                      <a:pPr marL="887095"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
                        <a:tabLst>
                          <a:tab pos="515620" algn="l"/>
                        </a:tabLst>
                        <a:defRPr/>
                      </a:pPr>
                      <a:r>
                        <a:rPr lang="pl-PL" sz="1600" b="0" spc="-10" dirty="0">
                          <a:solidFill>
                            <a:schemeClr val="tx1"/>
                          </a:solidFill>
                          <a:latin typeface="+mn-lt"/>
                          <a:ea typeface="+mn-ea"/>
                          <a:cs typeface="Lato"/>
                        </a:rPr>
                        <a:t>Aplikacja </a:t>
                      </a:r>
                      <a:r>
                        <a:rPr lang="pl-PL" sz="1600" b="0" spc="-10" dirty="0" err="1">
                          <a:solidFill>
                            <a:schemeClr val="tx1"/>
                          </a:solidFill>
                          <a:latin typeface="+mn-lt"/>
                          <a:ea typeface="+mn-ea"/>
                          <a:cs typeface="Lato"/>
                        </a:rPr>
                        <a:t>eParagony</a:t>
                      </a:r>
                      <a:r>
                        <a:rPr lang="pl-PL" sz="1600" b="0" spc="-10" dirty="0">
                          <a:solidFill>
                            <a:schemeClr val="tx1"/>
                          </a:solidFill>
                          <a:latin typeface="+mn-lt"/>
                          <a:ea typeface="+mn-ea"/>
                          <a:cs typeface="Lato"/>
                        </a:rPr>
                        <a:t> </a:t>
                      </a:r>
                    </a:p>
                    <a:p>
                      <a:pPr marL="887095"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
                        <a:tabLst>
                          <a:tab pos="515620" algn="l"/>
                        </a:tabLst>
                        <a:defRPr/>
                      </a:pPr>
                      <a:r>
                        <a:rPr lang="pl-PL" sz="1600" b="0" spc="-10" dirty="0">
                          <a:solidFill>
                            <a:schemeClr val="tx1"/>
                          </a:solidFill>
                          <a:latin typeface="+mn-lt"/>
                          <a:ea typeface="+mn-ea"/>
                          <a:cs typeface="Lato"/>
                        </a:rPr>
                        <a:t>Modyfikacja CRPO</a:t>
                      </a:r>
                      <a:endParaRPr lang="pl-PL" sz="1300" dirty="0">
                        <a:solidFill>
                          <a:schemeClr val="tx1"/>
                        </a:solidFill>
                        <a:latin typeface="+mn-lt"/>
                        <a:cs typeface="Lato"/>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F3F3F2"/>
                    </a:solidFill>
                  </a:tcPr>
                </a:tc>
                <a:tc>
                  <a:txBody>
                    <a:bodyPr/>
                    <a:lstStyle/>
                    <a:p>
                      <a:pPr>
                        <a:lnSpc>
                          <a:spcPct val="100000"/>
                        </a:lnSpc>
                      </a:pPr>
                      <a:endParaRPr sz="1300" dirty="0">
                        <a:solidFill>
                          <a:schemeClr val="tx1"/>
                        </a:solidFill>
                        <a:latin typeface="+mn-lt"/>
                        <a:cs typeface="Times New Roman"/>
                      </a:endParaRPr>
                    </a:p>
                    <a:p>
                      <a:pPr>
                        <a:lnSpc>
                          <a:spcPct val="100000"/>
                        </a:lnSpc>
                      </a:pPr>
                      <a:endParaRPr sz="1600" b="0" dirty="0">
                        <a:solidFill>
                          <a:schemeClr val="tx1"/>
                        </a:solidFill>
                        <a:latin typeface="+mn-lt"/>
                        <a:cs typeface="Times New Roman"/>
                      </a:endParaRPr>
                    </a:p>
                    <a:p>
                      <a:pPr marL="944245" indent="-342900">
                        <a:lnSpc>
                          <a:spcPct val="100000"/>
                        </a:lnSpc>
                        <a:buFont typeface="Wingdings" panose="05000000000000000000" pitchFamily="2" charset="2"/>
                        <a:buChar char="§"/>
                        <a:tabLst>
                          <a:tab pos="515620" algn="l"/>
                        </a:tabLst>
                      </a:pPr>
                      <a:r>
                        <a:rPr lang="pl-PL" sz="1600" spc="-10" dirty="0">
                          <a:solidFill>
                            <a:schemeClr val="tx1"/>
                          </a:solidFill>
                          <a:latin typeface="+mn-lt"/>
                          <a:ea typeface="+mn-ea"/>
                          <a:cs typeface="Lato"/>
                        </a:rPr>
                        <a:t>e-Urząd Skarbowy, aplikacja mobilna eUS</a:t>
                      </a:r>
                    </a:p>
                    <a:p>
                      <a:pPr marL="944245" indent="-342900">
                        <a:lnSpc>
                          <a:spcPct val="100000"/>
                        </a:lnSpc>
                        <a:buFont typeface="Wingdings" panose="05000000000000000000" pitchFamily="2" charset="2"/>
                        <a:buChar char="§"/>
                        <a:tabLst>
                          <a:tab pos="515620" algn="l"/>
                        </a:tabLst>
                      </a:pPr>
                      <a:r>
                        <a:rPr sz="1600" spc="-10" dirty="0" err="1">
                          <a:solidFill>
                            <a:schemeClr val="tx1"/>
                          </a:solidFill>
                          <a:latin typeface="+mn-lt"/>
                          <a:ea typeface="+mn-ea"/>
                          <a:cs typeface="Lato"/>
                        </a:rPr>
                        <a:t>Twój</a:t>
                      </a:r>
                      <a:r>
                        <a:rPr sz="1600" spc="-10" dirty="0">
                          <a:solidFill>
                            <a:schemeClr val="tx1"/>
                          </a:solidFill>
                          <a:latin typeface="+mn-lt"/>
                          <a:ea typeface="+mn-ea"/>
                          <a:cs typeface="Lato"/>
                        </a:rPr>
                        <a:t> e</a:t>
                      </a:r>
                      <a:r>
                        <a:rPr lang="pl-PL" sz="1600" spc="-10" dirty="0">
                          <a:solidFill>
                            <a:schemeClr val="tx1"/>
                          </a:solidFill>
                          <a:latin typeface="+mn-lt"/>
                          <a:ea typeface="+mn-ea"/>
                          <a:cs typeface="Lato"/>
                        </a:rPr>
                        <a:t>-</a:t>
                      </a:r>
                      <a:r>
                        <a:rPr sz="1600" spc="-10" dirty="0">
                          <a:solidFill>
                            <a:schemeClr val="tx1"/>
                          </a:solidFill>
                          <a:latin typeface="+mn-lt"/>
                          <a:ea typeface="+mn-ea"/>
                          <a:cs typeface="Lato"/>
                        </a:rPr>
                        <a:t>PIT</a:t>
                      </a:r>
                      <a:endParaRPr lang="pl-PL" sz="1600" spc="-10" dirty="0">
                        <a:solidFill>
                          <a:schemeClr val="tx1"/>
                        </a:solidFill>
                        <a:latin typeface="+mn-lt"/>
                        <a:ea typeface="+mn-ea"/>
                        <a:cs typeface="Lato"/>
                      </a:endParaRPr>
                    </a:p>
                    <a:p>
                      <a:pPr marL="944245" indent="-342900">
                        <a:lnSpc>
                          <a:spcPct val="100000"/>
                        </a:lnSpc>
                        <a:buFont typeface="Wingdings" panose="05000000000000000000" pitchFamily="2" charset="2"/>
                        <a:buChar char="§"/>
                        <a:tabLst>
                          <a:tab pos="515620" algn="l"/>
                        </a:tabLst>
                      </a:pPr>
                      <a:r>
                        <a:rPr lang="pl-PL" sz="1600" spc="-10" dirty="0" err="1">
                          <a:solidFill>
                            <a:schemeClr val="tx1"/>
                          </a:solidFill>
                          <a:latin typeface="+mn-lt"/>
                          <a:ea typeface="+mn-ea"/>
                          <a:cs typeface="Lato"/>
                        </a:rPr>
                        <a:t>KSeF</a:t>
                      </a:r>
                      <a:r>
                        <a:rPr lang="pl-PL" sz="1600" spc="-10" dirty="0">
                          <a:solidFill>
                            <a:schemeClr val="tx1"/>
                          </a:solidFill>
                          <a:latin typeface="+mn-lt"/>
                          <a:ea typeface="+mn-ea"/>
                          <a:cs typeface="Lato"/>
                        </a:rPr>
                        <a:t> (Krajowy System </a:t>
                      </a:r>
                      <a:r>
                        <a:rPr lang="pl-PL" sz="1600" spc="-10" dirty="0" err="1">
                          <a:solidFill>
                            <a:schemeClr val="tx1"/>
                          </a:solidFill>
                          <a:latin typeface="+mn-lt"/>
                          <a:ea typeface="+mn-ea"/>
                          <a:cs typeface="Lato"/>
                        </a:rPr>
                        <a:t>eFaktur</a:t>
                      </a:r>
                      <a:r>
                        <a:rPr lang="pl-PL" sz="1600" spc="-10" dirty="0">
                          <a:solidFill>
                            <a:schemeClr val="tx1"/>
                          </a:solidFill>
                          <a:latin typeface="+mn-lt"/>
                          <a:ea typeface="+mn-ea"/>
                          <a:cs typeface="Lato"/>
                        </a:rPr>
                        <a:t>)</a:t>
                      </a:r>
                    </a:p>
                    <a:p>
                      <a:pPr marL="944245" indent="-342900">
                        <a:lnSpc>
                          <a:spcPct val="100000"/>
                        </a:lnSpc>
                        <a:buFont typeface="Wingdings" panose="05000000000000000000" pitchFamily="2" charset="2"/>
                        <a:buChar char="§"/>
                        <a:tabLst>
                          <a:tab pos="515620" algn="l"/>
                        </a:tabLst>
                      </a:pPr>
                      <a:r>
                        <a:rPr sz="1600" spc="-10" dirty="0">
                          <a:solidFill>
                            <a:schemeClr val="tx1"/>
                          </a:solidFill>
                          <a:latin typeface="+mn-lt"/>
                          <a:ea typeface="+mn-ea"/>
                          <a:cs typeface="Lato"/>
                        </a:rPr>
                        <a:t>PUESC</a:t>
                      </a:r>
                      <a:r>
                        <a:rPr lang="pl-PL" sz="1600" spc="-10" dirty="0">
                          <a:solidFill>
                            <a:schemeClr val="tx1"/>
                          </a:solidFill>
                          <a:latin typeface="+mn-lt"/>
                          <a:ea typeface="+mn-ea"/>
                          <a:cs typeface="Lato"/>
                        </a:rPr>
                        <a:t> - modernizacja portalu PUESC (system SEAP) i zintegrowanych z nim systemów dziedzinowych</a:t>
                      </a:r>
                    </a:p>
                    <a:p>
                      <a:pPr marL="944245" marR="0" lvl="0" indent="-342900" defTabSz="914400" eaLnBrk="1" fontAlgn="auto" latinLnBrk="0" hangingPunct="1">
                        <a:lnSpc>
                          <a:spcPct val="100000"/>
                        </a:lnSpc>
                        <a:spcBef>
                          <a:spcPts val="0"/>
                        </a:spcBef>
                        <a:spcAft>
                          <a:spcPts val="0"/>
                        </a:spcAft>
                        <a:buClrTx/>
                        <a:buSzTx/>
                        <a:buFont typeface="Wingdings" panose="05000000000000000000" pitchFamily="2" charset="2"/>
                        <a:buChar char="§"/>
                        <a:tabLst>
                          <a:tab pos="515620" algn="l"/>
                        </a:tabLst>
                        <a:defRPr/>
                      </a:pPr>
                      <a:r>
                        <a:rPr lang="pl-PL" sz="1600" spc="-10" dirty="0">
                          <a:solidFill>
                            <a:schemeClr val="tx1"/>
                          </a:solidFill>
                          <a:latin typeface="+mn-lt"/>
                          <a:ea typeface="+mn-ea"/>
                          <a:cs typeface="Lato"/>
                        </a:rPr>
                        <a:t>CEWA 1.0 (Centralna Ewidencja Wyrobów Akcyzowych)</a:t>
                      </a:r>
                    </a:p>
                    <a:p>
                      <a:pPr marL="944245" indent="-342900">
                        <a:lnSpc>
                          <a:spcPct val="100000"/>
                        </a:lnSpc>
                        <a:buFont typeface="Wingdings" panose="05000000000000000000" pitchFamily="2" charset="2"/>
                        <a:buChar char="§"/>
                        <a:tabLst>
                          <a:tab pos="515620" algn="l"/>
                        </a:tabLst>
                      </a:pPr>
                      <a:r>
                        <a:rPr lang="pl-PL" sz="1600" spc="-10" dirty="0">
                          <a:solidFill>
                            <a:schemeClr val="tx1"/>
                          </a:solidFill>
                          <a:latin typeface="+mn-lt"/>
                          <a:ea typeface="+mn-ea"/>
                          <a:cs typeface="Lato"/>
                        </a:rPr>
                        <a:t>JSP Rejestracja Podmiotów</a:t>
                      </a:r>
                    </a:p>
                    <a:p>
                      <a:pPr marL="944245" indent="-342900">
                        <a:lnSpc>
                          <a:spcPct val="100000"/>
                        </a:lnSpc>
                        <a:buFont typeface="Wingdings" panose="05000000000000000000" pitchFamily="2" charset="2"/>
                        <a:buChar char="§"/>
                        <a:tabLst>
                          <a:tab pos="515620" algn="l"/>
                        </a:tabLst>
                      </a:pPr>
                      <a:r>
                        <a:rPr lang="pl-PL" sz="1600" spc="-10" dirty="0">
                          <a:solidFill>
                            <a:schemeClr val="tx1"/>
                          </a:solidFill>
                          <a:latin typeface="+mn-lt"/>
                          <a:ea typeface="+mn-ea"/>
                          <a:cs typeface="Lato"/>
                        </a:rPr>
                        <a:t>JSP Egzekucja</a:t>
                      </a:r>
                    </a:p>
                    <a:p>
                      <a:pPr marL="944245" indent="-342900">
                        <a:lnSpc>
                          <a:spcPct val="100000"/>
                        </a:lnSpc>
                        <a:buFont typeface="Wingdings" panose="05000000000000000000" pitchFamily="2" charset="2"/>
                        <a:buChar char="§"/>
                        <a:tabLst>
                          <a:tab pos="515620" algn="l"/>
                        </a:tabLst>
                      </a:pPr>
                      <a:r>
                        <a:rPr lang="pl-PL" sz="1600" spc="-10" dirty="0">
                          <a:solidFill>
                            <a:schemeClr val="tx1"/>
                          </a:solidFill>
                          <a:latin typeface="+mn-lt"/>
                          <a:ea typeface="+mn-ea"/>
                          <a:cs typeface="Lato"/>
                        </a:rPr>
                        <a:t>CESOP PL</a:t>
                      </a:r>
                    </a:p>
                    <a:p>
                      <a:pPr marL="944245" indent="-342900">
                        <a:lnSpc>
                          <a:spcPct val="100000"/>
                        </a:lnSpc>
                        <a:buFont typeface="Wingdings" panose="05000000000000000000" pitchFamily="2" charset="2"/>
                        <a:buChar char="§"/>
                        <a:tabLst>
                          <a:tab pos="515620" algn="l"/>
                        </a:tabLst>
                      </a:pPr>
                      <a:r>
                        <a:rPr lang="pl-PL" sz="1600" spc="-10" dirty="0">
                          <a:solidFill>
                            <a:schemeClr val="tx1"/>
                          </a:solidFill>
                          <a:latin typeface="+mn-lt"/>
                          <a:ea typeface="+mn-ea"/>
                          <a:cs typeface="Lato"/>
                        </a:rPr>
                        <a:t>JPK NZ (nowa wersja JPK_MAG)</a:t>
                      </a:r>
                    </a:p>
                    <a:p>
                      <a:pPr marL="944245" indent="-342900">
                        <a:lnSpc>
                          <a:spcPct val="100000"/>
                        </a:lnSpc>
                        <a:buFont typeface="Wingdings" panose="05000000000000000000" pitchFamily="2" charset="2"/>
                        <a:buChar char="§"/>
                        <a:tabLst>
                          <a:tab pos="515620" algn="l"/>
                        </a:tabLst>
                      </a:pPr>
                      <a:r>
                        <a:rPr lang="pl-PL" sz="1600" spc="-10" dirty="0">
                          <a:solidFill>
                            <a:schemeClr val="tx1"/>
                          </a:solidFill>
                          <a:latin typeface="+mn-lt"/>
                          <a:ea typeface="+mn-ea"/>
                          <a:cs typeface="Lato"/>
                        </a:rPr>
                        <a:t>Aplikacja </a:t>
                      </a:r>
                      <a:r>
                        <a:rPr lang="pl-PL" sz="1600" spc="-10" dirty="0" err="1">
                          <a:solidFill>
                            <a:schemeClr val="tx1"/>
                          </a:solidFill>
                          <a:latin typeface="+mn-lt"/>
                          <a:ea typeface="+mn-ea"/>
                          <a:cs typeface="Lato"/>
                        </a:rPr>
                        <a:t>eParagony</a:t>
                      </a:r>
                      <a:r>
                        <a:rPr lang="pl-PL" sz="1600" spc="-10" dirty="0">
                          <a:solidFill>
                            <a:schemeClr val="tx1"/>
                          </a:solidFill>
                          <a:latin typeface="+mn-lt"/>
                          <a:ea typeface="+mn-ea"/>
                          <a:cs typeface="Lato"/>
                        </a:rPr>
                        <a:t> </a:t>
                      </a:r>
                    </a:p>
                    <a:p>
                      <a:pPr marL="944245" marR="0" lvl="0" indent="-342900" defTabSz="914400" eaLnBrk="1" fontAlgn="auto" latinLnBrk="0" hangingPunct="1">
                        <a:lnSpc>
                          <a:spcPct val="100000"/>
                        </a:lnSpc>
                        <a:spcBef>
                          <a:spcPts val="0"/>
                        </a:spcBef>
                        <a:spcAft>
                          <a:spcPts val="0"/>
                        </a:spcAft>
                        <a:buClrTx/>
                        <a:buSzTx/>
                        <a:buFont typeface="Wingdings" panose="05000000000000000000" pitchFamily="2" charset="2"/>
                        <a:buChar char="§"/>
                        <a:tabLst>
                          <a:tab pos="515620" algn="l"/>
                        </a:tabLst>
                        <a:defRPr/>
                      </a:pPr>
                      <a:r>
                        <a:rPr lang="pl-PL" sz="1600" dirty="0">
                          <a:solidFill>
                            <a:schemeClr val="tx1"/>
                          </a:solidFill>
                          <a:latin typeface="+mn-lt"/>
                          <a:cs typeface="Lato"/>
                        </a:rPr>
                        <a:t>e-TOLL – rozbudowa Aplikacji Mobilnej e-TOLL o Internetowe Konto Klienta (etap II)</a:t>
                      </a:r>
                    </a:p>
                    <a:p>
                      <a:pPr marL="944245" marR="0" lvl="0" indent="-342900" defTabSz="914400" eaLnBrk="1" fontAlgn="auto" latinLnBrk="0" hangingPunct="1">
                        <a:lnSpc>
                          <a:spcPct val="100000"/>
                        </a:lnSpc>
                        <a:spcBef>
                          <a:spcPts val="0"/>
                        </a:spcBef>
                        <a:spcAft>
                          <a:spcPts val="0"/>
                        </a:spcAft>
                        <a:buClrTx/>
                        <a:buSzTx/>
                        <a:buFont typeface="Wingdings" panose="05000000000000000000" pitchFamily="2" charset="2"/>
                        <a:buChar char="§"/>
                        <a:tabLst>
                          <a:tab pos="515620" algn="l"/>
                        </a:tabLst>
                        <a:defRPr/>
                      </a:pPr>
                      <a:r>
                        <a:rPr lang="pl-PL" sz="1600" dirty="0">
                          <a:solidFill>
                            <a:schemeClr val="tx1"/>
                          </a:solidFill>
                          <a:latin typeface="+mn-lt"/>
                          <a:cs typeface="Lato"/>
                        </a:rPr>
                        <a:t>e-TOLL - strona www.etoll.gov.pl - „</a:t>
                      </a:r>
                      <a:r>
                        <a:rPr lang="pl-PL" sz="1600" dirty="0" err="1">
                          <a:solidFill>
                            <a:schemeClr val="tx1"/>
                          </a:solidFill>
                          <a:latin typeface="+mn-lt"/>
                          <a:cs typeface="Lato"/>
                        </a:rPr>
                        <a:t>Chatbot</a:t>
                      </a:r>
                      <a:r>
                        <a:rPr lang="pl-PL" sz="1600" dirty="0">
                          <a:solidFill>
                            <a:schemeClr val="tx1"/>
                          </a:solidFill>
                          <a:latin typeface="+mn-lt"/>
                          <a:cs typeface="Lato"/>
                        </a:rPr>
                        <a:t> </a:t>
                      </a:r>
                      <a:r>
                        <a:rPr lang="pl-PL" sz="1600" dirty="0" err="1">
                          <a:solidFill>
                            <a:schemeClr val="tx1"/>
                          </a:solidFill>
                          <a:latin typeface="+mn-lt"/>
                          <a:cs typeface="Lato"/>
                        </a:rPr>
                        <a:t>Kaspro</a:t>
                      </a:r>
                      <a:r>
                        <a:rPr lang="pl-PL" sz="1600" dirty="0">
                          <a:solidFill>
                            <a:schemeClr val="tx1"/>
                          </a:solidFill>
                          <a:latin typeface="+mn-lt"/>
                          <a:cs typeface="Lato"/>
                        </a:rPr>
                        <a:t>” - rozbudowa (etap II)</a:t>
                      </a:r>
                    </a:p>
                    <a:p>
                      <a:pPr marL="944245" marR="0" lvl="0" indent="-342900" defTabSz="914400" eaLnBrk="1" fontAlgn="auto" latinLnBrk="0" hangingPunct="1">
                        <a:lnSpc>
                          <a:spcPct val="100000"/>
                        </a:lnSpc>
                        <a:spcBef>
                          <a:spcPts val="0"/>
                        </a:spcBef>
                        <a:spcAft>
                          <a:spcPts val="0"/>
                        </a:spcAft>
                        <a:buClrTx/>
                        <a:buSzTx/>
                        <a:buFont typeface="Wingdings" panose="05000000000000000000" pitchFamily="2" charset="2"/>
                        <a:buChar char="§"/>
                        <a:tabLst>
                          <a:tab pos="515620" algn="l"/>
                        </a:tabLst>
                        <a:defRPr/>
                      </a:pPr>
                      <a:r>
                        <a:rPr lang="pl-PL" sz="1600" dirty="0">
                          <a:solidFill>
                            <a:schemeClr val="tx1"/>
                          </a:solidFill>
                          <a:latin typeface="+mn-lt"/>
                          <a:cs typeface="Lato"/>
                        </a:rPr>
                        <a:t>modernizacja </a:t>
                      </a:r>
                      <a:r>
                        <a:rPr lang="pl-PL" sz="1600" dirty="0" err="1">
                          <a:solidFill>
                            <a:schemeClr val="tx1"/>
                          </a:solidFill>
                          <a:latin typeface="+mn-lt"/>
                          <a:cs typeface="Lato"/>
                        </a:rPr>
                        <a:t>eWIS</a:t>
                      </a:r>
                      <a:r>
                        <a:rPr lang="pl-PL" sz="1600" dirty="0">
                          <a:solidFill>
                            <a:schemeClr val="tx1"/>
                          </a:solidFill>
                          <a:latin typeface="+mn-lt"/>
                          <a:cs typeface="Lato"/>
                        </a:rPr>
                        <a:t> w eUS</a:t>
                      </a:r>
                    </a:p>
                    <a:p>
                      <a:pPr marL="944245" marR="0" lvl="0" indent="-342900" defTabSz="914400" eaLnBrk="1" fontAlgn="auto" latinLnBrk="0" hangingPunct="1">
                        <a:lnSpc>
                          <a:spcPct val="100000"/>
                        </a:lnSpc>
                        <a:spcBef>
                          <a:spcPts val="0"/>
                        </a:spcBef>
                        <a:spcAft>
                          <a:spcPts val="0"/>
                        </a:spcAft>
                        <a:buClrTx/>
                        <a:buSzTx/>
                        <a:buFont typeface="Wingdings" panose="05000000000000000000" pitchFamily="2" charset="2"/>
                        <a:buChar char="§"/>
                        <a:tabLst>
                          <a:tab pos="515620" algn="l"/>
                        </a:tabLst>
                        <a:defRPr/>
                      </a:pPr>
                      <a:r>
                        <a:rPr lang="pl-PL" sz="1600" dirty="0">
                          <a:solidFill>
                            <a:schemeClr val="tx1"/>
                          </a:solidFill>
                          <a:latin typeface="+mn-lt"/>
                          <a:cs typeface="Lato"/>
                        </a:rPr>
                        <a:t>wdrożenie usługi e-Awizacja - elektronicznej rezerwacji terminu granicznej odprawy wywozowej na przejściu granicznym, w tym udostępnienie aplikacji mobilnej e-Awizacja</a:t>
                      </a:r>
                    </a:p>
                    <a:p>
                      <a:pPr marL="944245" marR="0" lvl="0" indent="-342900" defTabSz="914400" eaLnBrk="1" fontAlgn="auto" latinLnBrk="0" hangingPunct="1">
                        <a:lnSpc>
                          <a:spcPct val="100000"/>
                        </a:lnSpc>
                        <a:spcBef>
                          <a:spcPts val="0"/>
                        </a:spcBef>
                        <a:spcAft>
                          <a:spcPts val="0"/>
                        </a:spcAft>
                        <a:buClrTx/>
                        <a:buSzTx/>
                        <a:buFont typeface="Wingdings" panose="05000000000000000000" pitchFamily="2" charset="2"/>
                        <a:buChar char="§"/>
                        <a:tabLst>
                          <a:tab pos="515620" algn="l"/>
                        </a:tabLst>
                        <a:defRPr/>
                      </a:pPr>
                      <a:endParaRPr lang="pl-PL" sz="1600" dirty="0">
                        <a:solidFill>
                          <a:srgbClr val="00B050"/>
                        </a:solidFill>
                        <a:latin typeface="+mn-lt"/>
                        <a:cs typeface="Lato"/>
                      </a:endParaRPr>
                    </a:p>
                    <a:p>
                      <a:pPr marL="315595" indent="0">
                        <a:lnSpc>
                          <a:spcPct val="100000"/>
                        </a:lnSpc>
                        <a:spcBef>
                          <a:spcPts val="915"/>
                        </a:spcBef>
                        <a:buNone/>
                        <a:tabLst>
                          <a:tab pos="515620" algn="l"/>
                        </a:tabLst>
                      </a:pPr>
                      <a:endParaRPr lang="pl-PL" sz="1300" spc="-10" dirty="0">
                        <a:solidFill>
                          <a:schemeClr val="tx1"/>
                        </a:solidFill>
                        <a:latin typeface="+mn-lt"/>
                        <a:cs typeface="Lato"/>
                      </a:endParaRPr>
                    </a:p>
                  </a:txBody>
                  <a:tcPr marL="0" marR="0" marT="0" marB="0">
                    <a:lnL w="9525" cap="flat" cmpd="sng" algn="ctr">
                      <a:solidFill>
                        <a:srgbClr val="000000"/>
                      </a:solidFill>
                      <a:prstDash val="solid"/>
                      <a:round/>
                      <a:headEnd type="none" w="med" len="med"/>
                      <a:tailEnd type="none" w="med" len="med"/>
                    </a:lnL>
                    <a:lnR w="9525">
                      <a:solidFill>
                        <a:srgbClr val="000000"/>
                      </a:solidFill>
                      <a:prstDash val="solid"/>
                    </a:lnR>
                    <a:lnT w="9525" cap="flat" cmpd="sng" algn="ctr">
                      <a:solidFill>
                        <a:srgbClr val="000000"/>
                      </a:solidFill>
                      <a:prstDash val="solid"/>
                      <a:round/>
                      <a:headEnd type="none" w="med" len="med"/>
                      <a:tailEnd type="none" w="med" len="med"/>
                    </a:lnT>
                    <a:lnB w="9525">
                      <a:solidFill>
                        <a:srgbClr val="000000"/>
                      </a:solidFill>
                      <a:prstDash val="solid"/>
                    </a:lnB>
                    <a:solidFill>
                      <a:srgbClr val="F3F3F2"/>
                    </a:solidFill>
                  </a:tcPr>
                </a:tc>
                <a:tc>
                  <a:txBody>
                    <a:bodyPr/>
                    <a:lstStyle/>
                    <a:p>
                      <a:pPr>
                        <a:lnSpc>
                          <a:spcPct val="100000"/>
                        </a:lnSpc>
                      </a:pPr>
                      <a:endParaRPr sz="1300" dirty="0">
                        <a:solidFill>
                          <a:schemeClr val="tx1"/>
                        </a:solidFill>
                        <a:latin typeface="+mn-lt"/>
                        <a:cs typeface="Times New Roman"/>
                      </a:endParaRPr>
                    </a:p>
                    <a:p>
                      <a:pPr>
                        <a:lnSpc>
                          <a:spcPct val="100000"/>
                        </a:lnSpc>
                      </a:pPr>
                      <a:endParaRPr sz="1300" dirty="0">
                        <a:solidFill>
                          <a:schemeClr val="tx1"/>
                        </a:solidFill>
                        <a:latin typeface="+mn-lt"/>
                        <a:cs typeface="Times New Roman"/>
                      </a:endParaRPr>
                    </a:p>
                    <a:p>
                      <a:pPr marL="887095" indent="-285750">
                        <a:lnSpc>
                          <a:spcPct val="100000"/>
                        </a:lnSpc>
                        <a:spcBef>
                          <a:spcPts val="0"/>
                        </a:spcBef>
                        <a:spcAft>
                          <a:spcPts val="0"/>
                        </a:spcAft>
                        <a:buFont typeface="Wingdings" panose="05000000000000000000" pitchFamily="2" charset="2"/>
                        <a:buChar char="§"/>
                        <a:tabLst>
                          <a:tab pos="515620" algn="l"/>
                        </a:tabLst>
                      </a:pPr>
                      <a:r>
                        <a:rPr sz="1600" spc="-10" dirty="0">
                          <a:solidFill>
                            <a:schemeClr val="tx1"/>
                          </a:solidFill>
                          <a:latin typeface="+mn-lt"/>
                          <a:ea typeface="+mn-ea"/>
                          <a:cs typeface="Lato"/>
                        </a:rPr>
                        <a:t>e-</a:t>
                      </a:r>
                      <a:r>
                        <a:rPr sz="1600" spc="-10" dirty="0" err="1">
                          <a:solidFill>
                            <a:schemeClr val="tx1"/>
                          </a:solidFill>
                          <a:latin typeface="+mn-lt"/>
                          <a:ea typeface="+mn-ea"/>
                          <a:cs typeface="Lato"/>
                        </a:rPr>
                        <a:t>Urząd</a:t>
                      </a:r>
                      <a:r>
                        <a:rPr sz="1600" spc="-10" dirty="0">
                          <a:solidFill>
                            <a:schemeClr val="tx1"/>
                          </a:solidFill>
                          <a:latin typeface="+mn-lt"/>
                          <a:ea typeface="+mn-ea"/>
                          <a:cs typeface="Lato"/>
                        </a:rPr>
                        <a:t> Skarbowy</a:t>
                      </a:r>
                    </a:p>
                    <a:p>
                      <a:pPr marL="887095" indent="-285750">
                        <a:lnSpc>
                          <a:spcPct val="100000"/>
                        </a:lnSpc>
                        <a:spcBef>
                          <a:spcPts val="0"/>
                        </a:spcBef>
                        <a:spcAft>
                          <a:spcPts val="0"/>
                        </a:spcAft>
                        <a:buFont typeface="Wingdings" panose="05000000000000000000" pitchFamily="2" charset="2"/>
                        <a:buChar char="§"/>
                        <a:tabLst>
                          <a:tab pos="515620" algn="l"/>
                        </a:tabLst>
                      </a:pPr>
                      <a:r>
                        <a:rPr sz="1600" spc="-10" dirty="0" err="1">
                          <a:solidFill>
                            <a:schemeClr val="tx1"/>
                          </a:solidFill>
                          <a:latin typeface="+mn-lt"/>
                          <a:ea typeface="+mn-ea"/>
                          <a:cs typeface="Lato"/>
                        </a:rPr>
                        <a:t>Twój</a:t>
                      </a:r>
                      <a:r>
                        <a:rPr sz="1600" spc="-10" dirty="0">
                          <a:solidFill>
                            <a:schemeClr val="tx1"/>
                          </a:solidFill>
                          <a:latin typeface="+mn-lt"/>
                          <a:ea typeface="+mn-ea"/>
                          <a:cs typeface="Lato"/>
                        </a:rPr>
                        <a:t> e</a:t>
                      </a:r>
                      <a:r>
                        <a:rPr lang="pl-PL" sz="1600" spc="-10" dirty="0">
                          <a:solidFill>
                            <a:schemeClr val="tx1"/>
                          </a:solidFill>
                          <a:latin typeface="+mn-lt"/>
                          <a:ea typeface="+mn-ea"/>
                          <a:cs typeface="Lato"/>
                        </a:rPr>
                        <a:t>-</a:t>
                      </a:r>
                      <a:r>
                        <a:rPr sz="1600" spc="-10" dirty="0">
                          <a:solidFill>
                            <a:schemeClr val="tx1"/>
                          </a:solidFill>
                          <a:latin typeface="+mn-lt"/>
                          <a:ea typeface="+mn-ea"/>
                          <a:cs typeface="Lato"/>
                        </a:rPr>
                        <a:t>PIT</a:t>
                      </a:r>
                      <a:endParaRPr lang="pl-PL" sz="1600" spc="-10" dirty="0">
                        <a:solidFill>
                          <a:schemeClr val="tx1"/>
                        </a:solidFill>
                        <a:latin typeface="+mn-lt"/>
                        <a:ea typeface="+mn-ea"/>
                        <a:cs typeface="Lato"/>
                      </a:endParaRPr>
                    </a:p>
                    <a:p>
                      <a:pPr marL="887095"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
                        <a:tabLst>
                          <a:tab pos="515620" algn="l"/>
                        </a:tabLst>
                        <a:defRPr/>
                      </a:pPr>
                      <a:r>
                        <a:rPr lang="pl-PL" sz="1600" spc="-10" dirty="0" err="1">
                          <a:solidFill>
                            <a:schemeClr val="tx1"/>
                          </a:solidFill>
                          <a:latin typeface="+mn-lt"/>
                          <a:ea typeface="+mn-ea"/>
                          <a:cs typeface="Lato"/>
                        </a:rPr>
                        <a:t>KSeF</a:t>
                      </a:r>
                      <a:r>
                        <a:rPr lang="pl-PL" sz="1600" spc="-10" dirty="0">
                          <a:solidFill>
                            <a:schemeClr val="tx1"/>
                          </a:solidFill>
                          <a:latin typeface="+mn-lt"/>
                          <a:ea typeface="+mn-ea"/>
                          <a:cs typeface="Lato"/>
                        </a:rPr>
                        <a:t> (Krajowy System </a:t>
                      </a:r>
                      <a:r>
                        <a:rPr lang="pl-PL" sz="1600" spc="-10" dirty="0" err="1">
                          <a:solidFill>
                            <a:schemeClr val="tx1"/>
                          </a:solidFill>
                          <a:latin typeface="+mn-lt"/>
                          <a:ea typeface="+mn-ea"/>
                          <a:cs typeface="Lato"/>
                        </a:rPr>
                        <a:t>eFaktur</a:t>
                      </a:r>
                      <a:r>
                        <a:rPr lang="pl-PL" sz="1600" spc="-10" dirty="0">
                          <a:solidFill>
                            <a:schemeClr val="tx1"/>
                          </a:solidFill>
                          <a:latin typeface="+mn-lt"/>
                          <a:ea typeface="+mn-ea"/>
                          <a:cs typeface="Lato"/>
                        </a:rPr>
                        <a:t>)</a:t>
                      </a:r>
                    </a:p>
                    <a:p>
                      <a:pPr marL="887095"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
                        <a:tabLst>
                          <a:tab pos="515620" algn="l"/>
                        </a:tabLst>
                        <a:defRPr/>
                      </a:pPr>
                      <a:r>
                        <a:rPr lang="pl-PL" sz="1600" spc="-10" dirty="0">
                          <a:solidFill>
                            <a:schemeClr val="tx1"/>
                          </a:solidFill>
                          <a:latin typeface="+mn-lt"/>
                          <a:ea typeface="+mn-ea"/>
                          <a:cs typeface="Lato"/>
                        </a:rPr>
                        <a:t>PUESC, w tym udostępnienie klientom KAS kiosków samoobsługowych TAX FREE na przejściach granicznych</a:t>
                      </a:r>
                    </a:p>
                    <a:p>
                      <a:pPr marL="887095"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
                        <a:tabLst>
                          <a:tab pos="515620" algn="l"/>
                        </a:tabLst>
                        <a:defRPr/>
                      </a:pPr>
                      <a:r>
                        <a:rPr lang="pl-PL" sz="1600" spc="-10" dirty="0">
                          <a:solidFill>
                            <a:schemeClr val="tx1"/>
                          </a:solidFill>
                          <a:latin typeface="+mn-lt"/>
                          <a:ea typeface="+mn-ea"/>
                          <a:cs typeface="Lato"/>
                        </a:rPr>
                        <a:t>pakiet </a:t>
                      </a:r>
                      <a:r>
                        <a:rPr lang="pl-PL" sz="1600" spc="-10" dirty="0" err="1">
                          <a:solidFill>
                            <a:schemeClr val="tx1"/>
                          </a:solidFill>
                          <a:latin typeface="+mn-lt"/>
                          <a:ea typeface="+mn-ea"/>
                          <a:cs typeface="Lato"/>
                        </a:rPr>
                        <a:t>ViDA</a:t>
                      </a:r>
                      <a:r>
                        <a:rPr lang="pl-PL" sz="1600" spc="-10" dirty="0">
                          <a:solidFill>
                            <a:schemeClr val="tx1"/>
                          </a:solidFill>
                          <a:latin typeface="+mn-lt"/>
                          <a:ea typeface="+mn-ea"/>
                          <a:cs typeface="Lato"/>
                        </a:rPr>
                        <a:t> - zmiany w zakresie procedury OSS</a:t>
                      </a:r>
                    </a:p>
                    <a:p>
                      <a:pPr marL="887095"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
                        <a:tabLst>
                          <a:tab pos="515620" algn="l"/>
                        </a:tabLst>
                        <a:defRPr/>
                      </a:pPr>
                      <a:r>
                        <a:rPr lang="pl-PL" sz="1600" spc="-10" dirty="0">
                          <a:solidFill>
                            <a:schemeClr val="tx1"/>
                          </a:solidFill>
                          <a:latin typeface="+mn-lt"/>
                          <a:ea typeface="+mn-ea"/>
                          <a:cs typeface="Lato"/>
                        </a:rPr>
                        <a:t>Aplikacja </a:t>
                      </a:r>
                      <a:r>
                        <a:rPr lang="pl-PL" sz="1600" spc="-10" dirty="0" err="1">
                          <a:solidFill>
                            <a:schemeClr val="tx1"/>
                          </a:solidFill>
                          <a:latin typeface="+mn-lt"/>
                          <a:ea typeface="+mn-ea"/>
                          <a:cs typeface="Lato"/>
                        </a:rPr>
                        <a:t>eParagony</a:t>
                      </a:r>
                      <a:endParaRPr lang="pl-PL" sz="1600" spc="-10" dirty="0">
                        <a:solidFill>
                          <a:schemeClr val="tx1"/>
                        </a:solidFill>
                        <a:latin typeface="+mn-lt"/>
                        <a:ea typeface="+mn-ea"/>
                        <a:cs typeface="Lato"/>
                      </a:endParaRPr>
                    </a:p>
                    <a:p>
                      <a:pPr marL="887095"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
                        <a:tabLst>
                          <a:tab pos="515620" algn="l"/>
                        </a:tabLst>
                        <a:defRPr/>
                      </a:pPr>
                      <a:r>
                        <a:rPr lang="pl-PL" sz="1600" spc="-10" dirty="0">
                          <a:solidFill>
                            <a:schemeClr val="tx1"/>
                          </a:solidFill>
                          <a:latin typeface="+mn-lt"/>
                          <a:ea typeface="+mn-ea"/>
                          <a:cs typeface="Lato"/>
                        </a:rPr>
                        <a:t>JSP Egzekucja</a:t>
                      </a:r>
                    </a:p>
                    <a:p>
                      <a:pPr marL="887095"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
                        <a:tabLst>
                          <a:tab pos="515620" algn="l"/>
                        </a:tabLst>
                        <a:defRPr/>
                      </a:pPr>
                      <a:r>
                        <a:rPr lang="pl-PL" sz="1600" dirty="0">
                          <a:solidFill>
                            <a:schemeClr val="tx1"/>
                          </a:solidFill>
                          <a:latin typeface="+mn-lt"/>
                          <a:cs typeface="Lato"/>
                        </a:rPr>
                        <a:t>JSP Rejestracja Podmiotów, w tym pobieranie danych o spółce cywilnej z CEIDG</a:t>
                      </a:r>
                    </a:p>
                    <a:p>
                      <a:pPr marL="887095"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
                        <a:tabLst>
                          <a:tab pos="515620" algn="l"/>
                        </a:tabLst>
                        <a:defRPr/>
                      </a:pPr>
                      <a:endParaRPr lang="pl-PL" sz="1600" spc="-10" dirty="0">
                        <a:solidFill>
                          <a:schemeClr val="tx1"/>
                        </a:solidFill>
                        <a:latin typeface="+mn-lt"/>
                        <a:ea typeface="+mn-ea"/>
                        <a:cs typeface="Lato"/>
                      </a:endParaRPr>
                    </a:p>
                    <a:p>
                      <a:pPr marL="510540" indent="-200025">
                        <a:lnSpc>
                          <a:spcPct val="100000"/>
                        </a:lnSpc>
                        <a:spcBef>
                          <a:spcPts val="915"/>
                        </a:spcBef>
                        <a:buChar char="•"/>
                        <a:tabLst>
                          <a:tab pos="510540" algn="l"/>
                        </a:tabLst>
                      </a:pPr>
                      <a:endParaRPr lang="pl-PL" sz="1300" spc="-10" dirty="0">
                        <a:solidFill>
                          <a:schemeClr val="tx1"/>
                        </a:solidFill>
                        <a:latin typeface="+mn-lt"/>
                        <a:cs typeface="Lato"/>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F3F3F2"/>
                    </a:solidFill>
                  </a:tcPr>
                </a:tc>
                <a:extLst>
                  <a:ext uri="{0D108BD9-81ED-4DB2-BD59-A6C34878D82A}">
                    <a16:rowId xmlns:a16="http://schemas.microsoft.com/office/drawing/2014/main" val="10001"/>
                  </a:ext>
                </a:extLst>
              </a:tr>
            </a:tbl>
          </a:graphicData>
        </a:graphic>
      </p:graphicFrame>
      <p:sp>
        <p:nvSpPr>
          <p:cNvPr id="18" name="object 18"/>
          <p:cNvSpPr txBox="1">
            <a:spLocks noGrp="1"/>
          </p:cNvSpPr>
          <p:nvPr>
            <p:ph type="dt" sz="half" idx="6"/>
          </p:nvPr>
        </p:nvSpPr>
        <p:spPr>
          <a:prstGeom prst="rect">
            <a:avLst/>
          </a:prstGeom>
        </p:spPr>
        <p:txBody>
          <a:bodyPr vert="horz" wrap="square" lIns="0" tIns="27940" rIns="0" bIns="0" rtlCol="0">
            <a:spAutoFit/>
          </a:bodyPr>
          <a:lstStyle/>
          <a:p>
            <a:pPr marL="12700">
              <a:lnSpc>
                <a:spcPct val="100000"/>
              </a:lnSpc>
              <a:spcBef>
                <a:spcPts val="220"/>
              </a:spcBef>
              <a:tabLst>
                <a:tab pos="2276475" algn="l"/>
                <a:tab pos="2463165" algn="l"/>
              </a:tabLst>
            </a:pPr>
            <a:r>
              <a:rPr spc="120" dirty="0"/>
              <a:t>Ministerstwo</a:t>
            </a:r>
            <a:r>
              <a:rPr spc="290" dirty="0"/>
              <a:t> </a:t>
            </a:r>
            <a:r>
              <a:rPr spc="114" dirty="0"/>
              <a:t>Finansów</a:t>
            </a:r>
            <a:r>
              <a:rPr dirty="0"/>
              <a:t>	</a:t>
            </a:r>
            <a:r>
              <a:rPr b="0" spc="-50" dirty="0">
                <a:latin typeface="Open Sans"/>
                <a:cs typeface="Open Sans"/>
              </a:rPr>
              <a:t>/</a:t>
            </a:r>
            <a:r>
              <a:rPr b="0" dirty="0">
                <a:latin typeface="Open Sans"/>
                <a:cs typeface="Open Sans"/>
              </a:rPr>
              <a:t>	</a:t>
            </a:r>
            <a:r>
              <a:rPr b="0" spc="110" dirty="0">
                <a:latin typeface="Open Sans"/>
                <a:cs typeface="Open Sans"/>
              </a:rPr>
              <a:t>gov.pl/finanse </a:t>
            </a:r>
          </a:p>
        </p:txBody>
      </p:sp>
      <p:sp>
        <p:nvSpPr>
          <p:cNvPr id="19" name="object 19"/>
          <p:cNvSpPr txBox="1">
            <a:spLocks noGrp="1"/>
          </p:cNvSpPr>
          <p:nvPr>
            <p:ph type="ftr" sz="quarter" idx="5"/>
          </p:nvPr>
        </p:nvSpPr>
        <p:spPr>
          <a:prstGeom prst="rect">
            <a:avLst/>
          </a:prstGeom>
        </p:spPr>
        <p:txBody>
          <a:bodyPr vert="horz" wrap="square" lIns="0" tIns="27940" rIns="0" bIns="0" rtlCol="0">
            <a:spAutoFit/>
          </a:bodyPr>
          <a:lstStyle/>
          <a:p>
            <a:pPr marL="12700">
              <a:lnSpc>
                <a:spcPct val="100000"/>
              </a:lnSpc>
              <a:spcBef>
                <a:spcPts val="220"/>
              </a:spcBef>
              <a:tabLst>
                <a:tab pos="3196590" algn="l"/>
                <a:tab pos="3382645" algn="l"/>
              </a:tabLst>
            </a:pPr>
            <a:r>
              <a:rPr spc="120" dirty="0"/>
              <a:t>Krajowa</a:t>
            </a:r>
            <a:r>
              <a:rPr spc="265" dirty="0"/>
              <a:t> </a:t>
            </a:r>
            <a:r>
              <a:rPr spc="130" dirty="0"/>
              <a:t>Administracja</a:t>
            </a:r>
            <a:r>
              <a:rPr spc="270" dirty="0"/>
              <a:t> </a:t>
            </a:r>
            <a:r>
              <a:rPr spc="105" dirty="0"/>
              <a:t>Skarbowa</a:t>
            </a:r>
            <a:r>
              <a:rPr dirty="0"/>
              <a:t>	</a:t>
            </a:r>
            <a:r>
              <a:rPr b="0" spc="-50" dirty="0">
                <a:latin typeface="Open Sans"/>
                <a:cs typeface="Open Sans"/>
              </a:rPr>
              <a:t>/</a:t>
            </a:r>
            <a:r>
              <a:rPr b="0" dirty="0">
                <a:latin typeface="Open Sans"/>
                <a:cs typeface="Open Sans"/>
              </a:rPr>
              <a:t>	</a:t>
            </a:r>
            <a:r>
              <a:rPr b="0" spc="114" dirty="0">
                <a:latin typeface="Open Sans"/>
                <a:cs typeface="Open Sans"/>
              </a:rPr>
              <a:t>gov.pl/kas </a:t>
            </a:r>
          </a:p>
        </p:txBody>
      </p:sp>
      <p:sp>
        <p:nvSpPr>
          <p:cNvPr id="20" name="object 20"/>
          <p:cNvSpPr txBox="1">
            <a:spLocks noGrp="1"/>
          </p:cNvSpPr>
          <p:nvPr>
            <p:ph type="sldNum" sz="quarter" idx="7"/>
          </p:nvPr>
        </p:nvSpPr>
        <p:spPr>
          <a:prstGeom prst="rect">
            <a:avLst/>
          </a:prstGeom>
        </p:spPr>
        <p:txBody>
          <a:bodyPr vert="horz" wrap="square" lIns="0" tIns="27940" rIns="0" bIns="0" rtlCol="0">
            <a:spAutoFit/>
          </a:bodyPr>
          <a:lstStyle/>
          <a:p>
            <a:pPr marL="38100">
              <a:lnSpc>
                <a:spcPct val="100000"/>
              </a:lnSpc>
              <a:spcBef>
                <a:spcPts val="220"/>
              </a:spcBef>
            </a:pPr>
            <a:fld id="{81D60167-4931-47E6-BA6A-407CBD079E47}" type="slidenum">
              <a:rPr spc="-50" dirty="0"/>
              <a:t>3</a:t>
            </a:fld>
            <a:endParaRPr spc="-50" dirty="0"/>
          </a:p>
        </p:txBody>
      </p:sp>
      <p:sp>
        <p:nvSpPr>
          <p:cNvPr id="21" name="object 40">
            <a:extLst>
              <a:ext uri="{FF2B5EF4-FFF2-40B4-BE49-F238E27FC236}">
                <a16:creationId xmlns:a16="http://schemas.microsoft.com/office/drawing/2014/main" id="{5CFDA91C-A664-4FBF-AEF1-CDB57354F60A}"/>
              </a:ext>
            </a:extLst>
          </p:cNvPr>
          <p:cNvSpPr txBox="1"/>
          <p:nvPr/>
        </p:nvSpPr>
        <p:spPr>
          <a:xfrm>
            <a:off x="404456" y="2379822"/>
            <a:ext cx="3680765" cy="314830"/>
          </a:xfrm>
          <a:prstGeom prst="rect">
            <a:avLst/>
          </a:prstGeom>
        </p:spPr>
        <p:txBody>
          <a:bodyPr vert="horz" wrap="square" lIns="0" tIns="14605" rIns="0" bIns="0" rtlCol="0">
            <a:spAutoFit/>
          </a:bodyPr>
          <a:lstStyle/>
          <a:p>
            <a:pPr marL="1878330">
              <a:lnSpc>
                <a:spcPct val="100000"/>
              </a:lnSpc>
              <a:spcBef>
                <a:spcPts val="115"/>
              </a:spcBef>
            </a:pPr>
            <a:r>
              <a:rPr lang="pl-PL" sz="1950" b="1" spc="-20" dirty="0">
                <a:solidFill>
                  <a:schemeClr val="tx1"/>
                </a:solidFill>
                <a:latin typeface="Montserrat ExtraBold"/>
                <a:cs typeface="Montserrat ExtraBold"/>
              </a:rPr>
              <a:t>IV Q26 – IQ27</a:t>
            </a:r>
          </a:p>
        </p:txBody>
      </p:sp>
      <p:grpSp>
        <p:nvGrpSpPr>
          <p:cNvPr id="26" name="object 12">
            <a:extLst>
              <a:ext uri="{FF2B5EF4-FFF2-40B4-BE49-F238E27FC236}">
                <a16:creationId xmlns:a16="http://schemas.microsoft.com/office/drawing/2014/main" id="{095BFD11-35FE-457F-8A14-AD02AE6D7ED6}"/>
              </a:ext>
            </a:extLst>
          </p:cNvPr>
          <p:cNvGrpSpPr/>
          <p:nvPr/>
        </p:nvGrpSpPr>
        <p:grpSpPr>
          <a:xfrm>
            <a:off x="12519366" y="1907935"/>
            <a:ext cx="1047750" cy="86360"/>
            <a:chOff x="15776344" y="2531397"/>
            <a:chExt cx="1047750" cy="86360"/>
          </a:xfrm>
        </p:grpSpPr>
        <p:sp>
          <p:nvSpPr>
            <p:cNvPr id="27" name="object 13">
              <a:extLst>
                <a:ext uri="{FF2B5EF4-FFF2-40B4-BE49-F238E27FC236}">
                  <a16:creationId xmlns:a16="http://schemas.microsoft.com/office/drawing/2014/main" id="{EFFE4DEC-909C-4878-AB78-52AC2B1EF5C2}"/>
                </a:ext>
              </a:extLst>
            </p:cNvPr>
            <p:cNvSpPr/>
            <p:nvPr/>
          </p:nvSpPr>
          <p:spPr>
            <a:xfrm>
              <a:off x="16763050" y="2535323"/>
              <a:ext cx="57150" cy="78105"/>
            </a:xfrm>
            <a:custGeom>
              <a:avLst/>
              <a:gdLst/>
              <a:ahLst/>
              <a:cxnLst/>
              <a:rect l="l" t="t" r="r" b="b"/>
              <a:pathLst>
                <a:path w="57150" h="78105">
                  <a:moveTo>
                    <a:pt x="0" y="77882"/>
                  </a:moveTo>
                  <a:lnTo>
                    <a:pt x="57076" y="39328"/>
                  </a:lnTo>
                  <a:lnTo>
                    <a:pt x="1078" y="0"/>
                  </a:lnTo>
                </a:path>
              </a:pathLst>
            </a:custGeom>
            <a:ln w="7853">
              <a:solidFill>
                <a:srgbClr val="231F20"/>
              </a:solidFill>
            </a:ln>
          </p:spPr>
          <p:txBody>
            <a:bodyPr wrap="square" lIns="0" tIns="0" rIns="0" bIns="0" rtlCol="0"/>
            <a:lstStyle/>
            <a:p>
              <a:endParaRPr/>
            </a:p>
          </p:txBody>
        </p:sp>
        <p:sp>
          <p:nvSpPr>
            <p:cNvPr id="28" name="object 14">
              <a:extLst>
                <a:ext uri="{FF2B5EF4-FFF2-40B4-BE49-F238E27FC236}">
                  <a16:creationId xmlns:a16="http://schemas.microsoft.com/office/drawing/2014/main" id="{914D4988-CC42-4A5E-B191-D87904FCF679}"/>
                </a:ext>
              </a:extLst>
            </p:cNvPr>
            <p:cNvSpPr/>
            <p:nvPr/>
          </p:nvSpPr>
          <p:spPr>
            <a:xfrm>
              <a:off x="15776344" y="2574263"/>
              <a:ext cx="1033144" cy="0"/>
            </a:xfrm>
            <a:custGeom>
              <a:avLst/>
              <a:gdLst/>
              <a:ahLst/>
              <a:cxnLst/>
              <a:rect l="l" t="t" r="r" b="b"/>
              <a:pathLst>
                <a:path w="1033144">
                  <a:moveTo>
                    <a:pt x="1032628" y="0"/>
                  </a:moveTo>
                  <a:lnTo>
                    <a:pt x="0" y="0"/>
                  </a:lnTo>
                </a:path>
              </a:pathLst>
            </a:custGeom>
            <a:ln w="7853">
              <a:solidFill>
                <a:srgbClr val="231F20"/>
              </a:solidFill>
            </a:ln>
          </p:spPr>
          <p:txBody>
            <a:bodyPr wrap="square" lIns="0" tIns="0" rIns="0" bIns="0" rtlCol="0"/>
            <a:lstStyle/>
            <a:p>
              <a:endParaRPr/>
            </a:p>
          </p:txBody>
        </p:sp>
      </p:grpSp>
      <p:grpSp>
        <p:nvGrpSpPr>
          <p:cNvPr id="29" name="object 12">
            <a:extLst>
              <a:ext uri="{FF2B5EF4-FFF2-40B4-BE49-F238E27FC236}">
                <a16:creationId xmlns:a16="http://schemas.microsoft.com/office/drawing/2014/main" id="{B7A1F143-1EDF-4F9B-83E5-0AD80ABEB3E3}"/>
              </a:ext>
            </a:extLst>
          </p:cNvPr>
          <p:cNvGrpSpPr/>
          <p:nvPr/>
        </p:nvGrpSpPr>
        <p:grpSpPr>
          <a:xfrm>
            <a:off x="7385050" y="1877155"/>
            <a:ext cx="1047750" cy="86360"/>
            <a:chOff x="15776344" y="2531397"/>
            <a:chExt cx="1047750" cy="86360"/>
          </a:xfrm>
        </p:grpSpPr>
        <p:sp>
          <p:nvSpPr>
            <p:cNvPr id="30" name="object 13">
              <a:extLst>
                <a:ext uri="{FF2B5EF4-FFF2-40B4-BE49-F238E27FC236}">
                  <a16:creationId xmlns:a16="http://schemas.microsoft.com/office/drawing/2014/main" id="{7EE31E51-2A71-4B50-9DB2-F0CA0C3EA627}"/>
                </a:ext>
              </a:extLst>
            </p:cNvPr>
            <p:cNvSpPr/>
            <p:nvPr/>
          </p:nvSpPr>
          <p:spPr>
            <a:xfrm>
              <a:off x="16763050" y="2535323"/>
              <a:ext cx="57150" cy="78105"/>
            </a:xfrm>
            <a:custGeom>
              <a:avLst/>
              <a:gdLst/>
              <a:ahLst/>
              <a:cxnLst/>
              <a:rect l="l" t="t" r="r" b="b"/>
              <a:pathLst>
                <a:path w="57150" h="78105">
                  <a:moveTo>
                    <a:pt x="0" y="77882"/>
                  </a:moveTo>
                  <a:lnTo>
                    <a:pt x="57076" y="39328"/>
                  </a:lnTo>
                  <a:lnTo>
                    <a:pt x="1078" y="0"/>
                  </a:lnTo>
                </a:path>
              </a:pathLst>
            </a:custGeom>
            <a:ln w="7853">
              <a:solidFill>
                <a:srgbClr val="231F20"/>
              </a:solidFill>
            </a:ln>
          </p:spPr>
          <p:txBody>
            <a:bodyPr wrap="square" lIns="0" tIns="0" rIns="0" bIns="0" rtlCol="0"/>
            <a:lstStyle/>
            <a:p>
              <a:endParaRPr/>
            </a:p>
          </p:txBody>
        </p:sp>
        <p:sp>
          <p:nvSpPr>
            <p:cNvPr id="31" name="object 14">
              <a:extLst>
                <a:ext uri="{FF2B5EF4-FFF2-40B4-BE49-F238E27FC236}">
                  <a16:creationId xmlns:a16="http://schemas.microsoft.com/office/drawing/2014/main" id="{417F060B-6D21-486E-81D4-DDDD60AFB025}"/>
                </a:ext>
              </a:extLst>
            </p:cNvPr>
            <p:cNvSpPr/>
            <p:nvPr/>
          </p:nvSpPr>
          <p:spPr>
            <a:xfrm>
              <a:off x="15776344" y="2574263"/>
              <a:ext cx="1033144" cy="0"/>
            </a:xfrm>
            <a:custGeom>
              <a:avLst/>
              <a:gdLst/>
              <a:ahLst/>
              <a:cxnLst/>
              <a:rect l="l" t="t" r="r" b="b"/>
              <a:pathLst>
                <a:path w="1033144">
                  <a:moveTo>
                    <a:pt x="1032628" y="0"/>
                  </a:moveTo>
                  <a:lnTo>
                    <a:pt x="0" y="0"/>
                  </a:lnTo>
                </a:path>
              </a:pathLst>
            </a:custGeom>
            <a:ln w="7853">
              <a:solidFill>
                <a:srgbClr val="231F20"/>
              </a:solidFill>
            </a:ln>
          </p:spPr>
          <p:txBody>
            <a:bodyPr wrap="square" lIns="0" tIns="0" rIns="0" bIns="0" rtlCol="0"/>
            <a:lstStyle/>
            <a:p>
              <a:endParaRPr/>
            </a:p>
          </p:txBody>
        </p:sp>
      </p:grpSp>
      <p:grpSp>
        <p:nvGrpSpPr>
          <p:cNvPr id="32" name="object 12">
            <a:extLst>
              <a:ext uri="{FF2B5EF4-FFF2-40B4-BE49-F238E27FC236}">
                <a16:creationId xmlns:a16="http://schemas.microsoft.com/office/drawing/2014/main" id="{C0B46EA4-5B0F-45AA-B51C-A01B6FFE5768}"/>
              </a:ext>
            </a:extLst>
          </p:cNvPr>
          <p:cNvGrpSpPr/>
          <p:nvPr/>
        </p:nvGrpSpPr>
        <p:grpSpPr>
          <a:xfrm>
            <a:off x="2117068" y="1870819"/>
            <a:ext cx="1047750" cy="86360"/>
            <a:chOff x="15776344" y="2531397"/>
            <a:chExt cx="1047750" cy="86360"/>
          </a:xfrm>
        </p:grpSpPr>
        <p:sp>
          <p:nvSpPr>
            <p:cNvPr id="33" name="object 13">
              <a:extLst>
                <a:ext uri="{FF2B5EF4-FFF2-40B4-BE49-F238E27FC236}">
                  <a16:creationId xmlns:a16="http://schemas.microsoft.com/office/drawing/2014/main" id="{D9EE694C-D963-4B35-8633-DF74F6B41CEA}"/>
                </a:ext>
              </a:extLst>
            </p:cNvPr>
            <p:cNvSpPr/>
            <p:nvPr/>
          </p:nvSpPr>
          <p:spPr>
            <a:xfrm>
              <a:off x="16763050" y="2535323"/>
              <a:ext cx="57150" cy="78105"/>
            </a:xfrm>
            <a:custGeom>
              <a:avLst/>
              <a:gdLst/>
              <a:ahLst/>
              <a:cxnLst/>
              <a:rect l="l" t="t" r="r" b="b"/>
              <a:pathLst>
                <a:path w="57150" h="78105">
                  <a:moveTo>
                    <a:pt x="0" y="77882"/>
                  </a:moveTo>
                  <a:lnTo>
                    <a:pt x="57076" y="39328"/>
                  </a:lnTo>
                  <a:lnTo>
                    <a:pt x="1078" y="0"/>
                  </a:lnTo>
                </a:path>
              </a:pathLst>
            </a:custGeom>
            <a:ln w="7853">
              <a:solidFill>
                <a:srgbClr val="231F20"/>
              </a:solidFill>
            </a:ln>
          </p:spPr>
          <p:txBody>
            <a:bodyPr wrap="square" lIns="0" tIns="0" rIns="0" bIns="0" rtlCol="0"/>
            <a:lstStyle/>
            <a:p>
              <a:endParaRPr/>
            </a:p>
          </p:txBody>
        </p:sp>
        <p:sp>
          <p:nvSpPr>
            <p:cNvPr id="34" name="object 14">
              <a:extLst>
                <a:ext uri="{FF2B5EF4-FFF2-40B4-BE49-F238E27FC236}">
                  <a16:creationId xmlns:a16="http://schemas.microsoft.com/office/drawing/2014/main" id="{F0FA5102-D0BF-42D9-9FC2-B37F668BC3A4}"/>
                </a:ext>
              </a:extLst>
            </p:cNvPr>
            <p:cNvSpPr/>
            <p:nvPr/>
          </p:nvSpPr>
          <p:spPr>
            <a:xfrm>
              <a:off x="15776344" y="2574263"/>
              <a:ext cx="1033144" cy="0"/>
            </a:xfrm>
            <a:custGeom>
              <a:avLst/>
              <a:gdLst/>
              <a:ahLst/>
              <a:cxnLst/>
              <a:rect l="l" t="t" r="r" b="b"/>
              <a:pathLst>
                <a:path w="1033144">
                  <a:moveTo>
                    <a:pt x="1032628" y="0"/>
                  </a:moveTo>
                  <a:lnTo>
                    <a:pt x="0" y="0"/>
                  </a:lnTo>
                </a:path>
              </a:pathLst>
            </a:custGeom>
            <a:ln w="7853">
              <a:solidFill>
                <a:srgbClr val="231F20"/>
              </a:solidFill>
            </a:ln>
          </p:spPr>
          <p:txBody>
            <a:bodyPr wrap="square" lIns="0" tIns="0" rIns="0" bIns="0" rtlCol="0"/>
            <a:lstStyle/>
            <a:p>
              <a:endParaRPr/>
            </a:p>
          </p:txBody>
        </p:sp>
      </p:grpSp>
      <p:sp>
        <p:nvSpPr>
          <p:cNvPr id="22" name="object 8">
            <a:extLst>
              <a:ext uri="{FF2B5EF4-FFF2-40B4-BE49-F238E27FC236}">
                <a16:creationId xmlns:a16="http://schemas.microsoft.com/office/drawing/2014/main" id="{A358F010-BF01-44A2-9130-81851BBBC522}"/>
              </a:ext>
            </a:extLst>
          </p:cNvPr>
          <p:cNvSpPr txBox="1"/>
          <p:nvPr/>
        </p:nvSpPr>
        <p:spPr>
          <a:xfrm>
            <a:off x="1087436" y="625475"/>
            <a:ext cx="14070013" cy="689291"/>
          </a:xfrm>
          <a:prstGeom prst="rect">
            <a:avLst/>
          </a:prstGeom>
        </p:spPr>
        <p:txBody>
          <a:bodyPr vert="horz" wrap="square" lIns="0" tIns="12065" rIns="0" bIns="0" rtlCol="0">
            <a:spAutoFit/>
          </a:bodyPr>
          <a:lstStyle/>
          <a:p>
            <a:pPr marL="12700">
              <a:spcBef>
                <a:spcPts val="95"/>
              </a:spcBef>
            </a:pPr>
            <a:r>
              <a:rPr lang="pl-PL" sz="4400" b="1" dirty="0">
                <a:latin typeface="+mn-lt"/>
              </a:rPr>
              <a:t>Co chcemy zrealizować do 2028 r. </a:t>
            </a:r>
            <a:endParaRPr sz="4400" b="1" dirty="0">
              <a:latin typeface="+mn-l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290738" y="4774324"/>
            <a:ext cx="15762312" cy="1785104"/>
          </a:xfrm>
          <a:prstGeom prst="rect">
            <a:avLst/>
          </a:prstGeom>
        </p:spPr>
        <p:txBody>
          <a:bodyPr vert="horz" wrap="square" lIns="0" tIns="15240" rIns="0" bIns="0" rtlCol="0">
            <a:spAutoFit/>
          </a:bodyPr>
          <a:lstStyle/>
          <a:p>
            <a:pPr marL="12700">
              <a:lnSpc>
                <a:spcPct val="100000"/>
              </a:lnSpc>
              <a:spcBef>
                <a:spcPts val="120"/>
              </a:spcBef>
            </a:pPr>
            <a:r>
              <a:rPr dirty="0">
                <a:solidFill>
                  <a:srgbClr val="000000"/>
                </a:solidFill>
                <a:latin typeface="+mn-lt"/>
              </a:rPr>
              <a:t>Co</a:t>
            </a:r>
            <a:r>
              <a:rPr spc="-125" dirty="0">
                <a:solidFill>
                  <a:srgbClr val="000000"/>
                </a:solidFill>
                <a:latin typeface="+mn-lt"/>
              </a:rPr>
              <a:t> </a:t>
            </a:r>
            <a:r>
              <a:rPr lang="pl-PL" dirty="0">
                <a:solidFill>
                  <a:srgbClr val="000000"/>
                </a:solidFill>
                <a:latin typeface="+mn-lt"/>
              </a:rPr>
              <a:t>chcemy</a:t>
            </a:r>
            <a:r>
              <a:rPr spc="-240" dirty="0">
                <a:solidFill>
                  <a:srgbClr val="000000"/>
                </a:solidFill>
                <a:latin typeface="+mn-lt"/>
              </a:rPr>
              <a:t> </a:t>
            </a:r>
            <a:r>
              <a:rPr lang="pl-PL" spc="-10" dirty="0">
                <a:solidFill>
                  <a:srgbClr val="000000"/>
                </a:solidFill>
                <a:latin typeface="+mn-lt"/>
              </a:rPr>
              <a:t>zrealizować w IV kwartale 2026 r. </a:t>
            </a:r>
            <a:br>
              <a:rPr lang="pl-PL" spc="-10" dirty="0">
                <a:solidFill>
                  <a:srgbClr val="000000"/>
                </a:solidFill>
                <a:latin typeface="+mn-lt"/>
              </a:rPr>
            </a:br>
            <a:r>
              <a:rPr lang="pl-PL" spc="-10" dirty="0">
                <a:solidFill>
                  <a:srgbClr val="000000"/>
                </a:solidFill>
                <a:latin typeface="+mn-lt"/>
              </a:rPr>
              <a:t>i </a:t>
            </a:r>
            <a:r>
              <a:rPr lang="pl-PL" spc="-10" dirty="0" err="1">
                <a:solidFill>
                  <a:srgbClr val="000000"/>
                </a:solidFill>
                <a:latin typeface="+mn-lt"/>
              </a:rPr>
              <a:t>I</a:t>
            </a:r>
            <a:r>
              <a:rPr lang="pl-PL" spc="-10" dirty="0">
                <a:solidFill>
                  <a:srgbClr val="000000"/>
                </a:solidFill>
                <a:latin typeface="+mn-lt"/>
              </a:rPr>
              <a:t> kwartale 2027 r.</a:t>
            </a:r>
            <a:endParaRPr spc="-10" dirty="0">
              <a:solidFill>
                <a:srgbClr val="000000"/>
              </a:solidFill>
              <a:latin typeface="+mn-lt"/>
            </a:endParaRPr>
          </a:p>
        </p:txBody>
      </p:sp>
      <p:grpSp>
        <p:nvGrpSpPr>
          <p:cNvPr id="3" name="object 3"/>
          <p:cNvGrpSpPr/>
          <p:nvPr/>
        </p:nvGrpSpPr>
        <p:grpSpPr>
          <a:xfrm>
            <a:off x="13938250" y="7102475"/>
            <a:ext cx="4991010" cy="400685"/>
            <a:chOff x="10790242" y="5105094"/>
            <a:chExt cx="2523490" cy="400685"/>
          </a:xfrm>
        </p:grpSpPr>
        <p:sp>
          <p:nvSpPr>
            <p:cNvPr id="4" name="object 4"/>
            <p:cNvSpPr/>
            <p:nvPr/>
          </p:nvSpPr>
          <p:spPr>
            <a:xfrm>
              <a:off x="13179623" y="5120801"/>
              <a:ext cx="118745" cy="368935"/>
            </a:xfrm>
            <a:custGeom>
              <a:avLst/>
              <a:gdLst/>
              <a:ahLst/>
              <a:cxnLst/>
              <a:rect l="l" t="t" r="r" b="b"/>
              <a:pathLst>
                <a:path w="118744" h="368935">
                  <a:moveTo>
                    <a:pt x="0" y="368815"/>
                  </a:moveTo>
                  <a:lnTo>
                    <a:pt x="118404" y="186224"/>
                  </a:lnTo>
                  <a:lnTo>
                    <a:pt x="2230" y="0"/>
                  </a:lnTo>
                </a:path>
              </a:pathLst>
            </a:custGeom>
            <a:ln w="31412">
              <a:solidFill>
                <a:srgbClr val="231F20"/>
              </a:solidFill>
            </a:ln>
          </p:spPr>
          <p:txBody>
            <a:bodyPr wrap="square" lIns="0" tIns="0" rIns="0" bIns="0" rtlCol="0"/>
            <a:lstStyle/>
            <a:p>
              <a:endParaRPr/>
            </a:p>
          </p:txBody>
        </p:sp>
        <p:sp>
          <p:nvSpPr>
            <p:cNvPr id="5" name="object 5"/>
            <p:cNvSpPr/>
            <p:nvPr/>
          </p:nvSpPr>
          <p:spPr>
            <a:xfrm>
              <a:off x="10790242" y="5305207"/>
              <a:ext cx="2479675" cy="0"/>
            </a:xfrm>
            <a:custGeom>
              <a:avLst/>
              <a:gdLst/>
              <a:ahLst/>
              <a:cxnLst/>
              <a:rect l="l" t="t" r="r" b="b"/>
              <a:pathLst>
                <a:path w="2479675">
                  <a:moveTo>
                    <a:pt x="2479191" y="0"/>
                  </a:moveTo>
                  <a:lnTo>
                    <a:pt x="0" y="0"/>
                  </a:lnTo>
                </a:path>
              </a:pathLst>
            </a:custGeom>
            <a:ln w="31412">
              <a:solidFill>
                <a:srgbClr val="231F20"/>
              </a:solidFill>
            </a:ln>
          </p:spPr>
          <p:txBody>
            <a:bodyPr wrap="square" lIns="0" tIns="0" rIns="0" bIns="0" rtlCol="0"/>
            <a:lstStyle/>
            <a:p>
              <a:endParaRPr/>
            </a:p>
          </p:txBody>
        </p:sp>
      </p:grpSp>
      <p:sp>
        <p:nvSpPr>
          <p:cNvPr id="6" name="object 6"/>
          <p:cNvSpPr txBox="1">
            <a:spLocks noGrp="1"/>
          </p:cNvSpPr>
          <p:nvPr>
            <p:ph type="dt" sz="half" idx="6"/>
          </p:nvPr>
        </p:nvSpPr>
        <p:spPr>
          <a:prstGeom prst="rect">
            <a:avLst/>
          </a:prstGeom>
        </p:spPr>
        <p:txBody>
          <a:bodyPr vert="horz" wrap="square" lIns="0" tIns="27940" rIns="0" bIns="0" rtlCol="0">
            <a:spAutoFit/>
          </a:bodyPr>
          <a:lstStyle/>
          <a:p>
            <a:pPr marL="12700">
              <a:lnSpc>
                <a:spcPct val="100000"/>
              </a:lnSpc>
              <a:spcBef>
                <a:spcPts val="220"/>
              </a:spcBef>
              <a:tabLst>
                <a:tab pos="2276475" algn="l"/>
                <a:tab pos="2463165" algn="l"/>
              </a:tabLst>
            </a:pPr>
            <a:r>
              <a:rPr spc="120" dirty="0"/>
              <a:t>Ministerstwo</a:t>
            </a:r>
            <a:r>
              <a:rPr spc="290" dirty="0"/>
              <a:t> </a:t>
            </a:r>
            <a:r>
              <a:rPr spc="114" dirty="0"/>
              <a:t>Finansów</a:t>
            </a:r>
            <a:r>
              <a:rPr dirty="0"/>
              <a:t>	</a:t>
            </a:r>
            <a:r>
              <a:rPr b="0" spc="-50" dirty="0">
                <a:latin typeface="Open Sans"/>
                <a:cs typeface="Open Sans"/>
              </a:rPr>
              <a:t>/</a:t>
            </a:r>
            <a:r>
              <a:rPr b="0" dirty="0">
                <a:latin typeface="Open Sans"/>
                <a:cs typeface="Open Sans"/>
              </a:rPr>
              <a:t>	</a:t>
            </a:r>
            <a:r>
              <a:rPr b="0" spc="110" dirty="0">
                <a:latin typeface="Open Sans"/>
                <a:cs typeface="Open Sans"/>
              </a:rPr>
              <a:t>gov.pl/finanse </a:t>
            </a:r>
          </a:p>
        </p:txBody>
      </p:sp>
      <p:sp>
        <p:nvSpPr>
          <p:cNvPr id="7" name="object 7"/>
          <p:cNvSpPr txBox="1">
            <a:spLocks noGrp="1"/>
          </p:cNvSpPr>
          <p:nvPr>
            <p:ph type="ftr" sz="quarter" idx="5"/>
          </p:nvPr>
        </p:nvSpPr>
        <p:spPr>
          <a:prstGeom prst="rect">
            <a:avLst/>
          </a:prstGeom>
        </p:spPr>
        <p:txBody>
          <a:bodyPr vert="horz" wrap="square" lIns="0" tIns="27940" rIns="0" bIns="0" rtlCol="0">
            <a:spAutoFit/>
          </a:bodyPr>
          <a:lstStyle/>
          <a:p>
            <a:pPr marL="12700">
              <a:lnSpc>
                <a:spcPct val="100000"/>
              </a:lnSpc>
              <a:spcBef>
                <a:spcPts val="220"/>
              </a:spcBef>
              <a:tabLst>
                <a:tab pos="3196590" algn="l"/>
                <a:tab pos="3382645" algn="l"/>
              </a:tabLst>
            </a:pPr>
            <a:r>
              <a:rPr spc="120" dirty="0"/>
              <a:t>Krajowa</a:t>
            </a:r>
            <a:r>
              <a:rPr spc="265" dirty="0"/>
              <a:t> </a:t>
            </a:r>
            <a:r>
              <a:rPr spc="130" dirty="0"/>
              <a:t>Administracja</a:t>
            </a:r>
            <a:r>
              <a:rPr spc="270" dirty="0"/>
              <a:t> </a:t>
            </a:r>
            <a:r>
              <a:rPr spc="105" dirty="0"/>
              <a:t>Skarbowa</a:t>
            </a:r>
            <a:r>
              <a:rPr dirty="0"/>
              <a:t>	</a:t>
            </a:r>
            <a:r>
              <a:rPr b="0" spc="-50" dirty="0">
                <a:latin typeface="Open Sans"/>
                <a:cs typeface="Open Sans"/>
              </a:rPr>
              <a:t>/</a:t>
            </a:r>
            <a:r>
              <a:rPr b="0" dirty="0">
                <a:latin typeface="Open Sans"/>
                <a:cs typeface="Open Sans"/>
              </a:rPr>
              <a:t>	</a:t>
            </a:r>
            <a:r>
              <a:rPr b="0" spc="114" dirty="0">
                <a:latin typeface="Open Sans"/>
                <a:cs typeface="Open Sans"/>
              </a:rPr>
              <a:t>gov.pl/kas </a:t>
            </a:r>
          </a:p>
        </p:txBody>
      </p:sp>
      <p:sp>
        <p:nvSpPr>
          <p:cNvPr id="8" name="object 8"/>
          <p:cNvSpPr txBox="1">
            <a:spLocks noGrp="1"/>
          </p:cNvSpPr>
          <p:nvPr>
            <p:ph type="sldNum" sz="quarter" idx="7"/>
          </p:nvPr>
        </p:nvSpPr>
        <p:spPr>
          <a:prstGeom prst="rect">
            <a:avLst/>
          </a:prstGeom>
        </p:spPr>
        <p:txBody>
          <a:bodyPr vert="horz" wrap="square" lIns="0" tIns="27940" rIns="0" bIns="0" rtlCol="0">
            <a:spAutoFit/>
          </a:bodyPr>
          <a:lstStyle/>
          <a:p>
            <a:pPr marL="38100">
              <a:lnSpc>
                <a:spcPct val="100000"/>
              </a:lnSpc>
              <a:spcBef>
                <a:spcPts val="220"/>
              </a:spcBef>
            </a:pPr>
            <a:fld id="{81D60167-4931-47E6-BA6A-407CBD079E47}" type="slidenum">
              <a:rPr spc="-50" dirty="0"/>
              <a:t>4</a:t>
            </a:fld>
            <a:endParaRPr spc="-50" dirty="0"/>
          </a:p>
        </p:txBody>
      </p:sp>
    </p:spTree>
    <p:extLst>
      <p:ext uri="{BB962C8B-B14F-4D97-AF65-F5344CB8AC3E}">
        <p14:creationId xmlns:p14="http://schemas.microsoft.com/office/powerpoint/2010/main" val="13337641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p:nvPr/>
        </p:nvSpPr>
        <p:spPr>
          <a:xfrm>
            <a:off x="1087437" y="625475"/>
            <a:ext cx="6237156" cy="689291"/>
          </a:xfrm>
          <a:prstGeom prst="rect">
            <a:avLst/>
          </a:prstGeom>
        </p:spPr>
        <p:txBody>
          <a:bodyPr vert="horz" wrap="square" lIns="0" tIns="12065" rIns="0" bIns="0" rtlCol="0">
            <a:spAutoFit/>
          </a:bodyPr>
          <a:lstStyle/>
          <a:p>
            <a:pPr marL="12700">
              <a:lnSpc>
                <a:spcPct val="100000"/>
              </a:lnSpc>
              <a:spcBef>
                <a:spcPts val="95"/>
              </a:spcBef>
            </a:pPr>
            <a:r>
              <a:rPr sz="4400" b="1" dirty="0">
                <a:latin typeface="+mn-lt"/>
                <a:cs typeface="Lato Black"/>
              </a:rPr>
              <a:t>e-Urząd</a:t>
            </a:r>
            <a:r>
              <a:rPr sz="4400" b="1" spc="-245" dirty="0">
                <a:latin typeface="+mn-lt"/>
                <a:cs typeface="Lato Black"/>
              </a:rPr>
              <a:t> </a:t>
            </a:r>
            <a:r>
              <a:rPr sz="4400" b="1" spc="-10" dirty="0">
                <a:latin typeface="+mn-lt"/>
                <a:cs typeface="Lato Black"/>
              </a:rPr>
              <a:t>Skarbowy</a:t>
            </a:r>
            <a:endParaRPr sz="4400" dirty="0">
              <a:latin typeface="+mn-lt"/>
              <a:cs typeface="Lato Black"/>
            </a:endParaRPr>
          </a:p>
        </p:txBody>
      </p:sp>
      <p:sp>
        <p:nvSpPr>
          <p:cNvPr id="9" name="object 9"/>
          <p:cNvSpPr txBox="1"/>
          <p:nvPr/>
        </p:nvSpPr>
        <p:spPr>
          <a:xfrm>
            <a:off x="1087437" y="2320761"/>
            <a:ext cx="2639060" cy="339725"/>
          </a:xfrm>
          <a:prstGeom prst="rect">
            <a:avLst/>
          </a:prstGeom>
        </p:spPr>
        <p:txBody>
          <a:bodyPr vert="horz" wrap="square" lIns="0" tIns="13970" rIns="0" bIns="0" rtlCol="0">
            <a:spAutoFit/>
          </a:bodyPr>
          <a:lstStyle/>
          <a:p>
            <a:pPr marL="12700">
              <a:lnSpc>
                <a:spcPct val="100000"/>
              </a:lnSpc>
              <a:spcBef>
                <a:spcPts val="110"/>
              </a:spcBef>
            </a:pPr>
            <a:r>
              <a:rPr sz="2050" b="1" dirty="0">
                <a:latin typeface="Lato Black"/>
                <a:cs typeface="Lato Black"/>
              </a:rPr>
              <a:t>Nowe</a:t>
            </a:r>
            <a:r>
              <a:rPr sz="2050" b="1" spc="-75" dirty="0">
                <a:latin typeface="Lato Black"/>
                <a:cs typeface="Lato Black"/>
              </a:rPr>
              <a:t> </a:t>
            </a:r>
            <a:r>
              <a:rPr sz="2050" b="1" spc="-10" dirty="0">
                <a:latin typeface="Lato Black"/>
                <a:cs typeface="Lato Black"/>
              </a:rPr>
              <a:t>funkcjonalności</a:t>
            </a:r>
            <a:endParaRPr sz="2050" dirty="0">
              <a:latin typeface="Lato Black"/>
              <a:cs typeface="Lato Black"/>
            </a:endParaRPr>
          </a:p>
        </p:txBody>
      </p:sp>
      <p:sp>
        <p:nvSpPr>
          <p:cNvPr id="10" name="object 10"/>
          <p:cNvSpPr txBox="1"/>
          <p:nvPr/>
        </p:nvSpPr>
        <p:spPr>
          <a:xfrm>
            <a:off x="8388986" y="2320761"/>
            <a:ext cx="3783330" cy="329577"/>
          </a:xfrm>
          <a:prstGeom prst="rect">
            <a:avLst/>
          </a:prstGeom>
        </p:spPr>
        <p:txBody>
          <a:bodyPr vert="horz" wrap="square" lIns="0" tIns="13970" rIns="0" bIns="0" rtlCol="0">
            <a:spAutoFit/>
          </a:bodyPr>
          <a:lstStyle/>
          <a:p>
            <a:pPr marL="12700">
              <a:lnSpc>
                <a:spcPct val="100000"/>
              </a:lnSpc>
              <a:spcBef>
                <a:spcPts val="110"/>
              </a:spcBef>
            </a:pPr>
            <a:r>
              <a:rPr sz="2050" b="1" dirty="0">
                <a:solidFill>
                  <a:schemeClr val="tx1"/>
                </a:solidFill>
                <a:latin typeface="Lato Black"/>
                <a:cs typeface="Lato Black"/>
              </a:rPr>
              <a:t>Korzyści</a:t>
            </a:r>
            <a:r>
              <a:rPr sz="2050" b="1" spc="-55" dirty="0">
                <a:solidFill>
                  <a:schemeClr val="tx1"/>
                </a:solidFill>
                <a:latin typeface="Lato Black"/>
                <a:cs typeface="Lato Black"/>
              </a:rPr>
              <a:t> </a:t>
            </a:r>
            <a:r>
              <a:rPr sz="2050" b="1" dirty="0">
                <a:solidFill>
                  <a:schemeClr val="tx1"/>
                </a:solidFill>
                <a:latin typeface="Lato Black"/>
                <a:cs typeface="Lato Black"/>
              </a:rPr>
              <a:t>dla</a:t>
            </a:r>
            <a:r>
              <a:rPr sz="2050" b="1" spc="-55" dirty="0">
                <a:solidFill>
                  <a:schemeClr val="tx1"/>
                </a:solidFill>
                <a:latin typeface="Lato Black"/>
                <a:cs typeface="Lato Black"/>
              </a:rPr>
              <a:t> </a:t>
            </a:r>
            <a:r>
              <a:rPr sz="2050" b="1" spc="-10" dirty="0">
                <a:solidFill>
                  <a:schemeClr val="tx1"/>
                </a:solidFill>
                <a:latin typeface="Lato Black"/>
                <a:cs typeface="Lato Black"/>
              </a:rPr>
              <a:t>obywateli</a:t>
            </a:r>
            <a:endParaRPr sz="2050" dirty="0">
              <a:solidFill>
                <a:schemeClr val="tx1"/>
              </a:solidFill>
              <a:latin typeface="Lato Black"/>
              <a:cs typeface="Lato Black"/>
            </a:endParaRPr>
          </a:p>
        </p:txBody>
      </p:sp>
      <p:sp>
        <p:nvSpPr>
          <p:cNvPr id="44" name="object 44"/>
          <p:cNvSpPr txBox="1">
            <a:spLocks noGrp="1"/>
          </p:cNvSpPr>
          <p:nvPr>
            <p:ph type="dt" sz="half" idx="6"/>
          </p:nvPr>
        </p:nvSpPr>
        <p:spPr>
          <a:prstGeom prst="rect">
            <a:avLst/>
          </a:prstGeom>
        </p:spPr>
        <p:txBody>
          <a:bodyPr vert="horz" wrap="square" lIns="0" tIns="27940" rIns="0" bIns="0" rtlCol="0">
            <a:spAutoFit/>
          </a:bodyPr>
          <a:lstStyle/>
          <a:p>
            <a:pPr marL="12700">
              <a:lnSpc>
                <a:spcPct val="100000"/>
              </a:lnSpc>
              <a:spcBef>
                <a:spcPts val="220"/>
              </a:spcBef>
              <a:tabLst>
                <a:tab pos="2276475" algn="l"/>
                <a:tab pos="2463165" algn="l"/>
              </a:tabLst>
            </a:pPr>
            <a:r>
              <a:rPr spc="120" dirty="0"/>
              <a:t>Ministerstwo</a:t>
            </a:r>
            <a:r>
              <a:rPr spc="290" dirty="0"/>
              <a:t> </a:t>
            </a:r>
            <a:r>
              <a:rPr spc="114" dirty="0"/>
              <a:t>Finansów</a:t>
            </a:r>
            <a:r>
              <a:rPr dirty="0"/>
              <a:t>	</a:t>
            </a:r>
            <a:r>
              <a:rPr b="0" spc="-50" dirty="0">
                <a:latin typeface="Open Sans"/>
                <a:cs typeface="Open Sans"/>
              </a:rPr>
              <a:t>/</a:t>
            </a:r>
            <a:r>
              <a:rPr b="0" dirty="0">
                <a:latin typeface="Open Sans"/>
                <a:cs typeface="Open Sans"/>
              </a:rPr>
              <a:t>	</a:t>
            </a:r>
            <a:r>
              <a:rPr b="0" spc="110" dirty="0">
                <a:latin typeface="Open Sans"/>
                <a:cs typeface="Open Sans"/>
              </a:rPr>
              <a:t>gov.pl/finanse </a:t>
            </a:r>
          </a:p>
        </p:txBody>
      </p:sp>
      <p:sp>
        <p:nvSpPr>
          <p:cNvPr id="45" name="object 45"/>
          <p:cNvSpPr txBox="1">
            <a:spLocks noGrp="1"/>
          </p:cNvSpPr>
          <p:nvPr>
            <p:ph type="ftr" sz="quarter" idx="5"/>
          </p:nvPr>
        </p:nvSpPr>
        <p:spPr>
          <a:prstGeom prst="rect">
            <a:avLst/>
          </a:prstGeom>
        </p:spPr>
        <p:txBody>
          <a:bodyPr vert="horz" wrap="square" lIns="0" tIns="27940" rIns="0" bIns="0" rtlCol="0">
            <a:spAutoFit/>
          </a:bodyPr>
          <a:lstStyle/>
          <a:p>
            <a:pPr marL="12700">
              <a:lnSpc>
                <a:spcPct val="100000"/>
              </a:lnSpc>
              <a:spcBef>
                <a:spcPts val="220"/>
              </a:spcBef>
              <a:tabLst>
                <a:tab pos="3196590" algn="l"/>
                <a:tab pos="3382645" algn="l"/>
              </a:tabLst>
            </a:pPr>
            <a:r>
              <a:rPr spc="120" dirty="0"/>
              <a:t>Krajowa</a:t>
            </a:r>
            <a:r>
              <a:rPr spc="265" dirty="0"/>
              <a:t> </a:t>
            </a:r>
            <a:r>
              <a:rPr spc="130" dirty="0"/>
              <a:t>Administracja</a:t>
            </a:r>
            <a:r>
              <a:rPr spc="270" dirty="0"/>
              <a:t> </a:t>
            </a:r>
            <a:r>
              <a:rPr spc="105" dirty="0"/>
              <a:t>Skarbowa</a:t>
            </a:r>
            <a:r>
              <a:rPr dirty="0"/>
              <a:t>	</a:t>
            </a:r>
            <a:r>
              <a:rPr b="0" spc="-50" dirty="0">
                <a:latin typeface="Open Sans"/>
                <a:cs typeface="Open Sans"/>
              </a:rPr>
              <a:t>/</a:t>
            </a:r>
            <a:r>
              <a:rPr b="0" dirty="0">
                <a:latin typeface="Open Sans"/>
                <a:cs typeface="Open Sans"/>
              </a:rPr>
              <a:t>	</a:t>
            </a:r>
            <a:r>
              <a:rPr b="0" spc="114" dirty="0">
                <a:latin typeface="Open Sans"/>
                <a:cs typeface="Open Sans"/>
              </a:rPr>
              <a:t>gov.pl/kas </a:t>
            </a:r>
          </a:p>
        </p:txBody>
      </p:sp>
      <p:sp>
        <p:nvSpPr>
          <p:cNvPr id="46" name="object 46"/>
          <p:cNvSpPr txBox="1">
            <a:spLocks noGrp="1"/>
          </p:cNvSpPr>
          <p:nvPr>
            <p:ph type="sldNum" sz="quarter" idx="7"/>
          </p:nvPr>
        </p:nvSpPr>
        <p:spPr>
          <a:prstGeom prst="rect">
            <a:avLst/>
          </a:prstGeom>
        </p:spPr>
        <p:txBody>
          <a:bodyPr vert="horz" wrap="square" lIns="0" tIns="27940" rIns="0" bIns="0" rtlCol="0">
            <a:spAutoFit/>
          </a:bodyPr>
          <a:lstStyle/>
          <a:p>
            <a:pPr marL="38100">
              <a:lnSpc>
                <a:spcPct val="100000"/>
              </a:lnSpc>
              <a:spcBef>
                <a:spcPts val="220"/>
              </a:spcBef>
            </a:pPr>
            <a:fld id="{81D60167-4931-47E6-BA6A-407CBD079E47}" type="slidenum">
              <a:rPr spc="-50" dirty="0"/>
              <a:t>5</a:t>
            </a:fld>
            <a:endParaRPr spc="-50" dirty="0"/>
          </a:p>
        </p:txBody>
      </p:sp>
      <p:sp>
        <p:nvSpPr>
          <p:cNvPr id="12" name="object 18">
            <a:extLst>
              <a:ext uri="{FF2B5EF4-FFF2-40B4-BE49-F238E27FC236}">
                <a16:creationId xmlns:a16="http://schemas.microsoft.com/office/drawing/2014/main" id="{BCAC9447-E1E9-9FE4-67DD-EFB631551835}"/>
              </a:ext>
            </a:extLst>
          </p:cNvPr>
          <p:cNvSpPr/>
          <p:nvPr/>
        </p:nvSpPr>
        <p:spPr>
          <a:xfrm>
            <a:off x="1087436" y="283942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p>
        </p:txBody>
      </p:sp>
      <p:sp>
        <p:nvSpPr>
          <p:cNvPr id="18" name="object 18">
            <a:extLst>
              <a:ext uri="{FF2B5EF4-FFF2-40B4-BE49-F238E27FC236}">
                <a16:creationId xmlns:a16="http://schemas.microsoft.com/office/drawing/2014/main" id="{5F2374C0-4DBA-8C8B-5426-C88A029C2A35}"/>
              </a:ext>
            </a:extLst>
          </p:cNvPr>
          <p:cNvSpPr/>
          <p:nvPr/>
        </p:nvSpPr>
        <p:spPr>
          <a:xfrm>
            <a:off x="998852" y="4535537"/>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p>
        </p:txBody>
      </p:sp>
      <p:sp>
        <p:nvSpPr>
          <p:cNvPr id="49" name="object 18">
            <a:extLst>
              <a:ext uri="{FF2B5EF4-FFF2-40B4-BE49-F238E27FC236}">
                <a16:creationId xmlns:a16="http://schemas.microsoft.com/office/drawing/2014/main" id="{57C2D6D0-E23A-654E-BB41-86D0E68544CB}"/>
              </a:ext>
            </a:extLst>
          </p:cNvPr>
          <p:cNvSpPr/>
          <p:nvPr/>
        </p:nvSpPr>
        <p:spPr>
          <a:xfrm>
            <a:off x="1087436" y="77120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p>
        </p:txBody>
      </p:sp>
      <p:sp>
        <p:nvSpPr>
          <p:cNvPr id="50" name="object 18">
            <a:extLst>
              <a:ext uri="{FF2B5EF4-FFF2-40B4-BE49-F238E27FC236}">
                <a16:creationId xmlns:a16="http://schemas.microsoft.com/office/drawing/2014/main" id="{5F644A09-BDD5-4AA1-B9A4-B60BD78E49A2}"/>
              </a:ext>
            </a:extLst>
          </p:cNvPr>
          <p:cNvSpPr/>
          <p:nvPr/>
        </p:nvSpPr>
        <p:spPr>
          <a:xfrm rot="5400000">
            <a:off x="4363387" y="6083464"/>
            <a:ext cx="7478702" cy="45719"/>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p>
        </p:txBody>
      </p:sp>
      <p:sp>
        <p:nvSpPr>
          <p:cNvPr id="21" name="pole tekstowe 20">
            <a:extLst>
              <a:ext uri="{FF2B5EF4-FFF2-40B4-BE49-F238E27FC236}">
                <a16:creationId xmlns:a16="http://schemas.microsoft.com/office/drawing/2014/main" id="{B01C02E4-83C2-40A0-87E8-F88A5440CB34}"/>
              </a:ext>
            </a:extLst>
          </p:cNvPr>
          <p:cNvSpPr txBox="1"/>
          <p:nvPr/>
        </p:nvSpPr>
        <p:spPr>
          <a:xfrm>
            <a:off x="1065846" y="2839425"/>
            <a:ext cx="7082025" cy="1754326"/>
          </a:xfrm>
          <a:prstGeom prst="rect">
            <a:avLst/>
          </a:prstGeom>
          <a:noFill/>
        </p:spPr>
        <p:txBody>
          <a:bodyPr wrap="square">
            <a:spAutoFit/>
          </a:bodyPr>
          <a:lstStyle/>
          <a:p>
            <a:r>
              <a:rPr lang="pl-PL" dirty="0">
                <a:latin typeface="+mn-lt"/>
              </a:rPr>
              <a:t>Prace nad wdrożeniem </a:t>
            </a:r>
            <a:r>
              <a:rPr lang="pl-PL" b="1" dirty="0">
                <a:latin typeface="+mn-lt"/>
              </a:rPr>
              <a:t>IX edycji usługi Twój e-PIT </a:t>
            </a:r>
            <a:r>
              <a:rPr lang="pl-PL" dirty="0">
                <a:latin typeface="+mn-lt"/>
              </a:rPr>
              <a:t>obejmującej rozliczenia za 2026 rok:</a:t>
            </a:r>
          </a:p>
          <a:p>
            <a:pPr marL="285750" indent="-285750">
              <a:buFont typeface="Arial" panose="020B0604020202020204" pitchFamily="34" charset="0"/>
              <a:buChar char="•"/>
            </a:pPr>
            <a:r>
              <a:rPr lang="pl-PL" dirty="0">
                <a:latin typeface="+mn-lt"/>
              </a:rPr>
              <a:t>Udostępnienie przygotowanych i wstępnie uzupełnionych propozycji zeznań rocznych, oświadczenia PIT-OP i informacji PIT-DZ</a:t>
            </a:r>
          </a:p>
          <a:p>
            <a:endParaRPr lang="pl-PL" dirty="0">
              <a:latin typeface="+mn-lt"/>
            </a:endParaRPr>
          </a:p>
          <a:p>
            <a:r>
              <a:rPr lang="pl-PL" dirty="0">
                <a:latin typeface="+mn-lt"/>
              </a:rPr>
              <a:t>15 lutego 2027r. </a:t>
            </a:r>
          </a:p>
        </p:txBody>
      </p:sp>
      <p:sp>
        <p:nvSpPr>
          <p:cNvPr id="25" name="object 18">
            <a:extLst>
              <a:ext uri="{FF2B5EF4-FFF2-40B4-BE49-F238E27FC236}">
                <a16:creationId xmlns:a16="http://schemas.microsoft.com/office/drawing/2014/main" id="{6F62129E-CE43-4AF2-BEF5-96160BB67297}"/>
              </a:ext>
            </a:extLst>
          </p:cNvPr>
          <p:cNvSpPr/>
          <p:nvPr/>
        </p:nvSpPr>
        <p:spPr>
          <a:xfrm>
            <a:off x="1065846" y="62642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p>
        </p:txBody>
      </p:sp>
      <p:sp>
        <p:nvSpPr>
          <p:cNvPr id="31" name="object 18">
            <a:extLst>
              <a:ext uri="{FF2B5EF4-FFF2-40B4-BE49-F238E27FC236}">
                <a16:creationId xmlns:a16="http://schemas.microsoft.com/office/drawing/2014/main" id="{C47C1FD6-317F-4999-B6CF-D32BE142878E}"/>
              </a:ext>
            </a:extLst>
          </p:cNvPr>
          <p:cNvSpPr/>
          <p:nvPr/>
        </p:nvSpPr>
        <p:spPr>
          <a:xfrm>
            <a:off x="998852" y="98456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p>
        </p:txBody>
      </p:sp>
      <p:sp>
        <p:nvSpPr>
          <p:cNvPr id="16" name="pole tekstowe 15">
            <a:extLst>
              <a:ext uri="{FF2B5EF4-FFF2-40B4-BE49-F238E27FC236}">
                <a16:creationId xmlns:a16="http://schemas.microsoft.com/office/drawing/2014/main" id="{76AAE223-D376-4755-930A-10218A0128DD}"/>
              </a:ext>
            </a:extLst>
          </p:cNvPr>
          <p:cNvSpPr txBox="1"/>
          <p:nvPr/>
        </p:nvSpPr>
        <p:spPr>
          <a:xfrm>
            <a:off x="8285910" y="3095639"/>
            <a:ext cx="10058400" cy="1200329"/>
          </a:xfrm>
          <a:prstGeom prst="rect">
            <a:avLst/>
          </a:prstGeom>
          <a:noFill/>
        </p:spPr>
        <p:txBody>
          <a:bodyPr wrap="square">
            <a:spAutoFit/>
          </a:bodyPr>
          <a:lstStyle/>
          <a:p>
            <a:r>
              <a:rPr lang="pl-PL" dirty="0">
                <a:latin typeface="+mn-lt"/>
              </a:rPr>
              <a:t>W usłudze Twój e-PIT zostały przygotowane propozycje zeznań rocznych zasilone w oparciu o dane Krajowej Administracji Skarbowej. Usługa dodatkowo automatyzuje i usprawnia proces rozliczeń oraz zmniejsza ryzyko popełniania błędów po stronie podatników. Jest to najprostszy i najszybszy sposób rozliczenia. </a:t>
            </a:r>
          </a:p>
        </p:txBody>
      </p:sp>
      <p:sp>
        <p:nvSpPr>
          <p:cNvPr id="19" name="pole tekstowe 18">
            <a:extLst>
              <a:ext uri="{FF2B5EF4-FFF2-40B4-BE49-F238E27FC236}">
                <a16:creationId xmlns:a16="http://schemas.microsoft.com/office/drawing/2014/main" id="{3BF812FA-E00C-4EA8-9DA5-2CAE68469666}"/>
              </a:ext>
            </a:extLst>
          </p:cNvPr>
          <p:cNvSpPr txBox="1"/>
          <p:nvPr/>
        </p:nvSpPr>
        <p:spPr>
          <a:xfrm>
            <a:off x="1212850" y="4872820"/>
            <a:ext cx="6237157" cy="923330"/>
          </a:xfrm>
          <a:prstGeom prst="rect">
            <a:avLst/>
          </a:prstGeom>
          <a:noFill/>
        </p:spPr>
        <p:txBody>
          <a:bodyPr wrap="square">
            <a:spAutoFit/>
          </a:bodyPr>
          <a:lstStyle/>
          <a:p>
            <a:r>
              <a:rPr lang="pl-PL" b="1" dirty="0">
                <a:latin typeface="+mn-lt"/>
              </a:rPr>
              <a:t>Kasy rejestrujące</a:t>
            </a:r>
          </a:p>
          <a:p>
            <a:endParaRPr lang="pl-PL" dirty="0">
              <a:latin typeface="+mn-lt"/>
            </a:endParaRPr>
          </a:p>
          <a:p>
            <a:r>
              <a:rPr lang="pl-PL" dirty="0">
                <a:latin typeface="+mn-lt"/>
              </a:rPr>
              <a:t>IV kwartał 2026 r.</a:t>
            </a:r>
          </a:p>
        </p:txBody>
      </p:sp>
      <p:sp>
        <p:nvSpPr>
          <p:cNvPr id="20" name="pole tekstowe 19">
            <a:extLst>
              <a:ext uri="{FF2B5EF4-FFF2-40B4-BE49-F238E27FC236}">
                <a16:creationId xmlns:a16="http://schemas.microsoft.com/office/drawing/2014/main" id="{D81A09DE-4C63-48E9-AD92-85591D156A59}"/>
              </a:ext>
            </a:extLst>
          </p:cNvPr>
          <p:cNvSpPr txBox="1"/>
          <p:nvPr/>
        </p:nvSpPr>
        <p:spPr>
          <a:xfrm>
            <a:off x="8297488" y="4549693"/>
            <a:ext cx="10593761" cy="1200329"/>
          </a:xfrm>
          <a:prstGeom prst="rect">
            <a:avLst/>
          </a:prstGeom>
          <a:noFill/>
        </p:spPr>
        <p:txBody>
          <a:bodyPr wrap="square">
            <a:spAutoFit/>
          </a:bodyPr>
          <a:lstStyle/>
          <a:p>
            <a:r>
              <a:rPr lang="pl-PL" dirty="0">
                <a:latin typeface="+mn-lt"/>
              </a:rPr>
              <a:t>Usługa zapewni szybki dostęp w </a:t>
            </a:r>
            <a:r>
              <a:rPr lang="pl-PL" dirty="0" err="1">
                <a:latin typeface="+mn-lt"/>
              </a:rPr>
              <a:t>eUS</a:t>
            </a:r>
            <a:r>
              <a:rPr lang="pl-PL" dirty="0">
                <a:latin typeface="+mn-lt"/>
              </a:rPr>
              <a:t> do informacji o kasach rejestrujących zgromadzonych przez KAS </a:t>
            </a:r>
            <a:br>
              <a:rPr lang="pl-PL" dirty="0">
                <a:latin typeface="+mn-lt"/>
              </a:rPr>
            </a:br>
            <a:r>
              <a:rPr lang="pl-PL" dirty="0">
                <a:latin typeface="+mn-lt"/>
              </a:rPr>
              <a:t>w jednym miejscu. Ułatwi monitorowanie danych dotyczących kas oraz terminowe wykonywanie obowiązków związanych z ich użytkowaniem, w tym kontrolowanie terminów obowiązkowych przeglądów technicznych. Dzięki dostępowi online ograniczy również konieczność kontaktu z urzędem skarbowym.</a:t>
            </a:r>
          </a:p>
        </p:txBody>
      </p:sp>
      <p:sp>
        <p:nvSpPr>
          <p:cNvPr id="22" name="pole tekstowe 21">
            <a:extLst>
              <a:ext uri="{FF2B5EF4-FFF2-40B4-BE49-F238E27FC236}">
                <a16:creationId xmlns:a16="http://schemas.microsoft.com/office/drawing/2014/main" id="{6DC2698C-99CE-49BC-80AB-440AD4BAB5FF}"/>
              </a:ext>
            </a:extLst>
          </p:cNvPr>
          <p:cNvSpPr txBox="1"/>
          <p:nvPr/>
        </p:nvSpPr>
        <p:spPr>
          <a:xfrm>
            <a:off x="1224429" y="6490193"/>
            <a:ext cx="10443210" cy="1200329"/>
          </a:xfrm>
          <a:prstGeom prst="rect">
            <a:avLst/>
          </a:prstGeom>
          <a:noFill/>
        </p:spPr>
        <p:txBody>
          <a:bodyPr wrap="square">
            <a:spAutoFit/>
          </a:bodyPr>
          <a:lstStyle/>
          <a:p>
            <a:r>
              <a:rPr lang="pl-PL" b="1" dirty="0">
                <a:latin typeface="+mn-lt"/>
              </a:rPr>
              <a:t>Poświadczenie danych przedsiębiorcy</a:t>
            </a:r>
          </a:p>
          <a:p>
            <a:endParaRPr lang="pl-PL" dirty="0">
              <a:latin typeface="+mn-lt"/>
            </a:endParaRPr>
          </a:p>
          <a:p>
            <a:r>
              <a:rPr lang="pl-PL" dirty="0">
                <a:latin typeface="+mn-lt"/>
              </a:rPr>
              <a:t>IV kwartał 2026 r</a:t>
            </a:r>
            <a:r>
              <a:rPr lang="pl-PL" dirty="0"/>
              <a:t>.</a:t>
            </a:r>
          </a:p>
          <a:p>
            <a:endParaRPr lang="pl-PL" dirty="0"/>
          </a:p>
        </p:txBody>
      </p:sp>
      <p:sp>
        <p:nvSpPr>
          <p:cNvPr id="24" name="pole tekstowe 23">
            <a:extLst>
              <a:ext uri="{FF2B5EF4-FFF2-40B4-BE49-F238E27FC236}">
                <a16:creationId xmlns:a16="http://schemas.microsoft.com/office/drawing/2014/main" id="{0FAB32AD-ACAA-4D4B-9CF5-D73597EC40F6}"/>
              </a:ext>
            </a:extLst>
          </p:cNvPr>
          <p:cNvSpPr txBox="1"/>
          <p:nvPr/>
        </p:nvSpPr>
        <p:spPr>
          <a:xfrm>
            <a:off x="8273983" y="6332807"/>
            <a:ext cx="10885309" cy="1200329"/>
          </a:xfrm>
          <a:prstGeom prst="rect">
            <a:avLst/>
          </a:prstGeom>
          <a:noFill/>
        </p:spPr>
        <p:txBody>
          <a:bodyPr wrap="square">
            <a:spAutoFit/>
          </a:bodyPr>
          <a:lstStyle/>
          <a:p>
            <a:r>
              <a:rPr lang="pl-PL" dirty="0">
                <a:latin typeface="+mn-lt"/>
              </a:rPr>
              <a:t>Usługa umożliwi samodzielne pobranie poświadczonych danych przedsiębiorcy w formie elektronicznej, bez konieczności składania wniosku i kontaktu z urzędem. Dzięki temu przedsiębiorca będzie mógł szybciej przekazywać wiarygodne dane kontrahentom, instytucjom finansowym i innym podmiotom, co usprawni załatwianie spraw biznesowych.</a:t>
            </a:r>
          </a:p>
        </p:txBody>
      </p:sp>
      <p:sp>
        <p:nvSpPr>
          <p:cNvPr id="26" name="pole tekstowe 25">
            <a:extLst>
              <a:ext uri="{FF2B5EF4-FFF2-40B4-BE49-F238E27FC236}">
                <a16:creationId xmlns:a16="http://schemas.microsoft.com/office/drawing/2014/main" id="{CFACC9C3-FAAA-4353-AA6F-5D686EFBE203}"/>
              </a:ext>
            </a:extLst>
          </p:cNvPr>
          <p:cNvSpPr txBox="1"/>
          <p:nvPr/>
        </p:nvSpPr>
        <p:spPr>
          <a:xfrm>
            <a:off x="1224428" y="8191311"/>
            <a:ext cx="6809730" cy="923330"/>
          </a:xfrm>
          <a:prstGeom prst="rect">
            <a:avLst/>
          </a:prstGeom>
          <a:noFill/>
        </p:spPr>
        <p:txBody>
          <a:bodyPr wrap="square">
            <a:spAutoFit/>
          </a:bodyPr>
          <a:lstStyle/>
          <a:p>
            <a:r>
              <a:rPr lang="pl-PL" b="1" dirty="0">
                <a:solidFill>
                  <a:schemeClr val="tx1"/>
                </a:solidFill>
                <a:latin typeface="+mn-lt"/>
              </a:rPr>
              <a:t>Zaświadczenia o przychodach zwolnionych z opodatkowania</a:t>
            </a:r>
          </a:p>
          <a:p>
            <a:endParaRPr lang="pl-PL" b="1" dirty="0">
              <a:solidFill>
                <a:schemeClr val="tx1"/>
              </a:solidFill>
              <a:latin typeface="+mn-lt"/>
            </a:endParaRPr>
          </a:p>
          <a:p>
            <a:r>
              <a:rPr lang="pl-PL" dirty="0">
                <a:solidFill>
                  <a:schemeClr val="tx1"/>
                </a:solidFill>
                <a:latin typeface="+mn-lt"/>
              </a:rPr>
              <a:t>IV kwartał 2026 r.</a:t>
            </a:r>
          </a:p>
        </p:txBody>
      </p:sp>
      <p:sp>
        <p:nvSpPr>
          <p:cNvPr id="28" name="pole tekstowe 27">
            <a:extLst>
              <a:ext uri="{FF2B5EF4-FFF2-40B4-BE49-F238E27FC236}">
                <a16:creationId xmlns:a16="http://schemas.microsoft.com/office/drawing/2014/main" id="{83EE6B44-0F11-4BFE-BB89-BA58725523B1}"/>
              </a:ext>
            </a:extLst>
          </p:cNvPr>
          <p:cNvSpPr txBox="1"/>
          <p:nvPr/>
        </p:nvSpPr>
        <p:spPr>
          <a:xfrm>
            <a:off x="8293161" y="8000477"/>
            <a:ext cx="10443210" cy="923330"/>
          </a:xfrm>
          <a:prstGeom prst="rect">
            <a:avLst/>
          </a:prstGeom>
          <a:noFill/>
        </p:spPr>
        <p:txBody>
          <a:bodyPr wrap="square">
            <a:spAutoFit/>
          </a:bodyPr>
          <a:lstStyle/>
          <a:p>
            <a:r>
              <a:rPr lang="pl-PL" dirty="0">
                <a:latin typeface="+mn-lt"/>
              </a:rPr>
              <a:t>Usługa umożliwi szybkie uzyskanie zaświadczenia o przychodach zwolnionych z opodatkowania podatkiem dochodowym od osób fizycznych bez konieczności wizyty w urzędzie. Ułatwi to załatwianie spraw wymagających przedstawienia takiego dokumentu oraz skróci czas oczekiwania na jego otrzymanie.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p:nvPr/>
        </p:nvSpPr>
        <p:spPr>
          <a:xfrm>
            <a:off x="1087437" y="625475"/>
            <a:ext cx="6237156" cy="689291"/>
          </a:xfrm>
          <a:prstGeom prst="rect">
            <a:avLst/>
          </a:prstGeom>
        </p:spPr>
        <p:txBody>
          <a:bodyPr vert="horz" wrap="square" lIns="0" tIns="12065" rIns="0" bIns="0" rtlCol="0">
            <a:spAutoFit/>
          </a:bodyPr>
          <a:lstStyle/>
          <a:p>
            <a:pPr marL="12700">
              <a:lnSpc>
                <a:spcPct val="100000"/>
              </a:lnSpc>
              <a:spcBef>
                <a:spcPts val="95"/>
              </a:spcBef>
            </a:pPr>
            <a:r>
              <a:rPr sz="4400" b="1">
                <a:latin typeface="+mn-lt"/>
                <a:cs typeface="Lato Black"/>
              </a:rPr>
              <a:t>eUrząd</a:t>
            </a:r>
            <a:r>
              <a:rPr sz="4400" b="1" spc="-245">
                <a:latin typeface="+mn-lt"/>
                <a:cs typeface="Lato Black"/>
              </a:rPr>
              <a:t> </a:t>
            </a:r>
            <a:r>
              <a:rPr sz="4400" b="1" spc="-10" dirty="0">
                <a:latin typeface="+mn-lt"/>
                <a:cs typeface="Lato Black"/>
              </a:rPr>
              <a:t>Skarbowy</a:t>
            </a:r>
            <a:endParaRPr sz="4400" dirty="0">
              <a:latin typeface="+mn-lt"/>
              <a:cs typeface="Lato Black"/>
            </a:endParaRPr>
          </a:p>
        </p:txBody>
      </p:sp>
      <p:sp>
        <p:nvSpPr>
          <p:cNvPr id="9" name="object 9"/>
          <p:cNvSpPr txBox="1"/>
          <p:nvPr/>
        </p:nvSpPr>
        <p:spPr>
          <a:xfrm>
            <a:off x="1087437" y="2320761"/>
            <a:ext cx="2639060" cy="339725"/>
          </a:xfrm>
          <a:prstGeom prst="rect">
            <a:avLst/>
          </a:prstGeom>
        </p:spPr>
        <p:txBody>
          <a:bodyPr vert="horz" wrap="square" lIns="0" tIns="13970" rIns="0" bIns="0" rtlCol="0">
            <a:spAutoFit/>
          </a:bodyPr>
          <a:lstStyle/>
          <a:p>
            <a:pPr marL="12700">
              <a:lnSpc>
                <a:spcPct val="100000"/>
              </a:lnSpc>
              <a:spcBef>
                <a:spcPts val="110"/>
              </a:spcBef>
            </a:pPr>
            <a:r>
              <a:rPr sz="2050" b="1" dirty="0">
                <a:latin typeface="Lato Black"/>
                <a:cs typeface="Lato Black"/>
              </a:rPr>
              <a:t>Nowe</a:t>
            </a:r>
            <a:r>
              <a:rPr sz="2050" b="1" spc="-75" dirty="0">
                <a:latin typeface="Lato Black"/>
                <a:cs typeface="Lato Black"/>
              </a:rPr>
              <a:t> </a:t>
            </a:r>
            <a:r>
              <a:rPr sz="2050" b="1" spc="-10" dirty="0">
                <a:latin typeface="Lato Black"/>
                <a:cs typeface="Lato Black"/>
              </a:rPr>
              <a:t>funkcjonalności</a:t>
            </a:r>
            <a:endParaRPr sz="2050" dirty="0">
              <a:latin typeface="Lato Black"/>
              <a:cs typeface="Lato Black"/>
            </a:endParaRPr>
          </a:p>
        </p:txBody>
      </p:sp>
      <p:sp>
        <p:nvSpPr>
          <p:cNvPr id="10" name="object 10"/>
          <p:cNvSpPr txBox="1"/>
          <p:nvPr/>
        </p:nvSpPr>
        <p:spPr>
          <a:xfrm>
            <a:off x="8388986" y="2320761"/>
            <a:ext cx="3783330" cy="329577"/>
          </a:xfrm>
          <a:prstGeom prst="rect">
            <a:avLst/>
          </a:prstGeom>
        </p:spPr>
        <p:txBody>
          <a:bodyPr vert="horz" wrap="square" lIns="0" tIns="13970" rIns="0" bIns="0" rtlCol="0">
            <a:spAutoFit/>
          </a:bodyPr>
          <a:lstStyle/>
          <a:p>
            <a:pPr marL="12700">
              <a:lnSpc>
                <a:spcPct val="100000"/>
              </a:lnSpc>
              <a:spcBef>
                <a:spcPts val="110"/>
              </a:spcBef>
            </a:pPr>
            <a:r>
              <a:rPr sz="2050" b="1" dirty="0">
                <a:solidFill>
                  <a:schemeClr val="tx1"/>
                </a:solidFill>
                <a:latin typeface="Lato Black"/>
                <a:cs typeface="Lato Black"/>
              </a:rPr>
              <a:t>Korzyści</a:t>
            </a:r>
            <a:r>
              <a:rPr sz="2050" b="1" spc="-55" dirty="0">
                <a:solidFill>
                  <a:schemeClr val="tx1"/>
                </a:solidFill>
                <a:latin typeface="Lato Black"/>
                <a:cs typeface="Lato Black"/>
              </a:rPr>
              <a:t> </a:t>
            </a:r>
            <a:r>
              <a:rPr sz="2050" b="1" dirty="0">
                <a:solidFill>
                  <a:schemeClr val="tx1"/>
                </a:solidFill>
                <a:latin typeface="Lato Black"/>
                <a:cs typeface="Lato Black"/>
              </a:rPr>
              <a:t>dla</a:t>
            </a:r>
            <a:r>
              <a:rPr sz="2050" b="1" spc="-55" dirty="0">
                <a:solidFill>
                  <a:schemeClr val="tx1"/>
                </a:solidFill>
                <a:latin typeface="Lato Black"/>
                <a:cs typeface="Lato Black"/>
              </a:rPr>
              <a:t> </a:t>
            </a:r>
            <a:r>
              <a:rPr sz="2050" b="1" spc="-10" dirty="0">
                <a:solidFill>
                  <a:schemeClr val="tx1"/>
                </a:solidFill>
                <a:latin typeface="Lato Black"/>
                <a:cs typeface="Lato Black"/>
              </a:rPr>
              <a:t>obywateli</a:t>
            </a:r>
            <a:endParaRPr sz="2050" dirty="0">
              <a:solidFill>
                <a:schemeClr val="tx1"/>
              </a:solidFill>
              <a:latin typeface="Lato Black"/>
              <a:cs typeface="Lato Black"/>
            </a:endParaRPr>
          </a:p>
        </p:txBody>
      </p:sp>
      <p:sp>
        <p:nvSpPr>
          <p:cNvPr id="44" name="object 44"/>
          <p:cNvSpPr txBox="1">
            <a:spLocks noGrp="1"/>
          </p:cNvSpPr>
          <p:nvPr>
            <p:ph type="dt" sz="half" idx="6"/>
          </p:nvPr>
        </p:nvSpPr>
        <p:spPr>
          <a:prstGeom prst="rect">
            <a:avLst/>
          </a:prstGeom>
        </p:spPr>
        <p:txBody>
          <a:bodyPr vert="horz" wrap="square" lIns="0" tIns="27940" rIns="0" bIns="0" rtlCol="0">
            <a:spAutoFit/>
          </a:bodyPr>
          <a:lstStyle/>
          <a:p>
            <a:pPr marL="12700">
              <a:lnSpc>
                <a:spcPct val="100000"/>
              </a:lnSpc>
              <a:spcBef>
                <a:spcPts val="220"/>
              </a:spcBef>
              <a:tabLst>
                <a:tab pos="2276475" algn="l"/>
                <a:tab pos="2463165" algn="l"/>
              </a:tabLst>
            </a:pPr>
            <a:r>
              <a:rPr spc="120" dirty="0"/>
              <a:t>Ministerstwo</a:t>
            </a:r>
            <a:r>
              <a:rPr spc="290" dirty="0"/>
              <a:t> </a:t>
            </a:r>
            <a:r>
              <a:rPr spc="114" dirty="0"/>
              <a:t>Finansów</a:t>
            </a:r>
            <a:r>
              <a:rPr dirty="0"/>
              <a:t>	</a:t>
            </a:r>
            <a:r>
              <a:rPr b="0" spc="-50" dirty="0">
                <a:latin typeface="Open Sans"/>
                <a:cs typeface="Open Sans"/>
              </a:rPr>
              <a:t>/</a:t>
            </a:r>
            <a:r>
              <a:rPr b="0" dirty="0">
                <a:latin typeface="Open Sans"/>
                <a:cs typeface="Open Sans"/>
              </a:rPr>
              <a:t>	</a:t>
            </a:r>
            <a:r>
              <a:rPr b="0" spc="110" dirty="0">
                <a:latin typeface="Open Sans"/>
                <a:cs typeface="Open Sans"/>
              </a:rPr>
              <a:t>gov.pl/finanse </a:t>
            </a:r>
          </a:p>
        </p:txBody>
      </p:sp>
      <p:sp>
        <p:nvSpPr>
          <p:cNvPr id="45" name="object 45"/>
          <p:cNvSpPr txBox="1">
            <a:spLocks noGrp="1"/>
          </p:cNvSpPr>
          <p:nvPr>
            <p:ph type="ftr" sz="quarter" idx="5"/>
          </p:nvPr>
        </p:nvSpPr>
        <p:spPr>
          <a:prstGeom prst="rect">
            <a:avLst/>
          </a:prstGeom>
        </p:spPr>
        <p:txBody>
          <a:bodyPr vert="horz" wrap="square" lIns="0" tIns="27940" rIns="0" bIns="0" rtlCol="0">
            <a:spAutoFit/>
          </a:bodyPr>
          <a:lstStyle/>
          <a:p>
            <a:pPr marL="12700">
              <a:lnSpc>
                <a:spcPct val="100000"/>
              </a:lnSpc>
              <a:spcBef>
                <a:spcPts val="220"/>
              </a:spcBef>
              <a:tabLst>
                <a:tab pos="3196590" algn="l"/>
                <a:tab pos="3382645" algn="l"/>
              </a:tabLst>
            </a:pPr>
            <a:r>
              <a:rPr spc="120" dirty="0"/>
              <a:t>Krajowa</a:t>
            </a:r>
            <a:r>
              <a:rPr spc="265" dirty="0"/>
              <a:t> </a:t>
            </a:r>
            <a:r>
              <a:rPr spc="130" dirty="0"/>
              <a:t>Administracja</a:t>
            </a:r>
            <a:r>
              <a:rPr spc="270" dirty="0"/>
              <a:t> </a:t>
            </a:r>
            <a:r>
              <a:rPr spc="105" dirty="0"/>
              <a:t>Skarbowa</a:t>
            </a:r>
            <a:r>
              <a:rPr dirty="0"/>
              <a:t>	</a:t>
            </a:r>
            <a:r>
              <a:rPr b="0" spc="-50" dirty="0">
                <a:latin typeface="Open Sans"/>
                <a:cs typeface="Open Sans"/>
              </a:rPr>
              <a:t>/</a:t>
            </a:r>
            <a:r>
              <a:rPr b="0" dirty="0">
                <a:latin typeface="Open Sans"/>
                <a:cs typeface="Open Sans"/>
              </a:rPr>
              <a:t>	</a:t>
            </a:r>
            <a:r>
              <a:rPr b="0" spc="114" dirty="0">
                <a:latin typeface="Open Sans"/>
                <a:cs typeface="Open Sans"/>
              </a:rPr>
              <a:t>gov.pl/kas </a:t>
            </a:r>
          </a:p>
        </p:txBody>
      </p:sp>
      <p:sp>
        <p:nvSpPr>
          <p:cNvPr id="46" name="object 46"/>
          <p:cNvSpPr txBox="1">
            <a:spLocks noGrp="1"/>
          </p:cNvSpPr>
          <p:nvPr>
            <p:ph type="sldNum" sz="quarter" idx="7"/>
          </p:nvPr>
        </p:nvSpPr>
        <p:spPr>
          <a:prstGeom prst="rect">
            <a:avLst/>
          </a:prstGeom>
        </p:spPr>
        <p:txBody>
          <a:bodyPr vert="horz" wrap="square" lIns="0" tIns="27940" rIns="0" bIns="0" rtlCol="0">
            <a:spAutoFit/>
          </a:bodyPr>
          <a:lstStyle/>
          <a:p>
            <a:pPr marL="38100">
              <a:lnSpc>
                <a:spcPct val="100000"/>
              </a:lnSpc>
              <a:spcBef>
                <a:spcPts val="220"/>
              </a:spcBef>
            </a:pPr>
            <a:fld id="{81D60167-4931-47E6-BA6A-407CBD079E47}" type="slidenum">
              <a:rPr spc="-50" dirty="0"/>
              <a:t>6</a:t>
            </a:fld>
            <a:endParaRPr spc="-50" dirty="0"/>
          </a:p>
        </p:txBody>
      </p:sp>
      <p:sp>
        <p:nvSpPr>
          <p:cNvPr id="12" name="object 18">
            <a:extLst>
              <a:ext uri="{FF2B5EF4-FFF2-40B4-BE49-F238E27FC236}">
                <a16:creationId xmlns:a16="http://schemas.microsoft.com/office/drawing/2014/main" id="{BCAC9447-E1E9-9FE4-67DD-EFB631551835}"/>
              </a:ext>
            </a:extLst>
          </p:cNvPr>
          <p:cNvSpPr/>
          <p:nvPr/>
        </p:nvSpPr>
        <p:spPr>
          <a:xfrm>
            <a:off x="1087436" y="2945783"/>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p>
        </p:txBody>
      </p:sp>
      <p:sp>
        <p:nvSpPr>
          <p:cNvPr id="18" name="object 18">
            <a:extLst>
              <a:ext uri="{FF2B5EF4-FFF2-40B4-BE49-F238E27FC236}">
                <a16:creationId xmlns:a16="http://schemas.microsoft.com/office/drawing/2014/main" id="{5F2374C0-4DBA-8C8B-5426-C88A029C2A35}"/>
              </a:ext>
            </a:extLst>
          </p:cNvPr>
          <p:cNvSpPr/>
          <p:nvPr/>
        </p:nvSpPr>
        <p:spPr>
          <a:xfrm>
            <a:off x="998852" y="4787810"/>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p>
        </p:txBody>
      </p:sp>
      <p:sp>
        <p:nvSpPr>
          <p:cNvPr id="49" name="object 18">
            <a:extLst>
              <a:ext uri="{FF2B5EF4-FFF2-40B4-BE49-F238E27FC236}">
                <a16:creationId xmlns:a16="http://schemas.microsoft.com/office/drawing/2014/main" id="{57C2D6D0-E23A-654E-BB41-86D0E68544CB}"/>
              </a:ext>
            </a:extLst>
          </p:cNvPr>
          <p:cNvSpPr/>
          <p:nvPr/>
        </p:nvSpPr>
        <p:spPr>
          <a:xfrm>
            <a:off x="1087436" y="77120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p>
        </p:txBody>
      </p:sp>
      <p:sp>
        <p:nvSpPr>
          <p:cNvPr id="50" name="object 18">
            <a:extLst>
              <a:ext uri="{FF2B5EF4-FFF2-40B4-BE49-F238E27FC236}">
                <a16:creationId xmlns:a16="http://schemas.microsoft.com/office/drawing/2014/main" id="{5F644A09-BDD5-4AA1-B9A4-B60BD78E49A2}"/>
              </a:ext>
            </a:extLst>
          </p:cNvPr>
          <p:cNvSpPr/>
          <p:nvPr/>
        </p:nvSpPr>
        <p:spPr>
          <a:xfrm rot="5400000">
            <a:off x="4363387" y="6083464"/>
            <a:ext cx="7478702" cy="45719"/>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p>
        </p:txBody>
      </p:sp>
      <p:sp>
        <p:nvSpPr>
          <p:cNvPr id="25" name="object 18">
            <a:extLst>
              <a:ext uri="{FF2B5EF4-FFF2-40B4-BE49-F238E27FC236}">
                <a16:creationId xmlns:a16="http://schemas.microsoft.com/office/drawing/2014/main" id="{6F62129E-CE43-4AF2-BEF5-96160BB67297}"/>
              </a:ext>
            </a:extLst>
          </p:cNvPr>
          <p:cNvSpPr/>
          <p:nvPr/>
        </p:nvSpPr>
        <p:spPr>
          <a:xfrm>
            <a:off x="1065846" y="62642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p>
        </p:txBody>
      </p:sp>
      <p:sp>
        <p:nvSpPr>
          <p:cNvPr id="31" name="object 18">
            <a:extLst>
              <a:ext uri="{FF2B5EF4-FFF2-40B4-BE49-F238E27FC236}">
                <a16:creationId xmlns:a16="http://schemas.microsoft.com/office/drawing/2014/main" id="{C47C1FD6-317F-4999-B6CF-D32BE142878E}"/>
              </a:ext>
            </a:extLst>
          </p:cNvPr>
          <p:cNvSpPr/>
          <p:nvPr/>
        </p:nvSpPr>
        <p:spPr>
          <a:xfrm>
            <a:off x="998852" y="98456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p>
        </p:txBody>
      </p:sp>
      <p:sp>
        <p:nvSpPr>
          <p:cNvPr id="22" name="pole tekstowe 21">
            <a:extLst>
              <a:ext uri="{FF2B5EF4-FFF2-40B4-BE49-F238E27FC236}">
                <a16:creationId xmlns:a16="http://schemas.microsoft.com/office/drawing/2014/main" id="{6EB2DFAC-1DAA-41A0-A38B-652EA86FC800}"/>
              </a:ext>
            </a:extLst>
          </p:cNvPr>
          <p:cNvSpPr txBox="1"/>
          <p:nvPr/>
        </p:nvSpPr>
        <p:spPr>
          <a:xfrm>
            <a:off x="1029258" y="2995260"/>
            <a:ext cx="7304477" cy="923330"/>
          </a:xfrm>
          <a:prstGeom prst="rect">
            <a:avLst/>
          </a:prstGeom>
          <a:noFill/>
        </p:spPr>
        <p:txBody>
          <a:bodyPr wrap="square">
            <a:spAutoFit/>
          </a:bodyPr>
          <a:lstStyle/>
          <a:p>
            <a:r>
              <a:rPr lang="pl-PL" b="1" dirty="0">
                <a:solidFill>
                  <a:srgbClr val="000000"/>
                </a:solidFill>
                <a:latin typeface="+mn-lt"/>
              </a:rPr>
              <a:t>WN-SD – Wniosek o przywrócenie terminu do złożenia SD-Z2/SD-ZP</a:t>
            </a:r>
          </a:p>
          <a:p>
            <a:endParaRPr lang="pl-PL" b="1" dirty="0">
              <a:solidFill>
                <a:srgbClr val="000000"/>
              </a:solidFill>
              <a:latin typeface="+mn-lt"/>
            </a:endParaRPr>
          </a:p>
          <a:p>
            <a:r>
              <a:rPr lang="pl-PL" dirty="0">
                <a:solidFill>
                  <a:srgbClr val="000000"/>
                </a:solidFill>
                <a:latin typeface="+mn-lt"/>
              </a:rPr>
              <a:t>IV kwartał 2026 r. </a:t>
            </a:r>
          </a:p>
        </p:txBody>
      </p:sp>
      <p:sp>
        <p:nvSpPr>
          <p:cNvPr id="24" name="pole tekstowe 23">
            <a:extLst>
              <a:ext uri="{FF2B5EF4-FFF2-40B4-BE49-F238E27FC236}">
                <a16:creationId xmlns:a16="http://schemas.microsoft.com/office/drawing/2014/main" id="{1E67AB68-7E5A-4BC2-A453-FA0638F0C76E}"/>
              </a:ext>
            </a:extLst>
          </p:cNvPr>
          <p:cNvSpPr txBox="1"/>
          <p:nvPr/>
        </p:nvSpPr>
        <p:spPr>
          <a:xfrm>
            <a:off x="8340084" y="3033915"/>
            <a:ext cx="10768245" cy="1477328"/>
          </a:xfrm>
          <a:prstGeom prst="rect">
            <a:avLst/>
          </a:prstGeom>
          <a:noFill/>
        </p:spPr>
        <p:txBody>
          <a:bodyPr wrap="square">
            <a:spAutoFit/>
          </a:bodyPr>
          <a:lstStyle/>
          <a:p>
            <a:r>
              <a:rPr lang="pl-PL" dirty="0">
                <a:latin typeface="+mn-lt"/>
              </a:rPr>
              <a:t>Usługa przeznaczona dla podatników, którzy w niezawiniony sposób przekroczyli termin do złożenia zgłoszenia SD-Z2/SD-ZP i chcieliby skorzystać ze zwolnienia w podatku od spadów i darowizn. </a:t>
            </a:r>
            <a:br>
              <a:rPr lang="pl-PL" dirty="0">
                <a:latin typeface="+mn-lt"/>
              </a:rPr>
            </a:br>
            <a:r>
              <a:rPr lang="pl-PL" dirty="0">
                <a:latin typeface="+mn-lt"/>
              </a:rPr>
              <a:t>Celem jest umożliwienie składania wniosku o przywrócenie terminu do złożenia zgłoszenia </a:t>
            </a:r>
            <a:br>
              <a:rPr lang="pl-PL" dirty="0">
                <a:latin typeface="+mn-lt"/>
              </a:rPr>
            </a:br>
            <a:r>
              <a:rPr lang="pl-PL" dirty="0">
                <a:latin typeface="+mn-lt"/>
              </a:rPr>
              <a:t>SD-Z2/SD-ZP w ramach dedykowanego formularza w </a:t>
            </a:r>
            <a:r>
              <a:rPr lang="pl-PL" dirty="0" err="1">
                <a:latin typeface="+mn-lt"/>
              </a:rPr>
              <a:t>eUrzędzie</a:t>
            </a:r>
            <a:r>
              <a:rPr lang="pl-PL" dirty="0">
                <a:latin typeface="+mn-lt"/>
              </a:rPr>
              <a:t> Skarbowym, z możliwością dołączenia kopii dokumentów potwierdzających, że przekroczenie terminu nastąpiło bez winy podatnika.</a:t>
            </a:r>
          </a:p>
        </p:txBody>
      </p:sp>
      <p:sp>
        <p:nvSpPr>
          <p:cNvPr id="29" name="pole tekstowe 28">
            <a:extLst>
              <a:ext uri="{FF2B5EF4-FFF2-40B4-BE49-F238E27FC236}">
                <a16:creationId xmlns:a16="http://schemas.microsoft.com/office/drawing/2014/main" id="{088A7A1D-A12F-4D0E-85EC-F010B49BBC5A}"/>
              </a:ext>
            </a:extLst>
          </p:cNvPr>
          <p:cNvSpPr txBox="1"/>
          <p:nvPr/>
        </p:nvSpPr>
        <p:spPr>
          <a:xfrm>
            <a:off x="1006361" y="4864323"/>
            <a:ext cx="6747717" cy="923330"/>
          </a:xfrm>
          <a:prstGeom prst="rect">
            <a:avLst/>
          </a:prstGeom>
          <a:noFill/>
        </p:spPr>
        <p:txBody>
          <a:bodyPr wrap="square">
            <a:spAutoFit/>
          </a:bodyPr>
          <a:lstStyle/>
          <a:p>
            <a:r>
              <a:rPr lang="pl-PL" b="1" dirty="0">
                <a:latin typeface="+mn-lt"/>
                <a:ea typeface="Calibri" panose="020F0502020204030204" pitchFamily="34" charset="0"/>
              </a:rPr>
              <a:t>Wniosek wspólny o wydanie interpretacji indywidualnej ORD-WS </a:t>
            </a:r>
          </a:p>
          <a:p>
            <a:endParaRPr lang="pl-PL" dirty="0">
              <a:latin typeface="+mn-lt"/>
              <a:ea typeface="Calibri" panose="020F0502020204030204" pitchFamily="34" charset="0"/>
            </a:endParaRPr>
          </a:p>
          <a:p>
            <a:r>
              <a:rPr lang="pl-PL" dirty="0">
                <a:latin typeface="+mn-lt"/>
                <a:ea typeface="Calibri" panose="020F0502020204030204" pitchFamily="34" charset="0"/>
              </a:rPr>
              <a:t>IV kwartał 2026 r. </a:t>
            </a:r>
            <a:endParaRPr lang="pl-PL" dirty="0">
              <a:latin typeface="+mn-lt"/>
            </a:endParaRPr>
          </a:p>
        </p:txBody>
      </p:sp>
      <p:sp>
        <p:nvSpPr>
          <p:cNvPr id="30" name="pole tekstowe 29">
            <a:extLst>
              <a:ext uri="{FF2B5EF4-FFF2-40B4-BE49-F238E27FC236}">
                <a16:creationId xmlns:a16="http://schemas.microsoft.com/office/drawing/2014/main" id="{1EE81411-383F-4952-8314-E1E61411C2C2}"/>
              </a:ext>
            </a:extLst>
          </p:cNvPr>
          <p:cNvSpPr txBox="1"/>
          <p:nvPr/>
        </p:nvSpPr>
        <p:spPr>
          <a:xfrm>
            <a:off x="8388986" y="4907629"/>
            <a:ext cx="10051676" cy="923330"/>
          </a:xfrm>
          <a:prstGeom prst="rect">
            <a:avLst/>
          </a:prstGeom>
          <a:noFill/>
        </p:spPr>
        <p:txBody>
          <a:bodyPr wrap="square">
            <a:spAutoFit/>
          </a:bodyPr>
          <a:lstStyle/>
          <a:p>
            <a:r>
              <a:rPr lang="pl-PL" dirty="0">
                <a:solidFill>
                  <a:srgbClr val="000000"/>
                </a:solidFill>
                <a:latin typeface="+mn-lt"/>
              </a:rPr>
              <a:t>Szybkie, proste i wygodne złożenie wniosku wspólnego o wydanie interpretacji ogólnej wraz z informacją o wymaganych załącznikach za pośrednictwem serwisu eUrząd Skarbowy oraz aplikacji mobilnej eUS. </a:t>
            </a:r>
            <a:r>
              <a:rPr lang="pl-PL" dirty="0">
                <a:solidFill>
                  <a:schemeClr val="tx1"/>
                </a:solidFill>
                <a:latin typeface="+mn-lt"/>
                <a:ea typeface="Calibri" panose="020F0502020204030204" pitchFamily="34" charset="0"/>
              </a:rPr>
              <a:t>Cały proces ułatwi kreator, który poprowadzi użytkownika krok po kroku, eliminując ryzyko błędów.</a:t>
            </a:r>
            <a:r>
              <a:rPr lang="pl-PL" dirty="0">
                <a:solidFill>
                  <a:srgbClr val="000000"/>
                </a:solidFill>
                <a:latin typeface="+mn-lt"/>
              </a:rPr>
              <a:t> </a:t>
            </a:r>
          </a:p>
        </p:txBody>
      </p:sp>
      <p:sp>
        <p:nvSpPr>
          <p:cNvPr id="23" name="pole tekstowe 22">
            <a:extLst>
              <a:ext uri="{FF2B5EF4-FFF2-40B4-BE49-F238E27FC236}">
                <a16:creationId xmlns:a16="http://schemas.microsoft.com/office/drawing/2014/main" id="{0BABA893-F2DE-409A-94D9-9F8961D8C83F}"/>
              </a:ext>
            </a:extLst>
          </p:cNvPr>
          <p:cNvSpPr txBox="1"/>
          <p:nvPr/>
        </p:nvSpPr>
        <p:spPr>
          <a:xfrm>
            <a:off x="992506" y="6448957"/>
            <a:ext cx="7041652" cy="1200329"/>
          </a:xfrm>
          <a:prstGeom prst="rect">
            <a:avLst/>
          </a:prstGeom>
          <a:noFill/>
        </p:spPr>
        <p:txBody>
          <a:bodyPr wrap="square">
            <a:spAutoFit/>
          </a:bodyPr>
          <a:lstStyle/>
          <a:p>
            <a:r>
              <a:rPr lang="pl-PL" b="1" dirty="0">
                <a:latin typeface="+mn-lt"/>
              </a:rPr>
              <a:t>Oświadczenie małżonka podatnika o pozostawaniu z podatnikiem we wspólności majątkowej - ORD-M</a:t>
            </a:r>
          </a:p>
          <a:p>
            <a:endParaRPr lang="pl-PL" dirty="0"/>
          </a:p>
          <a:p>
            <a:r>
              <a:rPr lang="pl-PL" kern="100" dirty="0">
                <a:latin typeface="+mn-lt"/>
                <a:ea typeface="NSimSun" panose="02010609030101010101" pitchFamily="49" charset="-122"/>
                <a:cs typeface="Arial" panose="020B0604020202020204" pitchFamily="34" charset="0"/>
              </a:rPr>
              <a:t>IV kwartał 2026 r. </a:t>
            </a:r>
          </a:p>
        </p:txBody>
      </p:sp>
      <p:sp>
        <p:nvSpPr>
          <p:cNvPr id="32" name="pole tekstowe 31">
            <a:extLst>
              <a:ext uri="{FF2B5EF4-FFF2-40B4-BE49-F238E27FC236}">
                <a16:creationId xmlns:a16="http://schemas.microsoft.com/office/drawing/2014/main" id="{F17BBA4E-B85C-4749-ACF7-D4B3F07AC646}"/>
              </a:ext>
            </a:extLst>
          </p:cNvPr>
          <p:cNvSpPr txBox="1"/>
          <p:nvPr/>
        </p:nvSpPr>
        <p:spPr>
          <a:xfrm>
            <a:off x="8399356" y="6326456"/>
            <a:ext cx="10395600" cy="923330"/>
          </a:xfrm>
          <a:prstGeom prst="rect">
            <a:avLst/>
          </a:prstGeom>
          <a:noFill/>
        </p:spPr>
        <p:txBody>
          <a:bodyPr wrap="square">
            <a:spAutoFit/>
          </a:bodyPr>
          <a:lstStyle/>
          <a:p>
            <a:r>
              <a:rPr lang="pl-PL" dirty="0">
                <a:solidFill>
                  <a:srgbClr val="000000"/>
                </a:solidFill>
                <a:latin typeface="+mn-lt"/>
              </a:rPr>
              <a:t>Szybkie, proste i wygodne złożenie oświadczenia małżonka podatnika o pozostawaniu z podatnikiem we wspólności majątkowej za pośrednictwem serwisu eUrząd Skarbowy oraz aplikacji mobilnej eUS. </a:t>
            </a:r>
            <a:r>
              <a:rPr lang="pl-PL" dirty="0">
                <a:solidFill>
                  <a:schemeClr val="tx1"/>
                </a:solidFill>
                <a:latin typeface="+mn-lt"/>
                <a:ea typeface="Calibri" panose="020F0502020204030204" pitchFamily="34" charset="0"/>
              </a:rPr>
              <a:t>Cały proces ułatwi kreator, który poprowadzi użytkownika krok po kroku, eliminując ryzyko błędów.</a:t>
            </a:r>
            <a:endParaRPr lang="pl-PL" dirty="0">
              <a:solidFill>
                <a:srgbClr val="000000"/>
              </a:solidFill>
              <a:latin typeface="+mn-lt"/>
            </a:endParaRPr>
          </a:p>
        </p:txBody>
      </p:sp>
      <p:sp>
        <p:nvSpPr>
          <p:cNvPr id="33" name="pole tekstowe 32">
            <a:extLst>
              <a:ext uri="{FF2B5EF4-FFF2-40B4-BE49-F238E27FC236}">
                <a16:creationId xmlns:a16="http://schemas.microsoft.com/office/drawing/2014/main" id="{8D505B14-BC58-46EA-A21A-995AD9C1EB19}"/>
              </a:ext>
            </a:extLst>
          </p:cNvPr>
          <p:cNvSpPr txBox="1"/>
          <p:nvPr/>
        </p:nvSpPr>
        <p:spPr>
          <a:xfrm>
            <a:off x="1006361" y="7993065"/>
            <a:ext cx="6404292" cy="923330"/>
          </a:xfrm>
          <a:prstGeom prst="rect">
            <a:avLst/>
          </a:prstGeom>
          <a:noFill/>
        </p:spPr>
        <p:txBody>
          <a:bodyPr wrap="square" rtlCol="0">
            <a:spAutoFit/>
          </a:bodyPr>
          <a:lstStyle/>
          <a:p>
            <a:r>
              <a:rPr lang="pl-PL" b="1" kern="100" dirty="0">
                <a:effectLst/>
                <a:latin typeface="+mn-lt"/>
                <a:ea typeface="NSimSun" panose="02010609030101010101" pitchFamily="49" charset="-122"/>
                <a:cs typeface="Arial" panose="020B0604020202020204" pitchFamily="34" charset="0"/>
              </a:rPr>
              <a:t>Wniosek o rozłożenie na raty mandatu karnego </a:t>
            </a:r>
          </a:p>
          <a:p>
            <a:endParaRPr lang="pl-PL" b="1" kern="100" dirty="0">
              <a:latin typeface="+mn-lt"/>
              <a:ea typeface="NSimSun" panose="02010609030101010101" pitchFamily="49" charset="-122"/>
              <a:cs typeface="Arial" panose="020B0604020202020204" pitchFamily="34" charset="0"/>
            </a:endParaRPr>
          </a:p>
          <a:p>
            <a:r>
              <a:rPr lang="pl-PL" kern="100" dirty="0">
                <a:latin typeface="+mn-lt"/>
                <a:ea typeface="NSimSun" panose="02010609030101010101" pitchFamily="49" charset="-122"/>
                <a:cs typeface="Arial" panose="020B0604020202020204" pitchFamily="34" charset="0"/>
              </a:rPr>
              <a:t>I kwartał 2027 r.</a:t>
            </a:r>
            <a:endParaRPr lang="pl-PL" dirty="0">
              <a:latin typeface="+mn-lt"/>
            </a:endParaRPr>
          </a:p>
        </p:txBody>
      </p:sp>
      <p:sp>
        <p:nvSpPr>
          <p:cNvPr id="34" name="pole tekstowe 33">
            <a:extLst>
              <a:ext uri="{FF2B5EF4-FFF2-40B4-BE49-F238E27FC236}">
                <a16:creationId xmlns:a16="http://schemas.microsoft.com/office/drawing/2014/main" id="{6A5BF844-894F-485F-ABC0-76E4053762F9}"/>
              </a:ext>
            </a:extLst>
          </p:cNvPr>
          <p:cNvSpPr txBox="1"/>
          <p:nvPr/>
        </p:nvSpPr>
        <p:spPr>
          <a:xfrm>
            <a:off x="8405291" y="7966792"/>
            <a:ext cx="10776972" cy="923330"/>
          </a:xfrm>
          <a:prstGeom prst="rect">
            <a:avLst/>
          </a:prstGeom>
          <a:noFill/>
        </p:spPr>
        <p:txBody>
          <a:bodyPr wrap="square">
            <a:spAutoFit/>
          </a:bodyPr>
          <a:lstStyle/>
          <a:p>
            <a:r>
              <a:rPr lang="pl-PL" dirty="0">
                <a:solidFill>
                  <a:srgbClr val="000000"/>
                </a:solidFill>
                <a:latin typeface="+mn-lt"/>
              </a:rPr>
              <a:t>Szybkie, proste i wygodne złożenie wniosku o rozłożenie na raty mandatu karnego </a:t>
            </a:r>
            <a:r>
              <a:rPr lang="pl-PL" dirty="0">
                <a:solidFill>
                  <a:srgbClr val="0A0A0A"/>
                </a:solidFill>
                <a:effectLst/>
                <a:latin typeface="+mn-lt"/>
                <a:ea typeface="Calibri" panose="020F0502020204030204" pitchFamily="34" charset="0"/>
              </a:rPr>
              <a:t>do Naczelnika Pierwszego Urzędu Skarbowego w Opolu </a:t>
            </a:r>
            <a:r>
              <a:rPr lang="pl-PL" dirty="0">
                <a:solidFill>
                  <a:srgbClr val="000000"/>
                </a:solidFill>
                <a:latin typeface="+mn-lt"/>
              </a:rPr>
              <a:t>za pośrednictwem serwisu eUrząd Skarbowy oraz aplikacji mobilnej eUS. </a:t>
            </a:r>
            <a:r>
              <a:rPr lang="pl-PL" dirty="0">
                <a:solidFill>
                  <a:schemeClr val="tx1"/>
                </a:solidFill>
                <a:latin typeface="+mn-lt"/>
                <a:ea typeface="Calibri" panose="020F0502020204030204" pitchFamily="34" charset="0"/>
              </a:rPr>
              <a:t>Cały proces ułatwi kreator, który poprowadzi użytkownika krok po kroku, eliminując ryzyko błędów.</a:t>
            </a:r>
            <a:endParaRPr lang="pl-PL" dirty="0">
              <a:latin typeface="+mn-lt"/>
            </a:endParaRPr>
          </a:p>
        </p:txBody>
      </p:sp>
    </p:spTree>
    <p:extLst>
      <p:ext uri="{BB962C8B-B14F-4D97-AF65-F5344CB8AC3E}">
        <p14:creationId xmlns:p14="http://schemas.microsoft.com/office/powerpoint/2010/main" val="10074761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p:nvPr/>
        </p:nvSpPr>
        <p:spPr>
          <a:xfrm>
            <a:off x="1087437" y="625475"/>
            <a:ext cx="6237156" cy="689291"/>
          </a:xfrm>
          <a:prstGeom prst="rect">
            <a:avLst/>
          </a:prstGeom>
        </p:spPr>
        <p:txBody>
          <a:bodyPr vert="horz" wrap="square" lIns="0" tIns="12065" rIns="0" bIns="0" rtlCol="0">
            <a:spAutoFit/>
          </a:bodyPr>
          <a:lstStyle/>
          <a:p>
            <a:pPr marL="12700">
              <a:lnSpc>
                <a:spcPct val="100000"/>
              </a:lnSpc>
              <a:spcBef>
                <a:spcPts val="95"/>
              </a:spcBef>
            </a:pPr>
            <a:r>
              <a:rPr sz="4400" b="1">
                <a:latin typeface="+mn-lt"/>
                <a:cs typeface="Lato Black"/>
              </a:rPr>
              <a:t>eUrząd</a:t>
            </a:r>
            <a:r>
              <a:rPr sz="4400" b="1" spc="-245">
                <a:latin typeface="+mn-lt"/>
                <a:cs typeface="Lato Black"/>
              </a:rPr>
              <a:t> </a:t>
            </a:r>
            <a:r>
              <a:rPr sz="4400" b="1" spc="-10" dirty="0">
                <a:latin typeface="+mn-lt"/>
                <a:cs typeface="Lato Black"/>
              </a:rPr>
              <a:t>Skarbowy</a:t>
            </a:r>
            <a:endParaRPr sz="4400" dirty="0">
              <a:latin typeface="+mn-lt"/>
              <a:cs typeface="Lato Black"/>
            </a:endParaRPr>
          </a:p>
        </p:txBody>
      </p:sp>
      <p:sp>
        <p:nvSpPr>
          <p:cNvPr id="9" name="object 9"/>
          <p:cNvSpPr txBox="1"/>
          <p:nvPr/>
        </p:nvSpPr>
        <p:spPr>
          <a:xfrm>
            <a:off x="1183271" y="2281503"/>
            <a:ext cx="2639060" cy="339725"/>
          </a:xfrm>
          <a:prstGeom prst="rect">
            <a:avLst/>
          </a:prstGeom>
        </p:spPr>
        <p:txBody>
          <a:bodyPr vert="horz" wrap="square" lIns="0" tIns="13970" rIns="0" bIns="0" rtlCol="0">
            <a:spAutoFit/>
          </a:bodyPr>
          <a:lstStyle/>
          <a:p>
            <a:pPr marL="12700">
              <a:lnSpc>
                <a:spcPct val="100000"/>
              </a:lnSpc>
              <a:spcBef>
                <a:spcPts val="110"/>
              </a:spcBef>
            </a:pPr>
            <a:r>
              <a:rPr sz="2050" b="1" dirty="0">
                <a:latin typeface="Lato Black"/>
                <a:cs typeface="Lato Black"/>
              </a:rPr>
              <a:t>Nowe</a:t>
            </a:r>
            <a:r>
              <a:rPr sz="2050" b="1" spc="-75" dirty="0">
                <a:latin typeface="Lato Black"/>
                <a:cs typeface="Lato Black"/>
              </a:rPr>
              <a:t> </a:t>
            </a:r>
            <a:r>
              <a:rPr sz="2050" b="1" spc="-10" dirty="0">
                <a:latin typeface="Lato Black"/>
                <a:cs typeface="Lato Black"/>
              </a:rPr>
              <a:t>funkcjonalności</a:t>
            </a:r>
            <a:endParaRPr sz="2050" dirty="0">
              <a:latin typeface="Lato Black"/>
              <a:cs typeface="Lato Black"/>
            </a:endParaRPr>
          </a:p>
        </p:txBody>
      </p:sp>
      <p:sp>
        <p:nvSpPr>
          <p:cNvPr id="10" name="object 10"/>
          <p:cNvSpPr txBox="1"/>
          <p:nvPr/>
        </p:nvSpPr>
        <p:spPr>
          <a:xfrm>
            <a:off x="8388986" y="2320761"/>
            <a:ext cx="3783330" cy="329577"/>
          </a:xfrm>
          <a:prstGeom prst="rect">
            <a:avLst/>
          </a:prstGeom>
        </p:spPr>
        <p:txBody>
          <a:bodyPr vert="horz" wrap="square" lIns="0" tIns="13970" rIns="0" bIns="0" rtlCol="0">
            <a:spAutoFit/>
          </a:bodyPr>
          <a:lstStyle/>
          <a:p>
            <a:pPr marL="12700">
              <a:lnSpc>
                <a:spcPct val="100000"/>
              </a:lnSpc>
              <a:spcBef>
                <a:spcPts val="110"/>
              </a:spcBef>
            </a:pPr>
            <a:r>
              <a:rPr sz="2050" b="1" dirty="0">
                <a:solidFill>
                  <a:schemeClr val="tx1"/>
                </a:solidFill>
                <a:latin typeface="Lato Black"/>
                <a:cs typeface="Lato Black"/>
              </a:rPr>
              <a:t>Korzyści</a:t>
            </a:r>
            <a:r>
              <a:rPr sz="2050" b="1" spc="-55" dirty="0">
                <a:solidFill>
                  <a:schemeClr val="tx1"/>
                </a:solidFill>
                <a:latin typeface="Lato Black"/>
                <a:cs typeface="Lato Black"/>
              </a:rPr>
              <a:t> </a:t>
            </a:r>
            <a:r>
              <a:rPr sz="2050" b="1" dirty="0">
                <a:solidFill>
                  <a:schemeClr val="tx1"/>
                </a:solidFill>
                <a:latin typeface="Lato Black"/>
                <a:cs typeface="Lato Black"/>
              </a:rPr>
              <a:t>dla</a:t>
            </a:r>
            <a:r>
              <a:rPr sz="2050" b="1" spc="-55" dirty="0">
                <a:solidFill>
                  <a:schemeClr val="tx1"/>
                </a:solidFill>
                <a:latin typeface="Lato Black"/>
                <a:cs typeface="Lato Black"/>
              </a:rPr>
              <a:t> </a:t>
            </a:r>
            <a:r>
              <a:rPr sz="2050" b="1" spc="-10" dirty="0">
                <a:solidFill>
                  <a:schemeClr val="tx1"/>
                </a:solidFill>
                <a:latin typeface="Lato Black"/>
                <a:cs typeface="Lato Black"/>
              </a:rPr>
              <a:t>obywateli</a:t>
            </a:r>
            <a:endParaRPr sz="2050" dirty="0">
              <a:solidFill>
                <a:schemeClr val="tx1"/>
              </a:solidFill>
              <a:latin typeface="Lato Black"/>
              <a:cs typeface="Lato Black"/>
            </a:endParaRPr>
          </a:p>
        </p:txBody>
      </p:sp>
      <p:sp>
        <p:nvSpPr>
          <p:cNvPr id="44" name="object 44"/>
          <p:cNvSpPr txBox="1">
            <a:spLocks noGrp="1"/>
          </p:cNvSpPr>
          <p:nvPr>
            <p:ph type="dt" sz="half" idx="6"/>
          </p:nvPr>
        </p:nvSpPr>
        <p:spPr>
          <a:prstGeom prst="rect">
            <a:avLst/>
          </a:prstGeom>
        </p:spPr>
        <p:txBody>
          <a:bodyPr vert="horz" wrap="square" lIns="0" tIns="27940" rIns="0" bIns="0" rtlCol="0">
            <a:spAutoFit/>
          </a:bodyPr>
          <a:lstStyle/>
          <a:p>
            <a:pPr marL="12700">
              <a:lnSpc>
                <a:spcPct val="100000"/>
              </a:lnSpc>
              <a:spcBef>
                <a:spcPts val="220"/>
              </a:spcBef>
              <a:tabLst>
                <a:tab pos="2276475" algn="l"/>
                <a:tab pos="2463165" algn="l"/>
              </a:tabLst>
            </a:pPr>
            <a:r>
              <a:rPr spc="120" dirty="0"/>
              <a:t>Ministerstwo</a:t>
            </a:r>
            <a:r>
              <a:rPr spc="290" dirty="0"/>
              <a:t> </a:t>
            </a:r>
            <a:r>
              <a:rPr spc="114" dirty="0"/>
              <a:t>Finansów</a:t>
            </a:r>
            <a:r>
              <a:rPr dirty="0"/>
              <a:t>	</a:t>
            </a:r>
            <a:r>
              <a:rPr b="0" spc="-50" dirty="0">
                <a:latin typeface="Open Sans"/>
                <a:cs typeface="Open Sans"/>
              </a:rPr>
              <a:t>/</a:t>
            </a:r>
            <a:r>
              <a:rPr b="0" dirty="0">
                <a:latin typeface="Open Sans"/>
                <a:cs typeface="Open Sans"/>
              </a:rPr>
              <a:t>	</a:t>
            </a:r>
            <a:r>
              <a:rPr b="0" spc="110" dirty="0">
                <a:latin typeface="Open Sans"/>
                <a:cs typeface="Open Sans"/>
              </a:rPr>
              <a:t>gov.pl/finanse </a:t>
            </a:r>
          </a:p>
        </p:txBody>
      </p:sp>
      <p:sp>
        <p:nvSpPr>
          <p:cNvPr id="45" name="object 45"/>
          <p:cNvSpPr txBox="1">
            <a:spLocks noGrp="1"/>
          </p:cNvSpPr>
          <p:nvPr>
            <p:ph type="ftr" sz="quarter" idx="5"/>
          </p:nvPr>
        </p:nvSpPr>
        <p:spPr>
          <a:prstGeom prst="rect">
            <a:avLst/>
          </a:prstGeom>
        </p:spPr>
        <p:txBody>
          <a:bodyPr vert="horz" wrap="square" lIns="0" tIns="27940" rIns="0" bIns="0" rtlCol="0">
            <a:spAutoFit/>
          </a:bodyPr>
          <a:lstStyle/>
          <a:p>
            <a:pPr marL="12700">
              <a:lnSpc>
                <a:spcPct val="100000"/>
              </a:lnSpc>
              <a:spcBef>
                <a:spcPts val="220"/>
              </a:spcBef>
              <a:tabLst>
                <a:tab pos="3196590" algn="l"/>
                <a:tab pos="3382645" algn="l"/>
              </a:tabLst>
            </a:pPr>
            <a:r>
              <a:rPr spc="120" dirty="0"/>
              <a:t>Krajowa</a:t>
            </a:r>
            <a:r>
              <a:rPr spc="265" dirty="0"/>
              <a:t> </a:t>
            </a:r>
            <a:r>
              <a:rPr spc="130" dirty="0"/>
              <a:t>Administracja</a:t>
            </a:r>
            <a:r>
              <a:rPr spc="270" dirty="0"/>
              <a:t> </a:t>
            </a:r>
            <a:r>
              <a:rPr spc="105" dirty="0"/>
              <a:t>Skarbowa</a:t>
            </a:r>
            <a:r>
              <a:rPr dirty="0"/>
              <a:t>	</a:t>
            </a:r>
            <a:r>
              <a:rPr b="0" spc="-50" dirty="0">
                <a:latin typeface="Open Sans"/>
                <a:cs typeface="Open Sans"/>
              </a:rPr>
              <a:t>/</a:t>
            </a:r>
            <a:r>
              <a:rPr b="0" dirty="0">
                <a:latin typeface="Open Sans"/>
                <a:cs typeface="Open Sans"/>
              </a:rPr>
              <a:t>	</a:t>
            </a:r>
            <a:r>
              <a:rPr b="0" spc="114" dirty="0">
                <a:latin typeface="Open Sans"/>
                <a:cs typeface="Open Sans"/>
              </a:rPr>
              <a:t>gov.pl/kas </a:t>
            </a:r>
          </a:p>
        </p:txBody>
      </p:sp>
      <p:sp>
        <p:nvSpPr>
          <p:cNvPr id="46" name="object 46"/>
          <p:cNvSpPr txBox="1">
            <a:spLocks noGrp="1"/>
          </p:cNvSpPr>
          <p:nvPr>
            <p:ph type="sldNum" sz="quarter" idx="7"/>
          </p:nvPr>
        </p:nvSpPr>
        <p:spPr>
          <a:prstGeom prst="rect">
            <a:avLst/>
          </a:prstGeom>
        </p:spPr>
        <p:txBody>
          <a:bodyPr vert="horz" wrap="square" lIns="0" tIns="27940" rIns="0" bIns="0" rtlCol="0">
            <a:spAutoFit/>
          </a:bodyPr>
          <a:lstStyle/>
          <a:p>
            <a:pPr marL="38100">
              <a:lnSpc>
                <a:spcPct val="100000"/>
              </a:lnSpc>
              <a:spcBef>
                <a:spcPts val="220"/>
              </a:spcBef>
            </a:pPr>
            <a:fld id="{81D60167-4931-47E6-BA6A-407CBD079E47}" type="slidenum">
              <a:rPr spc="-50" dirty="0"/>
              <a:t>7</a:t>
            </a:fld>
            <a:endParaRPr spc="-50" dirty="0"/>
          </a:p>
        </p:txBody>
      </p:sp>
      <p:sp>
        <p:nvSpPr>
          <p:cNvPr id="12" name="object 18">
            <a:extLst>
              <a:ext uri="{FF2B5EF4-FFF2-40B4-BE49-F238E27FC236}">
                <a16:creationId xmlns:a16="http://schemas.microsoft.com/office/drawing/2014/main" id="{BCAC9447-E1E9-9FE4-67DD-EFB631551835}"/>
              </a:ext>
            </a:extLst>
          </p:cNvPr>
          <p:cNvSpPr/>
          <p:nvPr/>
        </p:nvSpPr>
        <p:spPr>
          <a:xfrm>
            <a:off x="1066730" y="29114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p>
        </p:txBody>
      </p:sp>
      <p:sp>
        <p:nvSpPr>
          <p:cNvPr id="18" name="object 18">
            <a:extLst>
              <a:ext uri="{FF2B5EF4-FFF2-40B4-BE49-F238E27FC236}">
                <a16:creationId xmlns:a16="http://schemas.microsoft.com/office/drawing/2014/main" id="{5F2374C0-4DBA-8C8B-5426-C88A029C2A35}"/>
              </a:ext>
            </a:extLst>
          </p:cNvPr>
          <p:cNvSpPr/>
          <p:nvPr/>
        </p:nvSpPr>
        <p:spPr>
          <a:xfrm>
            <a:off x="1087436" y="4327160"/>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p>
        </p:txBody>
      </p:sp>
      <p:sp>
        <p:nvSpPr>
          <p:cNvPr id="50" name="object 18">
            <a:extLst>
              <a:ext uri="{FF2B5EF4-FFF2-40B4-BE49-F238E27FC236}">
                <a16:creationId xmlns:a16="http://schemas.microsoft.com/office/drawing/2014/main" id="{5F644A09-BDD5-4AA1-B9A4-B60BD78E49A2}"/>
              </a:ext>
            </a:extLst>
          </p:cNvPr>
          <p:cNvSpPr/>
          <p:nvPr/>
        </p:nvSpPr>
        <p:spPr>
          <a:xfrm rot="5400000" flipV="1">
            <a:off x="6464923" y="4027647"/>
            <a:ext cx="3381503" cy="60155"/>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p>
        </p:txBody>
      </p:sp>
      <p:sp>
        <p:nvSpPr>
          <p:cNvPr id="25" name="object 18">
            <a:extLst>
              <a:ext uri="{FF2B5EF4-FFF2-40B4-BE49-F238E27FC236}">
                <a16:creationId xmlns:a16="http://schemas.microsoft.com/office/drawing/2014/main" id="{6F62129E-CE43-4AF2-BEF5-96160BB67297}"/>
              </a:ext>
            </a:extLst>
          </p:cNvPr>
          <p:cNvSpPr/>
          <p:nvPr/>
        </p:nvSpPr>
        <p:spPr>
          <a:xfrm flipV="1">
            <a:off x="1010431" y="5331098"/>
            <a:ext cx="17841824" cy="417376"/>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p>
        </p:txBody>
      </p:sp>
      <p:sp>
        <p:nvSpPr>
          <p:cNvPr id="3" name="pole tekstowe 2">
            <a:extLst>
              <a:ext uri="{FF2B5EF4-FFF2-40B4-BE49-F238E27FC236}">
                <a16:creationId xmlns:a16="http://schemas.microsoft.com/office/drawing/2014/main" id="{EF8ACE38-9253-4F5E-B1C4-62EED74FDD55}"/>
              </a:ext>
            </a:extLst>
          </p:cNvPr>
          <p:cNvSpPr txBox="1"/>
          <p:nvPr/>
        </p:nvSpPr>
        <p:spPr>
          <a:xfrm>
            <a:off x="1061511" y="4594537"/>
            <a:ext cx="6612738" cy="923330"/>
          </a:xfrm>
          <a:prstGeom prst="rect">
            <a:avLst/>
          </a:prstGeom>
          <a:noFill/>
        </p:spPr>
        <p:txBody>
          <a:bodyPr wrap="square" rtlCol="0">
            <a:spAutoFit/>
          </a:bodyPr>
          <a:lstStyle/>
          <a:p>
            <a:r>
              <a:rPr lang="pl-PL" b="1" dirty="0">
                <a:latin typeface="+mn-lt"/>
              </a:rPr>
              <a:t>Powiadomienia </a:t>
            </a:r>
            <a:r>
              <a:rPr lang="pl-PL" b="1" dirty="0" err="1">
                <a:latin typeface="+mn-lt"/>
              </a:rPr>
              <a:t>Push</a:t>
            </a:r>
            <a:r>
              <a:rPr lang="pl-PL" b="1" dirty="0">
                <a:latin typeface="+mn-lt"/>
              </a:rPr>
              <a:t> w aplikacji mobilnej </a:t>
            </a:r>
            <a:r>
              <a:rPr lang="pl-PL" b="1" dirty="0" err="1">
                <a:latin typeface="+mn-lt"/>
              </a:rPr>
              <a:t>eUS</a:t>
            </a:r>
            <a:r>
              <a:rPr lang="pl-PL" b="1" dirty="0">
                <a:latin typeface="+mn-lt"/>
              </a:rPr>
              <a:t> (etap I)</a:t>
            </a:r>
          </a:p>
          <a:p>
            <a:endParaRPr lang="pl-PL" b="1" dirty="0">
              <a:latin typeface="+mn-lt"/>
            </a:endParaRPr>
          </a:p>
          <a:p>
            <a:r>
              <a:rPr lang="pl-PL" dirty="0">
                <a:latin typeface="+mn-lt"/>
              </a:rPr>
              <a:t>IV kwartał 2026 r. </a:t>
            </a:r>
          </a:p>
        </p:txBody>
      </p:sp>
      <p:sp>
        <p:nvSpPr>
          <p:cNvPr id="20" name="pole tekstowe 19">
            <a:extLst>
              <a:ext uri="{FF2B5EF4-FFF2-40B4-BE49-F238E27FC236}">
                <a16:creationId xmlns:a16="http://schemas.microsoft.com/office/drawing/2014/main" id="{2E6E47DB-6B87-41E1-AFD5-41895E199B90}"/>
              </a:ext>
            </a:extLst>
          </p:cNvPr>
          <p:cNvSpPr txBox="1"/>
          <p:nvPr/>
        </p:nvSpPr>
        <p:spPr>
          <a:xfrm>
            <a:off x="8352211" y="4436967"/>
            <a:ext cx="10051676" cy="1200329"/>
          </a:xfrm>
          <a:prstGeom prst="rect">
            <a:avLst/>
          </a:prstGeom>
          <a:noFill/>
        </p:spPr>
        <p:txBody>
          <a:bodyPr wrap="square">
            <a:spAutoFit/>
          </a:bodyPr>
          <a:lstStyle/>
          <a:p>
            <a:r>
              <a:rPr lang="pl-PL" b="0" i="0" dirty="0">
                <a:solidFill>
                  <a:srgbClr val="0F1115"/>
                </a:solidFill>
                <a:effectLst/>
                <a:latin typeface="+mn-lt"/>
              </a:rPr>
              <a:t>Powiadomienia Push pozwalają użytkownikowi na bieżąco otrzymywać informacje o ważnych zdarzeniach, komunikatach systemowych oraz aktualnościach. Dzięki temu zapewniony jest szybki i wygodny dostęp do istotnych informacji, co przekłada się na zwiększenie skuteczności komunikacji z użytkownikiem.</a:t>
            </a:r>
            <a:endParaRPr lang="pl-PL" dirty="0">
              <a:latin typeface="+mn-lt"/>
            </a:endParaRPr>
          </a:p>
        </p:txBody>
      </p:sp>
      <p:sp>
        <p:nvSpPr>
          <p:cNvPr id="21" name="pole tekstowe 20">
            <a:extLst>
              <a:ext uri="{FF2B5EF4-FFF2-40B4-BE49-F238E27FC236}">
                <a16:creationId xmlns:a16="http://schemas.microsoft.com/office/drawing/2014/main" id="{643244F9-7631-4A1E-82F9-AD5F3079C527}"/>
              </a:ext>
            </a:extLst>
          </p:cNvPr>
          <p:cNvSpPr txBox="1"/>
          <p:nvPr/>
        </p:nvSpPr>
        <p:spPr>
          <a:xfrm>
            <a:off x="1087436" y="3173223"/>
            <a:ext cx="6248182" cy="923330"/>
          </a:xfrm>
          <a:prstGeom prst="rect">
            <a:avLst/>
          </a:prstGeom>
          <a:noFill/>
        </p:spPr>
        <p:txBody>
          <a:bodyPr wrap="square">
            <a:spAutoFit/>
          </a:bodyPr>
          <a:lstStyle/>
          <a:p>
            <a:r>
              <a:rPr lang="pl-PL" b="1" dirty="0" err="1">
                <a:solidFill>
                  <a:srgbClr val="000000"/>
                </a:solidFill>
                <a:latin typeface="+mn-lt"/>
              </a:rPr>
              <a:t>Apka</a:t>
            </a:r>
            <a:r>
              <a:rPr lang="pl-PL" b="1" dirty="0">
                <a:solidFill>
                  <a:srgbClr val="000000"/>
                </a:solidFill>
                <a:latin typeface="+mn-lt"/>
              </a:rPr>
              <a:t> mobilna eUS – tryb ciemny</a:t>
            </a:r>
          </a:p>
          <a:p>
            <a:endParaRPr lang="pl-PL" b="1" dirty="0">
              <a:solidFill>
                <a:srgbClr val="000000"/>
              </a:solidFill>
              <a:latin typeface="+mn-lt"/>
            </a:endParaRPr>
          </a:p>
          <a:p>
            <a:r>
              <a:rPr lang="pl-PL" kern="100" dirty="0">
                <a:latin typeface="+mn-lt"/>
                <a:ea typeface="NSimSun" panose="02010609030101010101" pitchFamily="49" charset="-122"/>
                <a:cs typeface="Arial" panose="020B0604020202020204" pitchFamily="34" charset="0"/>
              </a:rPr>
              <a:t>IV kwartał 2026 r. </a:t>
            </a:r>
            <a:endParaRPr lang="pl-PL" dirty="0">
              <a:latin typeface="+mn-lt"/>
            </a:endParaRPr>
          </a:p>
        </p:txBody>
      </p:sp>
      <p:sp>
        <p:nvSpPr>
          <p:cNvPr id="22" name="pole tekstowe 21">
            <a:extLst>
              <a:ext uri="{FF2B5EF4-FFF2-40B4-BE49-F238E27FC236}">
                <a16:creationId xmlns:a16="http://schemas.microsoft.com/office/drawing/2014/main" id="{8C8087E1-E7EB-482E-B7CB-ADCA57963492}"/>
              </a:ext>
            </a:extLst>
          </p:cNvPr>
          <p:cNvSpPr txBox="1"/>
          <p:nvPr/>
        </p:nvSpPr>
        <p:spPr>
          <a:xfrm>
            <a:off x="8419356" y="3013264"/>
            <a:ext cx="10164423" cy="1200329"/>
          </a:xfrm>
          <a:prstGeom prst="rect">
            <a:avLst/>
          </a:prstGeom>
          <a:noFill/>
        </p:spPr>
        <p:txBody>
          <a:bodyPr wrap="square">
            <a:spAutoFit/>
          </a:bodyPr>
          <a:lstStyle/>
          <a:p>
            <a:r>
              <a:rPr lang="pl-PL" b="0" i="0" dirty="0">
                <a:solidFill>
                  <a:srgbClr val="0F1115"/>
                </a:solidFill>
                <a:effectLst/>
                <a:latin typeface="+mn-lt"/>
              </a:rPr>
              <a:t>Tryb ciemny w telefonie to nie tylko kwestia estetyki, ale przede wszystkim funkcja przynosząca wymierne korzyści – redukuje zmęczenie oczu, oszczędza baterię i poprawia czytelność interfejsu przy słabym oświetleniu. Ponadto obecność i prawidłowe działanie trybu ciemnego stało się już ogólnie przyjętym standardem w aplikacjach dostępnych na rynku.</a:t>
            </a:r>
            <a:endParaRPr lang="pl-PL" dirty="0">
              <a:latin typeface="+mn-lt"/>
            </a:endParaRPr>
          </a:p>
        </p:txBody>
      </p:sp>
    </p:spTree>
    <p:extLst>
      <p:ext uri="{BB962C8B-B14F-4D97-AF65-F5344CB8AC3E}">
        <p14:creationId xmlns:p14="http://schemas.microsoft.com/office/powerpoint/2010/main" val="24144690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24157" y="3088425"/>
            <a:ext cx="6858000" cy="285335"/>
          </a:xfrm>
          <a:prstGeom prst="rect">
            <a:avLst/>
          </a:prstGeom>
        </p:spPr>
        <p:txBody>
          <a:bodyPr vert="horz" wrap="square" lIns="0" tIns="12700" rIns="0" bIns="0" rtlCol="0">
            <a:spAutoFit/>
          </a:bodyPr>
          <a:lstStyle/>
          <a:p>
            <a:pPr marL="0" marR="5080" lvl="0" indent="0" defTabSz="914400" eaLnBrk="1" fontAlgn="auto" latinLnBrk="0" hangingPunct="1">
              <a:lnSpc>
                <a:spcPts val="2180"/>
              </a:lnSpc>
              <a:spcBef>
                <a:spcPts val="100"/>
              </a:spcBef>
              <a:spcAft>
                <a:spcPts val="0"/>
              </a:spcAft>
              <a:buClrTx/>
              <a:buSzTx/>
              <a:buFontTx/>
              <a:buNone/>
              <a:tabLst/>
              <a:defRPr/>
            </a:pPr>
            <a:r>
              <a:rPr kumimoji="0" lang="pl-PL" sz="18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 </a:t>
            </a:r>
            <a:endParaRPr kumimoji="0" lang="pl-PL" sz="1800" b="0" i="0" u="none" strike="noStrike" kern="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8" name="object 8"/>
          <p:cNvSpPr txBox="1"/>
          <p:nvPr/>
        </p:nvSpPr>
        <p:spPr>
          <a:xfrm>
            <a:off x="1060450" y="649545"/>
            <a:ext cx="17514756" cy="689291"/>
          </a:xfrm>
          <a:prstGeom prst="rect">
            <a:avLst/>
          </a:prstGeom>
        </p:spPr>
        <p:txBody>
          <a:bodyPr vert="horz" wrap="square" lIns="0" tIns="12065" rIns="0" bIns="0" rtlCol="0">
            <a:spAutoFit/>
          </a:bodyPr>
          <a:lstStyle/>
          <a:p>
            <a:pPr marL="12700" marR="0" lvl="0" indent="0" defTabSz="914400" eaLnBrk="1" fontAlgn="auto" latinLnBrk="0" hangingPunct="1">
              <a:lnSpc>
                <a:spcPct val="100000"/>
              </a:lnSpc>
              <a:spcBef>
                <a:spcPts val="95"/>
              </a:spcBef>
              <a:spcAft>
                <a:spcPts val="0"/>
              </a:spcAft>
              <a:buClrTx/>
              <a:buSzTx/>
              <a:buFontTx/>
              <a:buNone/>
              <a:tabLst/>
              <a:defRPr/>
            </a:pPr>
            <a:r>
              <a:rPr kumimoji="0" lang="pl-PL" sz="4400" b="1" i="0" u="none" strike="noStrike" kern="0" cap="none" spc="0" normalizeH="0" baseline="0" noProof="0" dirty="0">
                <a:ln>
                  <a:noFill/>
                </a:ln>
                <a:solidFill>
                  <a:prstClr val="black"/>
                </a:solidFill>
                <a:effectLst/>
                <a:uLnTx/>
                <a:uFillTx/>
                <a:latin typeface="Lato Black"/>
                <a:cs typeface="Lato Black"/>
              </a:rPr>
              <a:t>PUESC – Platforma Usług Elektronicznych Skarbowo-Celnych </a:t>
            </a:r>
            <a:endParaRPr kumimoji="0" sz="4400" b="0" i="0" u="none" strike="noStrike" kern="0" cap="none" spc="0" normalizeH="0" baseline="0" noProof="0" dirty="0">
              <a:ln>
                <a:noFill/>
              </a:ln>
              <a:solidFill>
                <a:prstClr val="black"/>
              </a:solidFill>
              <a:effectLst/>
              <a:uLnTx/>
              <a:uFillTx/>
              <a:latin typeface="Lato Black"/>
              <a:cs typeface="Lato Black"/>
            </a:endParaRPr>
          </a:p>
        </p:txBody>
      </p:sp>
      <p:sp>
        <p:nvSpPr>
          <p:cNvPr id="44" name="object 44"/>
          <p:cNvSpPr txBox="1">
            <a:spLocks noGrp="1"/>
          </p:cNvSpPr>
          <p:nvPr>
            <p:ph type="dt" sz="half" idx="6"/>
          </p:nvPr>
        </p:nvSpPr>
        <p:spPr>
          <a:xfrm>
            <a:off x="2355850" y="10751026"/>
            <a:ext cx="3727450" cy="239395"/>
          </a:xfrm>
          <a:prstGeom prst="rect">
            <a:avLst/>
          </a:prstGeom>
        </p:spPr>
        <p:txBody>
          <a:bodyPr vert="horz" wrap="square" lIns="0" tIns="27940" rIns="0" bIns="0" rtlCol="0">
            <a:spAutoFit/>
          </a:bodyPr>
          <a:lstStyle/>
          <a:p>
            <a:pPr marL="12700" marR="0" lvl="0" indent="0" defTabSz="914400" eaLnBrk="1" fontAlgn="auto" latinLnBrk="0" hangingPunct="1">
              <a:lnSpc>
                <a:spcPct val="100000"/>
              </a:lnSpc>
              <a:spcBef>
                <a:spcPts val="220"/>
              </a:spcBef>
              <a:spcAft>
                <a:spcPts val="0"/>
              </a:spcAft>
              <a:buClrTx/>
              <a:buSzTx/>
              <a:buFontTx/>
              <a:buNone/>
              <a:tabLst>
                <a:tab pos="2276475" algn="l"/>
                <a:tab pos="2463165" algn="l"/>
              </a:tabLst>
              <a:defRPr/>
            </a:pPr>
            <a:r>
              <a:rPr kumimoji="0" sz="1200" b="1" i="0" u="none" strike="noStrike" kern="0" cap="none" spc="120" normalizeH="0" baseline="0" noProof="0" dirty="0">
                <a:ln>
                  <a:noFill/>
                </a:ln>
                <a:solidFill>
                  <a:srgbClr val="696D6E"/>
                </a:solidFill>
                <a:effectLst/>
                <a:uLnTx/>
                <a:uFillTx/>
                <a:latin typeface="Open Sans"/>
                <a:cs typeface="Open Sans"/>
              </a:rPr>
              <a:t>Ministerstwo</a:t>
            </a:r>
            <a:r>
              <a:rPr kumimoji="0" sz="1200" b="1" i="0" u="none" strike="noStrike" kern="0" cap="none" spc="290" normalizeH="0" baseline="0" noProof="0" dirty="0">
                <a:ln>
                  <a:noFill/>
                </a:ln>
                <a:solidFill>
                  <a:srgbClr val="696D6E"/>
                </a:solidFill>
                <a:effectLst/>
                <a:uLnTx/>
                <a:uFillTx/>
                <a:latin typeface="Open Sans"/>
                <a:cs typeface="Open Sans"/>
              </a:rPr>
              <a:t> </a:t>
            </a:r>
            <a:r>
              <a:rPr kumimoji="0" sz="1200" b="1" i="0" u="none" strike="noStrike" kern="0" cap="none" spc="114" normalizeH="0" baseline="0" noProof="0" dirty="0">
                <a:ln>
                  <a:noFill/>
                </a:ln>
                <a:solidFill>
                  <a:srgbClr val="696D6E"/>
                </a:solidFill>
                <a:effectLst/>
                <a:uLnTx/>
                <a:uFillTx/>
                <a:latin typeface="Open Sans"/>
                <a:cs typeface="Open Sans"/>
              </a:rPr>
              <a:t>Finansów</a:t>
            </a:r>
            <a:r>
              <a:rPr kumimoji="0" sz="1200" b="1" i="0" u="none" strike="noStrike" kern="0" cap="none" spc="0" normalizeH="0" baseline="0" noProof="0" dirty="0">
                <a:ln>
                  <a:noFill/>
                </a:ln>
                <a:solidFill>
                  <a:srgbClr val="696D6E"/>
                </a:solidFill>
                <a:effectLst/>
                <a:uLnTx/>
                <a:uFillTx/>
                <a:latin typeface="Open Sans"/>
                <a:cs typeface="Open Sans"/>
              </a:rPr>
              <a:t>	</a:t>
            </a:r>
            <a:r>
              <a:rPr kumimoji="0" sz="1200" b="0" i="0" u="none" strike="noStrike" kern="0" cap="none" spc="-50" normalizeH="0" baseline="0" noProof="0" dirty="0">
                <a:ln>
                  <a:noFill/>
                </a:ln>
                <a:solidFill>
                  <a:srgbClr val="696D6E"/>
                </a:solidFill>
                <a:effectLst/>
                <a:uLnTx/>
                <a:uFillTx/>
                <a:latin typeface="Open Sans"/>
                <a:cs typeface="Open Sans"/>
              </a:rPr>
              <a:t>/</a:t>
            </a:r>
            <a:r>
              <a:rPr kumimoji="0" sz="1200" b="0" i="0" u="none" strike="noStrike" kern="0" cap="none" spc="0" normalizeH="0" baseline="0" noProof="0" dirty="0">
                <a:ln>
                  <a:noFill/>
                </a:ln>
                <a:solidFill>
                  <a:srgbClr val="696D6E"/>
                </a:solidFill>
                <a:effectLst/>
                <a:uLnTx/>
                <a:uFillTx/>
                <a:latin typeface="Open Sans"/>
                <a:cs typeface="Open Sans"/>
              </a:rPr>
              <a:t>	</a:t>
            </a:r>
            <a:r>
              <a:rPr kumimoji="0" sz="1200" b="0" i="0" u="none" strike="noStrike" kern="0" cap="none" spc="110" normalizeH="0" baseline="0" noProof="0" dirty="0">
                <a:ln>
                  <a:noFill/>
                </a:ln>
                <a:solidFill>
                  <a:srgbClr val="696D6E"/>
                </a:solidFill>
                <a:effectLst/>
                <a:uLnTx/>
                <a:uFillTx/>
                <a:latin typeface="Open Sans"/>
                <a:cs typeface="Open Sans"/>
              </a:rPr>
              <a:t>gov.pl/finanse </a:t>
            </a:r>
          </a:p>
        </p:txBody>
      </p:sp>
      <p:sp>
        <p:nvSpPr>
          <p:cNvPr id="45" name="object 45"/>
          <p:cNvSpPr txBox="1">
            <a:spLocks noGrp="1"/>
          </p:cNvSpPr>
          <p:nvPr>
            <p:ph type="ftr" sz="quarter" idx="5"/>
          </p:nvPr>
        </p:nvSpPr>
        <p:spPr>
          <a:prstGeom prst="rect">
            <a:avLst/>
          </a:prstGeom>
        </p:spPr>
        <p:txBody>
          <a:bodyPr vert="horz" wrap="square" lIns="0" tIns="27940" rIns="0" bIns="0" rtlCol="0">
            <a:spAutoFit/>
          </a:bodyPr>
          <a:lstStyle/>
          <a:p>
            <a:pPr marL="12700" marR="0" lvl="0" indent="0" defTabSz="914400" eaLnBrk="1" fontAlgn="auto" latinLnBrk="0" hangingPunct="1">
              <a:lnSpc>
                <a:spcPct val="100000"/>
              </a:lnSpc>
              <a:spcBef>
                <a:spcPts val="220"/>
              </a:spcBef>
              <a:spcAft>
                <a:spcPts val="0"/>
              </a:spcAft>
              <a:buClrTx/>
              <a:buSzTx/>
              <a:buFontTx/>
              <a:buNone/>
              <a:tabLst>
                <a:tab pos="3196590" algn="l"/>
                <a:tab pos="3382645" algn="l"/>
              </a:tabLst>
              <a:defRPr/>
            </a:pPr>
            <a:r>
              <a:rPr kumimoji="0" sz="1200" b="1" i="0" u="none" strike="noStrike" kern="0" cap="none" spc="120" normalizeH="0" baseline="0" noProof="0" dirty="0">
                <a:ln>
                  <a:noFill/>
                </a:ln>
                <a:solidFill>
                  <a:srgbClr val="696D6E"/>
                </a:solidFill>
                <a:effectLst/>
                <a:uLnTx/>
                <a:uFillTx/>
                <a:latin typeface="Open Sans"/>
                <a:cs typeface="Open Sans"/>
              </a:rPr>
              <a:t>Krajowa</a:t>
            </a:r>
            <a:r>
              <a:rPr kumimoji="0" sz="1200" b="1" i="0" u="none" strike="noStrike" kern="0" cap="none" spc="265" normalizeH="0" baseline="0" noProof="0" dirty="0">
                <a:ln>
                  <a:noFill/>
                </a:ln>
                <a:solidFill>
                  <a:srgbClr val="696D6E"/>
                </a:solidFill>
                <a:effectLst/>
                <a:uLnTx/>
                <a:uFillTx/>
                <a:latin typeface="Open Sans"/>
                <a:cs typeface="Open Sans"/>
              </a:rPr>
              <a:t> </a:t>
            </a:r>
            <a:r>
              <a:rPr kumimoji="0" sz="1200" b="1" i="0" u="none" strike="noStrike" kern="0" cap="none" spc="130" normalizeH="0" baseline="0" noProof="0" dirty="0">
                <a:ln>
                  <a:noFill/>
                </a:ln>
                <a:solidFill>
                  <a:srgbClr val="696D6E"/>
                </a:solidFill>
                <a:effectLst/>
                <a:uLnTx/>
                <a:uFillTx/>
                <a:latin typeface="Open Sans"/>
                <a:cs typeface="Open Sans"/>
              </a:rPr>
              <a:t>Administracja</a:t>
            </a:r>
            <a:r>
              <a:rPr kumimoji="0" sz="1200" b="1" i="0" u="none" strike="noStrike" kern="0" cap="none" spc="270" normalizeH="0" baseline="0" noProof="0" dirty="0">
                <a:ln>
                  <a:noFill/>
                </a:ln>
                <a:solidFill>
                  <a:srgbClr val="696D6E"/>
                </a:solidFill>
                <a:effectLst/>
                <a:uLnTx/>
                <a:uFillTx/>
                <a:latin typeface="Open Sans"/>
                <a:cs typeface="Open Sans"/>
              </a:rPr>
              <a:t> </a:t>
            </a:r>
            <a:r>
              <a:rPr kumimoji="0" sz="1200" b="1" i="0" u="none" strike="noStrike" kern="0" cap="none" spc="105" normalizeH="0" baseline="0" noProof="0" dirty="0">
                <a:ln>
                  <a:noFill/>
                </a:ln>
                <a:solidFill>
                  <a:srgbClr val="696D6E"/>
                </a:solidFill>
                <a:effectLst/>
                <a:uLnTx/>
                <a:uFillTx/>
                <a:latin typeface="Open Sans"/>
                <a:cs typeface="Open Sans"/>
              </a:rPr>
              <a:t>Skarbowa</a:t>
            </a:r>
            <a:r>
              <a:rPr kumimoji="0" sz="1200" b="1" i="0" u="none" strike="noStrike" kern="0" cap="none" spc="0" normalizeH="0" baseline="0" noProof="0" dirty="0">
                <a:ln>
                  <a:noFill/>
                </a:ln>
                <a:solidFill>
                  <a:srgbClr val="696D6E"/>
                </a:solidFill>
                <a:effectLst/>
                <a:uLnTx/>
                <a:uFillTx/>
                <a:latin typeface="Open Sans"/>
                <a:cs typeface="Open Sans"/>
              </a:rPr>
              <a:t>	</a:t>
            </a:r>
            <a:r>
              <a:rPr kumimoji="0" sz="1200" b="0" i="0" u="none" strike="noStrike" kern="0" cap="none" spc="-50" normalizeH="0" baseline="0" noProof="0" dirty="0">
                <a:ln>
                  <a:noFill/>
                </a:ln>
                <a:solidFill>
                  <a:srgbClr val="696D6E"/>
                </a:solidFill>
                <a:effectLst/>
                <a:uLnTx/>
                <a:uFillTx/>
                <a:latin typeface="Open Sans"/>
                <a:cs typeface="Open Sans"/>
              </a:rPr>
              <a:t>/</a:t>
            </a:r>
            <a:r>
              <a:rPr kumimoji="0" sz="1200" b="0" i="0" u="none" strike="noStrike" kern="0" cap="none" spc="0" normalizeH="0" baseline="0" noProof="0" dirty="0">
                <a:ln>
                  <a:noFill/>
                </a:ln>
                <a:solidFill>
                  <a:srgbClr val="696D6E"/>
                </a:solidFill>
                <a:effectLst/>
                <a:uLnTx/>
                <a:uFillTx/>
                <a:latin typeface="Open Sans"/>
                <a:cs typeface="Open Sans"/>
              </a:rPr>
              <a:t>	</a:t>
            </a:r>
            <a:r>
              <a:rPr kumimoji="0" sz="1200" b="0" i="0" u="none" strike="noStrike" kern="0" cap="none" spc="114" normalizeH="0" baseline="0" noProof="0" dirty="0">
                <a:ln>
                  <a:noFill/>
                </a:ln>
                <a:solidFill>
                  <a:srgbClr val="696D6E"/>
                </a:solidFill>
                <a:effectLst/>
                <a:uLnTx/>
                <a:uFillTx/>
                <a:latin typeface="Open Sans"/>
                <a:cs typeface="Open Sans"/>
              </a:rPr>
              <a:t>gov.pl/kas </a:t>
            </a:r>
          </a:p>
        </p:txBody>
      </p:sp>
      <p:sp>
        <p:nvSpPr>
          <p:cNvPr id="46" name="object 46"/>
          <p:cNvSpPr txBox="1">
            <a:spLocks noGrp="1"/>
          </p:cNvSpPr>
          <p:nvPr>
            <p:ph type="sldNum" sz="quarter" idx="7"/>
          </p:nvPr>
        </p:nvSpPr>
        <p:spPr>
          <a:prstGeom prst="rect">
            <a:avLst/>
          </a:prstGeom>
        </p:spPr>
        <p:txBody>
          <a:bodyPr vert="horz" wrap="square" lIns="0" tIns="27940" rIns="0" bIns="0" rtlCol="0">
            <a:spAutoFit/>
          </a:bodyPr>
          <a:lstStyle/>
          <a:p>
            <a:pPr marL="38100" marR="0" lvl="0" indent="0" defTabSz="914400" eaLnBrk="1" fontAlgn="auto" latinLnBrk="0" hangingPunct="1">
              <a:lnSpc>
                <a:spcPct val="100000"/>
              </a:lnSpc>
              <a:spcBef>
                <a:spcPts val="220"/>
              </a:spcBef>
              <a:spcAft>
                <a:spcPts val="0"/>
              </a:spcAft>
              <a:buClrTx/>
              <a:buSzTx/>
              <a:buFontTx/>
              <a:buNone/>
              <a:tabLst/>
              <a:defRPr/>
            </a:pPr>
            <a:fld id="{81D60167-4931-47E6-BA6A-407CBD079E47}" type="slidenum">
              <a:rPr kumimoji="0" sz="1200" b="1" i="0" u="none" strike="noStrike" kern="0" cap="none" spc="-50" normalizeH="0" baseline="0" noProof="0" dirty="0">
                <a:ln>
                  <a:noFill/>
                </a:ln>
                <a:solidFill>
                  <a:srgbClr val="696D6E"/>
                </a:solidFill>
                <a:effectLst/>
                <a:uLnTx/>
                <a:uFillTx/>
                <a:latin typeface="Open Sans"/>
                <a:cs typeface="Open Sans"/>
              </a:rPr>
              <a:pPr marL="38100" marR="0" lvl="0" indent="0" defTabSz="914400" eaLnBrk="1" fontAlgn="auto" latinLnBrk="0" hangingPunct="1">
                <a:lnSpc>
                  <a:spcPct val="100000"/>
                </a:lnSpc>
                <a:spcBef>
                  <a:spcPts val="220"/>
                </a:spcBef>
                <a:spcAft>
                  <a:spcPts val="0"/>
                </a:spcAft>
                <a:buClrTx/>
                <a:buSzTx/>
                <a:buFontTx/>
                <a:buNone/>
                <a:tabLst/>
                <a:defRPr/>
              </a:pPr>
              <a:t>8</a:t>
            </a:fld>
            <a:endParaRPr kumimoji="0" sz="1200" b="1" i="0" u="none" strike="noStrike" kern="0" cap="none" spc="-50" normalizeH="0" baseline="0" noProof="0" dirty="0">
              <a:ln>
                <a:noFill/>
              </a:ln>
              <a:solidFill>
                <a:srgbClr val="696D6E"/>
              </a:solidFill>
              <a:effectLst/>
              <a:uLnTx/>
              <a:uFillTx/>
              <a:latin typeface="Open Sans"/>
              <a:cs typeface="Open Sans"/>
            </a:endParaRPr>
          </a:p>
        </p:txBody>
      </p:sp>
      <p:sp>
        <p:nvSpPr>
          <p:cNvPr id="4" name="object 9">
            <a:extLst>
              <a:ext uri="{FF2B5EF4-FFF2-40B4-BE49-F238E27FC236}">
                <a16:creationId xmlns:a16="http://schemas.microsoft.com/office/drawing/2014/main" id="{8764EF2F-C324-A8E0-DAB8-2BE6CCF8E529}"/>
              </a:ext>
            </a:extLst>
          </p:cNvPr>
          <p:cNvSpPr txBox="1"/>
          <p:nvPr/>
        </p:nvSpPr>
        <p:spPr>
          <a:xfrm>
            <a:off x="1169217" y="1534895"/>
            <a:ext cx="2639060" cy="339725"/>
          </a:xfrm>
          <a:prstGeom prst="rect">
            <a:avLst/>
          </a:prstGeom>
        </p:spPr>
        <p:txBody>
          <a:bodyPr vert="horz" wrap="square" lIns="0" tIns="13970" rIns="0" bIns="0" rtlCol="0">
            <a:spAutoFit/>
          </a:bodyPr>
          <a:lstStyle/>
          <a:p>
            <a:pPr marL="12700" marR="0" lvl="0" indent="0" defTabSz="914400" eaLnBrk="1" fontAlgn="auto" latinLnBrk="0" hangingPunct="1">
              <a:lnSpc>
                <a:spcPct val="100000"/>
              </a:lnSpc>
              <a:spcBef>
                <a:spcPts val="110"/>
              </a:spcBef>
              <a:spcAft>
                <a:spcPts val="0"/>
              </a:spcAft>
              <a:buClrTx/>
              <a:buSzTx/>
              <a:buFontTx/>
              <a:buNone/>
              <a:tabLst/>
              <a:defRPr/>
            </a:pPr>
            <a:r>
              <a:rPr kumimoji="0" sz="2050" b="1" i="0" u="none" strike="noStrike" kern="0" cap="none" spc="0" normalizeH="0" baseline="0" noProof="0" dirty="0">
                <a:ln>
                  <a:noFill/>
                </a:ln>
                <a:solidFill>
                  <a:sysClr val="windowText" lastClr="000000"/>
                </a:solidFill>
                <a:effectLst/>
                <a:uLnTx/>
                <a:uFillTx/>
                <a:latin typeface="Lato Black"/>
                <a:cs typeface="Lato Black"/>
              </a:rPr>
              <a:t>Nowe</a:t>
            </a:r>
            <a:r>
              <a:rPr kumimoji="0" sz="2050" b="1" i="0" u="none" strike="noStrike" kern="0" cap="none" spc="-75" normalizeH="0" baseline="0" noProof="0" dirty="0">
                <a:ln>
                  <a:noFill/>
                </a:ln>
                <a:solidFill>
                  <a:sysClr val="windowText" lastClr="000000"/>
                </a:solidFill>
                <a:effectLst/>
                <a:uLnTx/>
                <a:uFillTx/>
                <a:latin typeface="Lato Black"/>
                <a:cs typeface="Lato Black"/>
              </a:rPr>
              <a:t> </a:t>
            </a:r>
            <a:r>
              <a:rPr kumimoji="0" sz="2050" b="1" i="0" u="none" strike="noStrike" kern="0" cap="none" spc="-10" normalizeH="0" baseline="0" noProof="0" dirty="0">
                <a:ln>
                  <a:noFill/>
                </a:ln>
                <a:solidFill>
                  <a:sysClr val="windowText" lastClr="000000"/>
                </a:solidFill>
                <a:effectLst/>
                <a:uLnTx/>
                <a:uFillTx/>
                <a:latin typeface="Lato Black"/>
                <a:cs typeface="Lato Black"/>
              </a:rPr>
              <a:t>funkcjonalności</a:t>
            </a:r>
            <a:endParaRPr kumimoji="0" sz="2050" b="0" i="0" u="none" strike="noStrike" kern="0" cap="none" spc="0" normalizeH="0" baseline="0" noProof="0" dirty="0">
              <a:ln>
                <a:noFill/>
              </a:ln>
              <a:solidFill>
                <a:sysClr val="windowText" lastClr="000000"/>
              </a:solidFill>
              <a:effectLst/>
              <a:uLnTx/>
              <a:uFillTx/>
              <a:latin typeface="Lato Black"/>
              <a:cs typeface="Lato Black"/>
            </a:endParaRPr>
          </a:p>
        </p:txBody>
      </p:sp>
      <p:sp>
        <p:nvSpPr>
          <p:cNvPr id="5" name="object 10">
            <a:extLst>
              <a:ext uri="{FF2B5EF4-FFF2-40B4-BE49-F238E27FC236}">
                <a16:creationId xmlns:a16="http://schemas.microsoft.com/office/drawing/2014/main" id="{B8D11E1B-CDBA-662B-5689-87A219FDA34C}"/>
              </a:ext>
            </a:extLst>
          </p:cNvPr>
          <p:cNvSpPr txBox="1"/>
          <p:nvPr/>
        </p:nvSpPr>
        <p:spPr>
          <a:xfrm>
            <a:off x="8160385" y="1567322"/>
            <a:ext cx="3783330" cy="329577"/>
          </a:xfrm>
          <a:prstGeom prst="rect">
            <a:avLst/>
          </a:prstGeom>
        </p:spPr>
        <p:txBody>
          <a:bodyPr vert="horz" wrap="square" lIns="0" tIns="13970" rIns="0" bIns="0" rtlCol="0">
            <a:spAutoFit/>
          </a:bodyPr>
          <a:lstStyle/>
          <a:p>
            <a:pPr marL="12700" marR="0" lvl="0" indent="0" defTabSz="914400" eaLnBrk="1" fontAlgn="auto" latinLnBrk="0" hangingPunct="1">
              <a:lnSpc>
                <a:spcPct val="100000"/>
              </a:lnSpc>
              <a:spcBef>
                <a:spcPts val="110"/>
              </a:spcBef>
              <a:spcAft>
                <a:spcPts val="0"/>
              </a:spcAft>
              <a:buClrTx/>
              <a:buSzTx/>
              <a:buFontTx/>
              <a:buNone/>
              <a:tabLst/>
              <a:defRPr/>
            </a:pPr>
            <a:r>
              <a:rPr kumimoji="0" sz="2050" b="1" i="0" u="none" strike="noStrike" kern="0" cap="none" spc="0" normalizeH="0" baseline="0" noProof="0" dirty="0">
                <a:ln>
                  <a:noFill/>
                </a:ln>
                <a:solidFill>
                  <a:prstClr val="black"/>
                </a:solidFill>
                <a:effectLst/>
                <a:uLnTx/>
                <a:uFillTx/>
                <a:latin typeface="Lato Black"/>
                <a:cs typeface="Lato Black"/>
              </a:rPr>
              <a:t>Korzyści</a:t>
            </a:r>
            <a:r>
              <a:rPr kumimoji="0" sz="2050" b="1" i="0" u="none" strike="noStrike" kern="0" cap="none" spc="-55" normalizeH="0" baseline="0" noProof="0" dirty="0">
                <a:ln>
                  <a:noFill/>
                </a:ln>
                <a:solidFill>
                  <a:prstClr val="black"/>
                </a:solidFill>
                <a:effectLst/>
                <a:uLnTx/>
                <a:uFillTx/>
                <a:latin typeface="Lato Black"/>
                <a:cs typeface="Lato Black"/>
              </a:rPr>
              <a:t> </a:t>
            </a:r>
            <a:r>
              <a:rPr kumimoji="0" sz="2050" b="1" i="0" u="none" strike="noStrike" kern="0" cap="none" spc="0" normalizeH="0" baseline="0" noProof="0" dirty="0">
                <a:ln>
                  <a:noFill/>
                </a:ln>
                <a:solidFill>
                  <a:prstClr val="black"/>
                </a:solidFill>
                <a:effectLst/>
                <a:uLnTx/>
                <a:uFillTx/>
                <a:latin typeface="Lato Black"/>
                <a:cs typeface="Lato Black"/>
              </a:rPr>
              <a:t>dla</a:t>
            </a:r>
            <a:r>
              <a:rPr kumimoji="0" sz="2050" b="1" i="0" u="none" strike="noStrike" kern="0" cap="none" spc="-55" normalizeH="0" baseline="0" noProof="0" dirty="0">
                <a:ln>
                  <a:noFill/>
                </a:ln>
                <a:solidFill>
                  <a:prstClr val="black"/>
                </a:solidFill>
                <a:effectLst/>
                <a:uLnTx/>
                <a:uFillTx/>
                <a:latin typeface="Lato Black"/>
                <a:cs typeface="Lato Black"/>
              </a:rPr>
              <a:t> </a:t>
            </a:r>
            <a:r>
              <a:rPr kumimoji="0" sz="2050" b="1" i="0" u="none" strike="noStrike" kern="0" cap="none" spc="-10" normalizeH="0" baseline="0" noProof="0" dirty="0">
                <a:ln>
                  <a:noFill/>
                </a:ln>
                <a:solidFill>
                  <a:prstClr val="black"/>
                </a:solidFill>
                <a:effectLst/>
                <a:uLnTx/>
                <a:uFillTx/>
                <a:latin typeface="Lato Black"/>
                <a:cs typeface="Lato Black"/>
              </a:rPr>
              <a:t>obywateli</a:t>
            </a:r>
            <a:endParaRPr kumimoji="0" sz="2050" b="0" i="0" u="none" strike="noStrike" kern="0" cap="none" spc="0" normalizeH="0" baseline="0" noProof="0" dirty="0">
              <a:ln>
                <a:noFill/>
              </a:ln>
              <a:solidFill>
                <a:prstClr val="black"/>
              </a:solidFill>
              <a:effectLst/>
              <a:uLnTx/>
              <a:uFillTx/>
              <a:latin typeface="Lato Black"/>
              <a:cs typeface="Lato Black"/>
            </a:endParaRPr>
          </a:p>
        </p:txBody>
      </p:sp>
      <p:sp>
        <p:nvSpPr>
          <p:cNvPr id="7" name="object 18">
            <a:extLst>
              <a:ext uri="{FF2B5EF4-FFF2-40B4-BE49-F238E27FC236}">
                <a16:creationId xmlns:a16="http://schemas.microsoft.com/office/drawing/2014/main" id="{DFEA2C0D-D9EE-3786-2ECC-A2B82E606F6D}"/>
              </a:ext>
            </a:extLst>
          </p:cNvPr>
          <p:cNvSpPr/>
          <p:nvPr/>
        </p:nvSpPr>
        <p:spPr>
          <a:xfrm>
            <a:off x="1087436" y="20732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marL="0" marR="0" lvl="0" indent="0" defTabSz="914400" eaLnBrk="1" fontAlgn="auto" latinLnBrk="0" hangingPunct="1">
              <a:lnSpc>
                <a:spcPts val="2140"/>
              </a:lnSpc>
              <a:spcBef>
                <a:spcPts val="0"/>
              </a:spcBef>
              <a:spcAft>
                <a:spcPts val="0"/>
              </a:spcAft>
              <a:buClrTx/>
              <a:buSzTx/>
              <a:buFontTx/>
              <a:buNone/>
              <a:tabLst/>
              <a:defRPr/>
            </a:pPr>
            <a:endParaRPr kumimoji="0" sz="1700" b="0" i="0" u="none" strike="noStrike" kern="0" cap="none" spc="0" normalizeH="0" baseline="0" noProof="0">
              <a:ln>
                <a:noFill/>
              </a:ln>
              <a:solidFill>
                <a:sysClr val="windowText" lastClr="000000"/>
              </a:solidFill>
              <a:effectLst/>
              <a:uLnTx/>
              <a:uFillTx/>
            </a:endParaRPr>
          </a:p>
        </p:txBody>
      </p:sp>
      <p:sp>
        <p:nvSpPr>
          <p:cNvPr id="12" name="object 11">
            <a:extLst>
              <a:ext uri="{FF2B5EF4-FFF2-40B4-BE49-F238E27FC236}">
                <a16:creationId xmlns:a16="http://schemas.microsoft.com/office/drawing/2014/main" id="{F160D41D-BC6B-137B-C79B-E03F3AC4065E}"/>
              </a:ext>
            </a:extLst>
          </p:cNvPr>
          <p:cNvSpPr txBox="1"/>
          <p:nvPr/>
        </p:nvSpPr>
        <p:spPr>
          <a:xfrm>
            <a:off x="8388986" y="3157315"/>
            <a:ext cx="10668000" cy="285335"/>
          </a:xfrm>
          <a:prstGeom prst="rect">
            <a:avLst/>
          </a:prstGeom>
        </p:spPr>
        <p:txBody>
          <a:bodyPr vert="horz" wrap="square" lIns="0" tIns="12700" rIns="0" bIns="0" rtlCol="0">
            <a:spAutoFit/>
          </a:bodyPr>
          <a:lstStyle/>
          <a:p>
            <a:pPr marL="0" marR="0" lvl="0" indent="0" defTabSz="914400" eaLnBrk="1" fontAlgn="auto" latinLnBrk="0" hangingPunct="1">
              <a:lnSpc>
                <a:spcPts val="2180"/>
              </a:lnSpc>
              <a:spcBef>
                <a:spcPts val="0"/>
              </a:spcBef>
              <a:spcAft>
                <a:spcPts val="0"/>
              </a:spcAft>
              <a:buClrTx/>
              <a:buSzTx/>
              <a:buFontTx/>
              <a:buNone/>
              <a:tabLst/>
              <a:defRPr/>
            </a:pPr>
            <a:r>
              <a:rPr kumimoji="0" lang="pl-PL" sz="1800" b="0" i="0" u="none" strike="noStrike" kern="0" cap="none" spc="0" normalizeH="0" baseline="0" noProof="0" dirty="0">
                <a:ln>
                  <a:noFill/>
                </a:ln>
                <a:solidFill>
                  <a:srgbClr val="000000"/>
                </a:solidFill>
                <a:effectLst/>
                <a:uLnTx/>
                <a:uFillTx/>
                <a:latin typeface="Calibri" panose="020F0502020204030204" pitchFamily="34" charset="0"/>
              </a:rPr>
              <a:t> </a:t>
            </a:r>
          </a:p>
        </p:txBody>
      </p:sp>
      <p:sp>
        <p:nvSpPr>
          <p:cNvPr id="17" name="object 18">
            <a:extLst>
              <a:ext uri="{FF2B5EF4-FFF2-40B4-BE49-F238E27FC236}">
                <a16:creationId xmlns:a16="http://schemas.microsoft.com/office/drawing/2014/main" id="{B490E2B3-6D6B-04AC-43F5-8EC0C3233CB7}"/>
              </a:ext>
            </a:extLst>
          </p:cNvPr>
          <p:cNvSpPr/>
          <p:nvPr/>
        </p:nvSpPr>
        <p:spPr>
          <a:xfrm rot="5400000">
            <a:off x="3486967" y="6061496"/>
            <a:ext cx="8693029" cy="94532"/>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marL="0" marR="0" lvl="0" indent="0" defTabSz="914400" eaLnBrk="1" fontAlgn="auto" latinLnBrk="0" hangingPunct="1">
              <a:lnSpc>
                <a:spcPts val="2140"/>
              </a:lnSpc>
              <a:spcBef>
                <a:spcPts val="0"/>
              </a:spcBef>
              <a:spcAft>
                <a:spcPts val="0"/>
              </a:spcAft>
              <a:buClrTx/>
              <a:buSzTx/>
              <a:buFontTx/>
              <a:buNone/>
              <a:tabLst/>
              <a:defRPr/>
            </a:pPr>
            <a:endParaRPr kumimoji="0" sz="1700" b="0" i="0" u="none" strike="noStrike" kern="0" cap="none" spc="0" normalizeH="0" baseline="0" noProof="0">
              <a:ln>
                <a:noFill/>
              </a:ln>
              <a:solidFill>
                <a:sysClr val="windowText" lastClr="000000"/>
              </a:solidFill>
              <a:effectLst/>
              <a:uLnTx/>
              <a:uFillTx/>
            </a:endParaRPr>
          </a:p>
        </p:txBody>
      </p:sp>
      <p:sp>
        <p:nvSpPr>
          <p:cNvPr id="19" name="object 18">
            <a:extLst>
              <a:ext uri="{FF2B5EF4-FFF2-40B4-BE49-F238E27FC236}">
                <a16:creationId xmlns:a16="http://schemas.microsoft.com/office/drawing/2014/main" id="{D2F06D39-9422-4D45-9EE5-69D4D9AE46D0}"/>
              </a:ext>
            </a:extLst>
          </p:cNvPr>
          <p:cNvSpPr/>
          <p:nvPr/>
        </p:nvSpPr>
        <p:spPr>
          <a:xfrm>
            <a:off x="1176970" y="3602701"/>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marL="0" marR="0" lvl="0" indent="0" defTabSz="914400" eaLnBrk="1" fontAlgn="auto" latinLnBrk="0" hangingPunct="1">
              <a:lnSpc>
                <a:spcPts val="2140"/>
              </a:lnSpc>
              <a:spcBef>
                <a:spcPts val="0"/>
              </a:spcBef>
              <a:spcAft>
                <a:spcPts val="0"/>
              </a:spcAft>
              <a:buClrTx/>
              <a:buSzTx/>
              <a:buFontTx/>
              <a:buNone/>
              <a:tabLst/>
              <a:defRPr/>
            </a:pPr>
            <a:endParaRPr kumimoji="0" sz="1700" b="0" i="0" u="none" strike="noStrike" kern="0" cap="none" spc="0" normalizeH="0" baseline="0" noProof="0">
              <a:ln>
                <a:noFill/>
              </a:ln>
              <a:solidFill>
                <a:sysClr val="windowText" lastClr="000000"/>
              </a:solidFill>
              <a:effectLst/>
              <a:uLnTx/>
              <a:uFillTx/>
            </a:endParaRPr>
          </a:p>
        </p:txBody>
      </p:sp>
      <p:sp>
        <p:nvSpPr>
          <p:cNvPr id="6" name="pole tekstowe 5">
            <a:extLst>
              <a:ext uri="{FF2B5EF4-FFF2-40B4-BE49-F238E27FC236}">
                <a16:creationId xmlns:a16="http://schemas.microsoft.com/office/drawing/2014/main" id="{D4020E95-26A3-3582-D0C5-E077BD3C1528}"/>
              </a:ext>
            </a:extLst>
          </p:cNvPr>
          <p:cNvSpPr txBox="1"/>
          <p:nvPr/>
        </p:nvSpPr>
        <p:spPr>
          <a:xfrm>
            <a:off x="1120616" y="2064675"/>
            <a:ext cx="6714201" cy="1477328"/>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pl-PL" sz="1800" b="1"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Projekt Rozwój Portalu PUESC (PUESC.P4.4.1) system SEAP</a:t>
            </a:r>
          </a:p>
          <a:p>
            <a:pPr marL="0" marR="0" lvl="0" indent="0" defTabSz="914400" eaLnBrk="1" fontAlgn="auto" latinLnBrk="0" hangingPunct="1">
              <a:lnSpc>
                <a:spcPct val="100000"/>
              </a:lnSpc>
              <a:spcBef>
                <a:spcPts val="0"/>
              </a:spcBef>
              <a:spcAft>
                <a:spcPts val="0"/>
              </a:spcAft>
              <a:buClrTx/>
              <a:buSzTx/>
              <a:buFontTx/>
              <a:buNone/>
              <a:tabLst/>
              <a:defRPr/>
            </a:pPr>
            <a:r>
              <a:rPr kumimoji="0" lang="pl-PL" sz="1800"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Ujednolicenie wyglądu e-maili przesyłanych do użytkowników zewnętrznych</a:t>
            </a:r>
          </a:p>
          <a:p>
            <a:pPr marL="0" marR="0" lvl="0" indent="0" defTabSz="914400" eaLnBrk="1" fontAlgn="auto" latinLnBrk="0" hangingPunct="1">
              <a:lnSpc>
                <a:spcPct val="100000"/>
              </a:lnSpc>
              <a:spcBef>
                <a:spcPts val="0"/>
              </a:spcBef>
              <a:spcAft>
                <a:spcPts val="0"/>
              </a:spcAft>
              <a:buClrTx/>
              <a:buSzTx/>
              <a:buFontTx/>
              <a:buNone/>
              <a:tabLst/>
              <a:defRPr/>
            </a:pPr>
            <a:endParaRPr kumimoji="0" lang="pl-PL" sz="1800" b="0"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pl-PL" sz="1800" b="0"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IV kwartał 2026 r.</a:t>
            </a:r>
          </a:p>
        </p:txBody>
      </p:sp>
      <p:sp>
        <p:nvSpPr>
          <p:cNvPr id="9" name="pole tekstowe 8">
            <a:extLst>
              <a:ext uri="{FF2B5EF4-FFF2-40B4-BE49-F238E27FC236}">
                <a16:creationId xmlns:a16="http://schemas.microsoft.com/office/drawing/2014/main" id="{4C01F992-4B2F-4F1C-025D-9B55EA8E6684}"/>
              </a:ext>
            </a:extLst>
          </p:cNvPr>
          <p:cNvSpPr txBox="1"/>
          <p:nvPr/>
        </p:nvSpPr>
        <p:spPr>
          <a:xfrm>
            <a:off x="8059921" y="2125373"/>
            <a:ext cx="9714337" cy="1477328"/>
          </a:xfrm>
          <a:prstGeom prst="rect">
            <a:avLst/>
          </a:prstGeom>
          <a:noFill/>
        </p:spPr>
        <p:txBody>
          <a:bodyPr wrap="square" rtlCol="0">
            <a:spAutoFit/>
          </a:bodyPr>
          <a:lstStyle/>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l-PL" sz="1800" b="0"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Zwiększenie wiarygodności komunikacji.</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pl-PL" dirty="0">
                <a:solidFill>
                  <a:prstClr val="black"/>
                </a:solidFill>
                <a:latin typeface="+mn-lt"/>
                <a:ea typeface="Calibri" panose="020F0502020204030204" pitchFamily="34" charset="0"/>
                <a:cs typeface="Calibri" panose="020F0502020204030204" pitchFamily="34" charset="0"/>
              </a:rPr>
              <a:t>Lepsze doświadczenie użytkownika.</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l-PL" sz="1800" b="0"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Wzmocnienie identyfikacji wizualnej.</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pl-PL" dirty="0">
                <a:solidFill>
                  <a:prstClr val="black"/>
                </a:solidFill>
                <a:latin typeface="+mn-lt"/>
                <a:ea typeface="Calibri" panose="020F0502020204030204" pitchFamily="34" charset="0"/>
                <a:cs typeface="Calibri" panose="020F0502020204030204" pitchFamily="34" charset="0"/>
              </a:rPr>
              <a:t>Ograniczenie liczby błędów.</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l-PL" sz="1800" b="0"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Poprawa dostępności.</a:t>
            </a:r>
          </a:p>
        </p:txBody>
      </p:sp>
      <p:sp>
        <p:nvSpPr>
          <p:cNvPr id="13" name="object 2">
            <a:extLst>
              <a:ext uri="{FF2B5EF4-FFF2-40B4-BE49-F238E27FC236}">
                <a16:creationId xmlns:a16="http://schemas.microsoft.com/office/drawing/2014/main" id="{C90FE14E-1D59-2A91-E777-D2089494D267}"/>
              </a:ext>
            </a:extLst>
          </p:cNvPr>
          <p:cNvSpPr txBox="1"/>
          <p:nvPr/>
        </p:nvSpPr>
        <p:spPr>
          <a:xfrm>
            <a:off x="1213467" y="3718379"/>
            <a:ext cx="6589517" cy="2593659"/>
          </a:xfrm>
          <a:prstGeom prst="rect">
            <a:avLst/>
          </a:prstGeom>
        </p:spPr>
        <p:txBody>
          <a:bodyPr vert="horz" wrap="square" lIns="0" tIns="12700" rIns="0" bIns="0" rtlCol="0">
            <a:spAutoFit/>
          </a:bodyPr>
          <a:lstStyle/>
          <a:p>
            <a:pPr marL="0" marR="5080" lvl="0" indent="0" defTabSz="914400" eaLnBrk="1" fontAlgn="auto" latinLnBrk="0" hangingPunct="1">
              <a:lnSpc>
                <a:spcPts val="2180"/>
              </a:lnSpc>
              <a:spcBef>
                <a:spcPts val="100"/>
              </a:spcBef>
              <a:spcAft>
                <a:spcPts val="0"/>
              </a:spcAft>
              <a:buClrTx/>
              <a:buSzTx/>
              <a:buFontTx/>
              <a:buNone/>
              <a:tabLst/>
              <a:defRPr/>
            </a:pPr>
            <a:r>
              <a:rPr kumimoji="0" lang="pl-PL" sz="1800" b="1"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Projekt Cyfrowa Obsługa Zgłoszeń (PUESC.P4.1) system AIS</a:t>
            </a:r>
            <a:endParaRPr kumimoji="0" lang="pl-PL" sz="1800" b="0"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endParaRPr>
          </a:p>
          <a:p>
            <a:pPr marL="285750" marR="5080" lvl="0" indent="-285750" defTabSz="914400" eaLnBrk="1" fontAlgn="auto" latinLnBrk="0" hangingPunct="1">
              <a:lnSpc>
                <a:spcPts val="2180"/>
              </a:lnSpc>
              <a:spcBef>
                <a:spcPts val="100"/>
              </a:spcBef>
              <a:spcAft>
                <a:spcPts val="0"/>
              </a:spcAft>
              <a:buClrTx/>
              <a:buSzTx/>
              <a:buFont typeface="Arial" panose="020B0604020202020204" pitchFamily="34" charset="0"/>
              <a:buChar char="•"/>
              <a:tabLst/>
              <a:defRPr/>
            </a:pPr>
            <a:r>
              <a:rPr kumimoji="0" lang="pl-PL" sz="1800" b="0"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Rozpoczęcie stosowania podsystemu AIS/ICS2 przez podmioty gospodarcze obsługujące przywóz przesyłek transportem drogowym i kolejowym</a:t>
            </a:r>
          </a:p>
          <a:p>
            <a:pPr marL="285750" marR="5080" lvl="0" indent="-285750" defTabSz="914400" eaLnBrk="1" fontAlgn="auto" latinLnBrk="0" hangingPunct="1">
              <a:lnSpc>
                <a:spcPts val="2180"/>
              </a:lnSpc>
              <a:spcBef>
                <a:spcPts val="100"/>
              </a:spcBef>
              <a:spcAft>
                <a:spcPts val="0"/>
              </a:spcAft>
              <a:buClrTx/>
              <a:buSzTx/>
              <a:buFont typeface="Arial" panose="020B0604020202020204" pitchFamily="34" charset="0"/>
              <a:buChar char="•"/>
              <a:tabLst/>
              <a:defRPr/>
            </a:pPr>
            <a:r>
              <a:rPr kumimoji="0" lang="pl-PL" sz="1800" b="0"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Dostosowanie podsystemu AIS/IMPORT PLUS do potrzeb związanych z wdrożeniem Rejestru wpisów (prowadzonego na portalu PUESC)</a:t>
            </a:r>
          </a:p>
          <a:p>
            <a:pPr marL="0" marR="5080" lvl="0" indent="0" defTabSz="914400" eaLnBrk="1" fontAlgn="auto" latinLnBrk="0" hangingPunct="1">
              <a:lnSpc>
                <a:spcPts val="2180"/>
              </a:lnSpc>
              <a:spcBef>
                <a:spcPts val="100"/>
              </a:spcBef>
              <a:spcAft>
                <a:spcPts val="0"/>
              </a:spcAft>
              <a:buClrTx/>
              <a:buSzTx/>
              <a:buFontTx/>
              <a:buNone/>
              <a:tabLst/>
              <a:defRPr/>
            </a:pPr>
            <a:endParaRPr kumimoji="0" lang="pl-PL" sz="1800" b="0"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endParaRPr>
          </a:p>
          <a:p>
            <a:pPr marL="0" marR="5080" lvl="0" indent="0" defTabSz="914400" eaLnBrk="1" fontAlgn="auto" latinLnBrk="0" hangingPunct="1">
              <a:lnSpc>
                <a:spcPts val="2180"/>
              </a:lnSpc>
              <a:spcBef>
                <a:spcPts val="100"/>
              </a:spcBef>
              <a:spcAft>
                <a:spcPts val="0"/>
              </a:spcAft>
              <a:buClrTx/>
              <a:buSzTx/>
              <a:buFontTx/>
              <a:buNone/>
              <a:tabLst/>
              <a:defRPr/>
            </a:pPr>
            <a:r>
              <a:rPr kumimoji="0" lang="pl-PL" sz="1800" b="0"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IV kwartał 2026 r.</a:t>
            </a:r>
          </a:p>
        </p:txBody>
      </p:sp>
      <p:sp>
        <p:nvSpPr>
          <p:cNvPr id="15" name="object 18">
            <a:extLst>
              <a:ext uri="{FF2B5EF4-FFF2-40B4-BE49-F238E27FC236}">
                <a16:creationId xmlns:a16="http://schemas.microsoft.com/office/drawing/2014/main" id="{5FA1DF71-3FEF-DFC2-49E6-6FDF99FAE4DE}"/>
              </a:ext>
            </a:extLst>
          </p:cNvPr>
          <p:cNvSpPr/>
          <p:nvPr/>
        </p:nvSpPr>
        <p:spPr>
          <a:xfrm>
            <a:off x="1058863" y="104552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marL="0" marR="0" lvl="0" indent="0" defTabSz="914400" eaLnBrk="1" fontAlgn="auto" latinLnBrk="0" hangingPunct="1">
              <a:lnSpc>
                <a:spcPts val="2140"/>
              </a:lnSpc>
              <a:spcBef>
                <a:spcPts val="0"/>
              </a:spcBef>
              <a:spcAft>
                <a:spcPts val="0"/>
              </a:spcAft>
              <a:buClrTx/>
              <a:buSzTx/>
              <a:buFontTx/>
              <a:buNone/>
              <a:tabLst/>
              <a:defRPr/>
            </a:pPr>
            <a:endParaRPr kumimoji="0" sz="1700" b="0" i="0" u="none" strike="noStrike" kern="0" cap="none" spc="0" normalizeH="0" baseline="0" noProof="0">
              <a:ln>
                <a:noFill/>
              </a:ln>
              <a:solidFill>
                <a:sysClr val="windowText" lastClr="000000"/>
              </a:solidFill>
              <a:effectLst/>
              <a:uLnTx/>
              <a:uFillTx/>
            </a:endParaRPr>
          </a:p>
        </p:txBody>
      </p:sp>
      <p:sp>
        <p:nvSpPr>
          <p:cNvPr id="18" name="pole tekstowe 17">
            <a:extLst>
              <a:ext uri="{FF2B5EF4-FFF2-40B4-BE49-F238E27FC236}">
                <a16:creationId xmlns:a16="http://schemas.microsoft.com/office/drawing/2014/main" id="{503A432A-2557-FB1A-3FF2-A8BD82058D3E}"/>
              </a:ext>
            </a:extLst>
          </p:cNvPr>
          <p:cNvSpPr txBox="1"/>
          <p:nvPr/>
        </p:nvSpPr>
        <p:spPr>
          <a:xfrm>
            <a:off x="8083477" y="3635201"/>
            <a:ext cx="11355731" cy="2585323"/>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pl-PL" sz="1800"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Dzięki wprowadzeniu systemu AIS/ICS2 organy celne będą mogły analizować ładunki pod kątem bezpieczeństwa jeszcze przed ich przybyciem na granicę, co pozwala na wcześniejsze identyfikowanie potencjalnych zagrożeń. </a:t>
            </a:r>
          </a:p>
          <a:p>
            <a:pPr marL="0" marR="0" lvl="0" indent="0" defTabSz="914400" eaLnBrk="1" fontAlgn="auto" latinLnBrk="0" hangingPunct="1">
              <a:lnSpc>
                <a:spcPct val="100000"/>
              </a:lnSpc>
              <a:spcBef>
                <a:spcPts val="0"/>
              </a:spcBef>
              <a:spcAft>
                <a:spcPts val="0"/>
              </a:spcAft>
              <a:buClrTx/>
              <a:buSzTx/>
              <a:buFontTx/>
              <a:buNone/>
              <a:tabLst/>
              <a:defRPr/>
            </a:pPr>
            <a:r>
              <a:rPr kumimoji="0" lang="pl-PL" sz="1800"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Zwiększy to bezpieczeństwo zarówno na poziomie UE, jak i globalnym, poprzez zapobieganie przemytowi nielegalnych towarów, broni, czy materiałów niebezpiecznych. </a:t>
            </a:r>
          </a:p>
          <a:p>
            <a:pPr marL="0" marR="0" lvl="0" indent="0" defTabSz="914400" eaLnBrk="1" fontAlgn="auto" latinLnBrk="0" hangingPunct="1">
              <a:lnSpc>
                <a:spcPct val="100000"/>
              </a:lnSpc>
              <a:spcBef>
                <a:spcPts val="0"/>
              </a:spcBef>
              <a:spcAft>
                <a:spcPts val="0"/>
              </a:spcAft>
              <a:buClrTx/>
              <a:buSzTx/>
              <a:buFontTx/>
              <a:buNone/>
              <a:tabLst/>
              <a:defRPr/>
            </a:pPr>
            <a:r>
              <a:rPr kumimoji="0" lang="pl-PL" sz="1800"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Wprowadzona zostanie funkcjonalność do zapisywania i przechowywania wszystkich nr MRN typu House i Master w AIS/ICS2.</a:t>
            </a:r>
          </a:p>
          <a:p>
            <a:pPr marL="0" marR="0" lvl="0" indent="0" defTabSz="914400" eaLnBrk="1" fontAlgn="auto" latinLnBrk="0" hangingPunct="1">
              <a:lnSpc>
                <a:spcPct val="100000"/>
              </a:lnSpc>
              <a:spcBef>
                <a:spcPts val="0"/>
              </a:spcBef>
              <a:spcAft>
                <a:spcPts val="0"/>
              </a:spcAft>
              <a:buClrTx/>
              <a:buSzTx/>
              <a:buFontTx/>
              <a:buNone/>
              <a:tabLst/>
              <a:defRPr/>
            </a:pPr>
            <a:r>
              <a:rPr kumimoji="0" lang="pl-PL" sz="1800"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W ramach uproszczenia polegającego na wpisie do rejestru ze względu na rozszerzony zakres danych w PWD-W tożsamych z danymi ze zgłoszenia celnego powstanie możliwość ujmowania towarów, które wcześniej były wyłączone ze stosowania tego typu uproszczenia, np. towary objęte CBAM, CERTEX.</a:t>
            </a:r>
          </a:p>
        </p:txBody>
      </p:sp>
      <p:sp>
        <p:nvSpPr>
          <p:cNvPr id="21" name="object 18">
            <a:extLst>
              <a:ext uri="{FF2B5EF4-FFF2-40B4-BE49-F238E27FC236}">
                <a16:creationId xmlns:a16="http://schemas.microsoft.com/office/drawing/2014/main" id="{2F15C762-D24B-40D2-8C7F-BBC1B1F52CCD}"/>
              </a:ext>
            </a:extLst>
          </p:cNvPr>
          <p:cNvSpPr/>
          <p:nvPr/>
        </p:nvSpPr>
        <p:spPr>
          <a:xfrm flipV="1">
            <a:off x="1122897" y="6425731"/>
            <a:ext cx="17949969" cy="45719"/>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marL="0" marR="0" lvl="0" indent="0" defTabSz="914400" eaLnBrk="1" fontAlgn="auto" latinLnBrk="0" hangingPunct="1">
              <a:lnSpc>
                <a:spcPts val="2140"/>
              </a:lnSpc>
              <a:spcBef>
                <a:spcPts val="0"/>
              </a:spcBef>
              <a:spcAft>
                <a:spcPts val="0"/>
              </a:spcAft>
              <a:buClrTx/>
              <a:buSzTx/>
              <a:buFontTx/>
              <a:buNone/>
              <a:tabLst/>
              <a:defRPr/>
            </a:pPr>
            <a:endParaRPr kumimoji="0" sz="1700" b="0" i="0" u="none" strike="noStrike" kern="0" cap="none" spc="0" normalizeH="0" baseline="0" noProof="0">
              <a:ln>
                <a:noFill/>
              </a:ln>
              <a:solidFill>
                <a:sysClr val="windowText" lastClr="000000"/>
              </a:solidFill>
              <a:effectLst/>
              <a:uLnTx/>
              <a:uFillTx/>
            </a:endParaRPr>
          </a:p>
        </p:txBody>
      </p:sp>
      <p:sp>
        <p:nvSpPr>
          <p:cNvPr id="22" name="pole tekstowe 21">
            <a:extLst>
              <a:ext uri="{FF2B5EF4-FFF2-40B4-BE49-F238E27FC236}">
                <a16:creationId xmlns:a16="http://schemas.microsoft.com/office/drawing/2014/main" id="{CFEF4D61-8CEB-4E96-B5F1-F284C31C72E6}"/>
              </a:ext>
            </a:extLst>
          </p:cNvPr>
          <p:cNvSpPr txBox="1"/>
          <p:nvPr/>
        </p:nvSpPr>
        <p:spPr>
          <a:xfrm>
            <a:off x="1060450" y="6604067"/>
            <a:ext cx="6714201" cy="1477328"/>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pl-PL" sz="1800" b="1"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Projekt Cyfrowa Obsługa Zgłoszeń (PUESC.P4.1) system AES</a:t>
            </a:r>
          </a:p>
          <a:p>
            <a:pPr marL="0" marR="0" lvl="0" indent="0" defTabSz="914400" eaLnBrk="1" fontAlgn="auto" latinLnBrk="0" hangingPunct="1">
              <a:lnSpc>
                <a:spcPct val="100000"/>
              </a:lnSpc>
              <a:spcBef>
                <a:spcPts val="0"/>
              </a:spcBef>
              <a:spcAft>
                <a:spcPts val="0"/>
              </a:spcAft>
              <a:buClrTx/>
              <a:buSzTx/>
              <a:buFontTx/>
              <a:buNone/>
              <a:tabLst/>
              <a:defRPr/>
            </a:pPr>
            <a:r>
              <a:rPr kumimoji="0" lang="pl-PL" sz="1800" b="0"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Modernizacja podsystemu AES/ECS2 PLUS - weryfikacja </a:t>
            </a:r>
          </a:p>
          <a:p>
            <a:pPr marL="0" marR="0" lvl="0" indent="0" defTabSz="914400" eaLnBrk="1" fontAlgn="auto" latinLnBrk="0" hangingPunct="1">
              <a:lnSpc>
                <a:spcPct val="100000"/>
              </a:lnSpc>
              <a:spcBef>
                <a:spcPts val="0"/>
              </a:spcBef>
              <a:spcAft>
                <a:spcPts val="0"/>
              </a:spcAft>
              <a:buClrTx/>
              <a:buSzTx/>
              <a:buFontTx/>
              <a:buNone/>
              <a:tabLst/>
              <a:defRPr/>
            </a:pPr>
            <a:r>
              <a:rPr kumimoji="0" lang="pl-PL" sz="1800" b="0"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nr EORI</a:t>
            </a:r>
          </a:p>
          <a:p>
            <a:pPr marL="0" marR="0" lvl="0" indent="0" defTabSz="914400" eaLnBrk="1" fontAlgn="auto" latinLnBrk="0" hangingPunct="1">
              <a:lnSpc>
                <a:spcPct val="100000"/>
              </a:lnSpc>
              <a:spcBef>
                <a:spcPts val="0"/>
              </a:spcBef>
              <a:spcAft>
                <a:spcPts val="0"/>
              </a:spcAft>
              <a:buClrTx/>
              <a:buSzTx/>
              <a:buFontTx/>
              <a:buNone/>
              <a:tabLst/>
              <a:defRPr/>
            </a:pPr>
            <a:endParaRPr kumimoji="0" lang="pl-PL" sz="1800" b="0"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pl-PL" sz="1800" b="0"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IV kwartał 2026 r</a:t>
            </a:r>
            <a:r>
              <a:rPr kumimoji="0" lang="pl-PL" sz="1800" b="0" i="0" u="none" strike="noStrike" kern="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t>
            </a:r>
          </a:p>
        </p:txBody>
      </p:sp>
      <p:sp>
        <p:nvSpPr>
          <p:cNvPr id="23" name="pole tekstowe 22">
            <a:extLst>
              <a:ext uri="{FF2B5EF4-FFF2-40B4-BE49-F238E27FC236}">
                <a16:creationId xmlns:a16="http://schemas.microsoft.com/office/drawing/2014/main" id="{67265477-835B-4770-9BC3-7543D623F0F3}"/>
              </a:ext>
            </a:extLst>
          </p:cNvPr>
          <p:cNvSpPr txBox="1"/>
          <p:nvPr/>
        </p:nvSpPr>
        <p:spPr>
          <a:xfrm>
            <a:off x="8055601" y="6544286"/>
            <a:ext cx="10831648" cy="1477328"/>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pl-PL" sz="1800" b="0"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Obecnie w podsystemie AES/ECS2 PLUS weryfikacja poprawności numeru EORI odbywa się tylko na podstawie danych będących w systemie PDR PL/UE. Występują przypadki, kiedy podmiot ma nadany numer EORI, ale nie zostały jeszcze zaktualizowane dane w PDR PL/UE i zgłoszenie jest błędnie odrzucane. Modyfikacja w AES/ECS2 PLUS polegać będzie na rozszerzeniu weryfikacji numeru EORI o weryfikację EORI za pośrednictwem funkcji </a:t>
            </a:r>
            <a:r>
              <a:rPr kumimoji="0" lang="pl-PL" sz="1800" b="0" i="0" u="none" strike="noStrike" kern="0" cap="none" spc="0" normalizeH="0" baseline="0" noProof="0" dirty="0" err="1">
                <a:ln>
                  <a:noFill/>
                </a:ln>
                <a:solidFill>
                  <a:prstClr val="black"/>
                </a:solidFill>
                <a:effectLst/>
                <a:uLnTx/>
                <a:uFillTx/>
                <a:latin typeface="+mn-lt"/>
                <a:ea typeface="Calibri" panose="020F0502020204030204" pitchFamily="34" charset="0"/>
                <a:cs typeface="Calibri" panose="020F0502020204030204" pitchFamily="34" charset="0"/>
              </a:rPr>
              <a:t>checkEORI</a:t>
            </a:r>
            <a:r>
              <a:rPr kumimoji="0" lang="pl-PL" sz="1800" b="0"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 z PDR PL/UE. </a:t>
            </a:r>
          </a:p>
        </p:txBody>
      </p:sp>
      <p:sp>
        <p:nvSpPr>
          <p:cNvPr id="24" name="object 18">
            <a:extLst>
              <a:ext uri="{FF2B5EF4-FFF2-40B4-BE49-F238E27FC236}">
                <a16:creationId xmlns:a16="http://schemas.microsoft.com/office/drawing/2014/main" id="{4493FE80-1EE7-46A2-A6E2-C3F1A5AB4414}"/>
              </a:ext>
            </a:extLst>
          </p:cNvPr>
          <p:cNvSpPr/>
          <p:nvPr/>
        </p:nvSpPr>
        <p:spPr>
          <a:xfrm>
            <a:off x="1176970" y="8163656"/>
            <a:ext cx="17949969" cy="151573"/>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marL="0" marR="0" lvl="0" indent="0" defTabSz="914400" eaLnBrk="1" fontAlgn="auto" latinLnBrk="0" hangingPunct="1">
              <a:lnSpc>
                <a:spcPts val="2140"/>
              </a:lnSpc>
              <a:spcBef>
                <a:spcPts val="0"/>
              </a:spcBef>
              <a:spcAft>
                <a:spcPts val="0"/>
              </a:spcAft>
              <a:buClrTx/>
              <a:buSzTx/>
              <a:buFontTx/>
              <a:buNone/>
              <a:tabLst/>
              <a:defRPr/>
            </a:pPr>
            <a:endParaRPr kumimoji="0" sz="1700" b="0" i="0" u="none" strike="noStrike" kern="0" cap="none" spc="0" normalizeH="0" baseline="0" noProof="0">
              <a:ln>
                <a:noFill/>
              </a:ln>
              <a:solidFill>
                <a:sysClr val="windowText" lastClr="000000"/>
              </a:solidFill>
              <a:effectLst/>
              <a:uLnTx/>
              <a:uFillTx/>
            </a:endParaRPr>
          </a:p>
        </p:txBody>
      </p:sp>
      <p:sp>
        <p:nvSpPr>
          <p:cNvPr id="25" name="pole tekstowe 24">
            <a:extLst>
              <a:ext uri="{FF2B5EF4-FFF2-40B4-BE49-F238E27FC236}">
                <a16:creationId xmlns:a16="http://schemas.microsoft.com/office/drawing/2014/main" id="{626AFF9F-6D2B-4386-BBC7-7121AC0E8987}"/>
              </a:ext>
            </a:extLst>
          </p:cNvPr>
          <p:cNvSpPr txBox="1"/>
          <p:nvPr/>
        </p:nvSpPr>
        <p:spPr>
          <a:xfrm>
            <a:off x="1058863" y="8332798"/>
            <a:ext cx="6714201" cy="1477328"/>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pl-PL" sz="1800" b="1" i="1"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Projekt Cyfrowa Granica (PUESC.P4.5) system CYFROWA GRANICA i aplikacja mobilna e-Awizacja</a:t>
            </a:r>
          </a:p>
          <a:p>
            <a:pPr marL="0" marR="0" lvl="0" indent="0" defTabSz="914400" eaLnBrk="1" fontAlgn="auto" latinLnBrk="0" hangingPunct="1">
              <a:lnSpc>
                <a:spcPct val="100000"/>
              </a:lnSpc>
              <a:spcBef>
                <a:spcPts val="0"/>
              </a:spcBef>
              <a:spcAft>
                <a:spcPts val="0"/>
              </a:spcAft>
              <a:buClrTx/>
              <a:buSzTx/>
              <a:buFontTx/>
              <a:buNone/>
              <a:tabLst/>
              <a:defRPr/>
            </a:pPr>
            <a:r>
              <a:rPr lang="pl-PL" i="1" dirty="0">
                <a:solidFill>
                  <a:prstClr val="black"/>
                </a:solidFill>
                <a:latin typeface="+mn-lt"/>
                <a:ea typeface="Calibri" panose="020F0502020204030204" pitchFamily="34" charset="0"/>
                <a:cs typeface="Calibri" panose="020F0502020204030204" pitchFamily="34" charset="0"/>
              </a:rPr>
              <a:t>U</a:t>
            </a:r>
            <a:r>
              <a:rPr kumimoji="0" lang="pl-PL" sz="1800" b="0" i="1" u="none" strike="noStrike" kern="0" cap="none" spc="0" normalizeH="0" baseline="0" noProof="0" dirty="0" err="1">
                <a:ln>
                  <a:noFill/>
                </a:ln>
                <a:solidFill>
                  <a:prstClr val="black"/>
                </a:solidFill>
                <a:effectLst/>
                <a:uLnTx/>
                <a:uFillTx/>
                <a:latin typeface="+mn-lt"/>
                <a:ea typeface="Calibri" panose="020F0502020204030204" pitchFamily="34" charset="0"/>
                <a:cs typeface="Calibri" panose="020F0502020204030204" pitchFamily="34" charset="0"/>
              </a:rPr>
              <a:t>ruchomienie</a:t>
            </a:r>
            <a:r>
              <a:rPr kumimoji="0" lang="pl-PL" sz="1800" b="0" i="1"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 usługi e-Awizacja</a:t>
            </a:r>
            <a:br>
              <a:rPr kumimoji="0" lang="pl-PL" sz="1800" b="0" i="1"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br>
            <a:endParaRPr kumimoji="0" lang="pl-PL" sz="1800" b="0" i="1"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pl-PL" sz="1800" b="0" i="1"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I-II kwartał 2027 r.</a:t>
            </a:r>
          </a:p>
        </p:txBody>
      </p:sp>
      <p:sp>
        <p:nvSpPr>
          <p:cNvPr id="26" name="pole tekstowe 25">
            <a:extLst>
              <a:ext uri="{FF2B5EF4-FFF2-40B4-BE49-F238E27FC236}">
                <a16:creationId xmlns:a16="http://schemas.microsoft.com/office/drawing/2014/main" id="{4BDBD64D-C9C0-48E7-A8AC-74780E2F9A2B}"/>
              </a:ext>
            </a:extLst>
          </p:cNvPr>
          <p:cNvSpPr txBox="1"/>
          <p:nvPr/>
        </p:nvSpPr>
        <p:spPr>
          <a:xfrm>
            <a:off x="8077126" y="8185282"/>
            <a:ext cx="10850003" cy="2031325"/>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pl-PL" sz="1800" b="0" i="1"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Udostępnienie usługi e-Awizacja w ramach modernizacji systemu CYFROWA GRANICA poprzez uruchomienie elektronicznej rezerwacji terminu granicznej odprawy wywozowej na przejściu granicznym i wdrożenie aplikacji mobilnej e-Awizacja z dostępem do aktualnej informacji  o sytuacji na granicy oraz możliwością rezerwacji odprawy granicznej i bieżącym statusie odprawy celnej.</a:t>
            </a:r>
          </a:p>
          <a:p>
            <a:pPr marL="0" marR="0" lvl="0" indent="0" defTabSz="914400" eaLnBrk="1" fontAlgn="auto" latinLnBrk="0" hangingPunct="1">
              <a:lnSpc>
                <a:spcPct val="100000"/>
              </a:lnSpc>
              <a:spcBef>
                <a:spcPts val="0"/>
              </a:spcBef>
              <a:spcAft>
                <a:spcPts val="0"/>
              </a:spcAft>
              <a:buClrTx/>
              <a:buSzTx/>
              <a:buFontTx/>
              <a:buNone/>
              <a:tabLst/>
              <a:defRPr/>
            </a:pPr>
            <a:r>
              <a:rPr kumimoji="0" lang="pl-PL" sz="1800" b="0" i="1"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Dzięki usłudze skróci się czas oczekiwania kierowców na wjazd na przejście graniczne, wyeliminowane zostaną wielogodzinne kolejki samochodów ciężarowych przed przejściami granicznymi i poprawi się bezpieczeństwo na drogach dojazdowych do przejść granicznych.</a:t>
            </a:r>
          </a:p>
        </p:txBody>
      </p:sp>
    </p:spTree>
    <p:extLst>
      <p:ext uri="{BB962C8B-B14F-4D97-AF65-F5344CB8AC3E}">
        <p14:creationId xmlns:p14="http://schemas.microsoft.com/office/powerpoint/2010/main" val="17785338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24157" y="3088425"/>
            <a:ext cx="6858000" cy="285335"/>
          </a:xfrm>
          <a:prstGeom prst="rect">
            <a:avLst/>
          </a:prstGeom>
        </p:spPr>
        <p:txBody>
          <a:bodyPr vert="horz" wrap="square" lIns="0" tIns="12700" rIns="0" bIns="0" rtlCol="0">
            <a:spAutoFit/>
          </a:bodyPr>
          <a:lstStyle/>
          <a:p>
            <a:pPr marR="5080">
              <a:lnSpc>
                <a:spcPts val="2180"/>
              </a:lnSpc>
              <a:spcBef>
                <a:spcPts val="100"/>
              </a:spcBef>
            </a:pPr>
            <a:r>
              <a:rPr lang="pl-PL"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pl-PL"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8" name="object 8"/>
          <p:cNvSpPr txBox="1"/>
          <p:nvPr/>
        </p:nvSpPr>
        <p:spPr>
          <a:xfrm>
            <a:off x="1060450" y="649545"/>
            <a:ext cx="17514756" cy="689291"/>
          </a:xfrm>
          <a:prstGeom prst="rect">
            <a:avLst/>
          </a:prstGeom>
        </p:spPr>
        <p:txBody>
          <a:bodyPr vert="horz" wrap="square" lIns="0" tIns="12065" rIns="0" bIns="0" rtlCol="0">
            <a:spAutoFit/>
          </a:bodyPr>
          <a:lstStyle/>
          <a:p>
            <a:pPr marL="12700">
              <a:lnSpc>
                <a:spcPct val="100000"/>
              </a:lnSpc>
              <a:spcBef>
                <a:spcPts val="95"/>
              </a:spcBef>
            </a:pPr>
            <a:r>
              <a:rPr lang="pl-PL" sz="4400" b="1" dirty="0">
                <a:latin typeface="Lato Black"/>
                <a:cs typeface="Lato Black"/>
              </a:rPr>
              <a:t>PUESC – Platforma Usług Elektronicznych Skarbowo-Celnych </a:t>
            </a:r>
            <a:endParaRPr sz="4400" dirty="0">
              <a:latin typeface="Lato Black"/>
              <a:cs typeface="Lato Black"/>
            </a:endParaRPr>
          </a:p>
        </p:txBody>
      </p:sp>
      <p:sp>
        <p:nvSpPr>
          <p:cNvPr id="44" name="object 44"/>
          <p:cNvSpPr txBox="1">
            <a:spLocks noGrp="1"/>
          </p:cNvSpPr>
          <p:nvPr>
            <p:ph type="dt" sz="half" idx="6"/>
          </p:nvPr>
        </p:nvSpPr>
        <p:spPr>
          <a:xfrm>
            <a:off x="2355850" y="10751026"/>
            <a:ext cx="3727450" cy="239395"/>
          </a:xfrm>
          <a:prstGeom prst="rect">
            <a:avLst/>
          </a:prstGeom>
        </p:spPr>
        <p:txBody>
          <a:bodyPr vert="horz" wrap="square" lIns="0" tIns="27940" rIns="0" bIns="0" rtlCol="0">
            <a:spAutoFit/>
          </a:bodyPr>
          <a:lstStyle/>
          <a:p>
            <a:pPr marL="12700">
              <a:lnSpc>
                <a:spcPct val="100000"/>
              </a:lnSpc>
              <a:spcBef>
                <a:spcPts val="220"/>
              </a:spcBef>
              <a:tabLst>
                <a:tab pos="2276475" algn="l"/>
                <a:tab pos="2463165" algn="l"/>
              </a:tabLst>
            </a:pPr>
            <a:r>
              <a:rPr spc="120" dirty="0"/>
              <a:t>Ministerstwo</a:t>
            </a:r>
            <a:r>
              <a:rPr spc="290" dirty="0"/>
              <a:t> </a:t>
            </a:r>
            <a:r>
              <a:rPr spc="114" dirty="0"/>
              <a:t>Finansów</a:t>
            </a:r>
            <a:r>
              <a:rPr dirty="0"/>
              <a:t>	</a:t>
            </a:r>
            <a:r>
              <a:rPr b="0" spc="-50" dirty="0">
                <a:latin typeface="Open Sans"/>
                <a:cs typeface="Open Sans"/>
              </a:rPr>
              <a:t>/</a:t>
            </a:r>
            <a:r>
              <a:rPr b="0" dirty="0">
                <a:latin typeface="Open Sans"/>
                <a:cs typeface="Open Sans"/>
              </a:rPr>
              <a:t>	</a:t>
            </a:r>
            <a:r>
              <a:rPr b="0" spc="110" dirty="0">
                <a:latin typeface="Open Sans"/>
                <a:cs typeface="Open Sans"/>
              </a:rPr>
              <a:t>gov.pl/finanse </a:t>
            </a:r>
          </a:p>
        </p:txBody>
      </p:sp>
      <p:sp>
        <p:nvSpPr>
          <p:cNvPr id="45" name="object 45"/>
          <p:cNvSpPr txBox="1">
            <a:spLocks noGrp="1"/>
          </p:cNvSpPr>
          <p:nvPr>
            <p:ph type="ftr" sz="quarter" idx="5"/>
          </p:nvPr>
        </p:nvSpPr>
        <p:spPr>
          <a:prstGeom prst="rect">
            <a:avLst/>
          </a:prstGeom>
        </p:spPr>
        <p:txBody>
          <a:bodyPr vert="horz" wrap="square" lIns="0" tIns="27940" rIns="0" bIns="0" rtlCol="0">
            <a:spAutoFit/>
          </a:bodyPr>
          <a:lstStyle/>
          <a:p>
            <a:pPr marL="12700">
              <a:lnSpc>
                <a:spcPct val="100000"/>
              </a:lnSpc>
              <a:spcBef>
                <a:spcPts val="220"/>
              </a:spcBef>
              <a:tabLst>
                <a:tab pos="3196590" algn="l"/>
                <a:tab pos="3382645" algn="l"/>
              </a:tabLst>
            </a:pPr>
            <a:r>
              <a:rPr spc="120" dirty="0"/>
              <a:t>Krajowa</a:t>
            </a:r>
            <a:r>
              <a:rPr spc="265" dirty="0"/>
              <a:t> </a:t>
            </a:r>
            <a:r>
              <a:rPr spc="130" dirty="0"/>
              <a:t>Administracja</a:t>
            </a:r>
            <a:r>
              <a:rPr spc="270" dirty="0"/>
              <a:t> </a:t>
            </a:r>
            <a:r>
              <a:rPr spc="105" dirty="0"/>
              <a:t>Skarbowa</a:t>
            </a:r>
            <a:r>
              <a:rPr dirty="0"/>
              <a:t>	</a:t>
            </a:r>
            <a:r>
              <a:rPr b="0" spc="-50" dirty="0">
                <a:latin typeface="Open Sans"/>
                <a:cs typeface="Open Sans"/>
              </a:rPr>
              <a:t>/</a:t>
            </a:r>
            <a:r>
              <a:rPr b="0" dirty="0">
                <a:latin typeface="Open Sans"/>
                <a:cs typeface="Open Sans"/>
              </a:rPr>
              <a:t>	</a:t>
            </a:r>
            <a:r>
              <a:rPr b="0" spc="114" dirty="0">
                <a:latin typeface="Open Sans"/>
                <a:cs typeface="Open Sans"/>
              </a:rPr>
              <a:t>gov.pl/kas </a:t>
            </a:r>
          </a:p>
        </p:txBody>
      </p:sp>
      <p:sp>
        <p:nvSpPr>
          <p:cNvPr id="46" name="object 46"/>
          <p:cNvSpPr txBox="1">
            <a:spLocks noGrp="1"/>
          </p:cNvSpPr>
          <p:nvPr>
            <p:ph type="sldNum" sz="quarter" idx="7"/>
          </p:nvPr>
        </p:nvSpPr>
        <p:spPr>
          <a:prstGeom prst="rect">
            <a:avLst/>
          </a:prstGeom>
        </p:spPr>
        <p:txBody>
          <a:bodyPr vert="horz" wrap="square" lIns="0" tIns="27940" rIns="0" bIns="0" rtlCol="0">
            <a:spAutoFit/>
          </a:bodyPr>
          <a:lstStyle/>
          <a:p>
            <a:pPr marL="38100">
              <a:lnSpc>
                <a:spcPct val="100000"/>
              </a:lnSpc>
              <a:spcBef>
                <a:spcPts val="220"/>
              </a:spcBef>
            </a:pPr>
            <a:fld id="{81D60167-4931-47E6-BA6A-407CBD079E47}" type="slidenum">
              <a:rPr spc="-50" dirty="0"/>
              <a:t>9</a:t>
            </a:fld>
            <a:endParaRPr spc="-50" dirty="0"/>
          </a:p>
        </p:txBody>
      </p:sp>
      <p:sp>
        <p:nvSpPr>
          <p:cNvPr id="4" name="object 9">
            <a:extLst>
              <a:ext uri="{FF2B5EF4-FFF2-40B4-BE49-F238E27FC236}">
                <a16:creationId xmlns:a16="http://schemas.microsoft.com/office/drawing/2014/main" id="{8764EF2F-C324-A8E0-DAB8-2BE6CCF8E529}"/>
              </a:ext>
            </a:extLst>
          </p:cNvPr>
          <p:cNvSpPr txBox="1"/>
          <p:nvPr/>
        </p:nvSpPr>
        <p:spPr>
          <a:xfrm>
            <a:off x="1087437" y="2320761"/>
            <a:ext cx="2639060" cy="339725"/>
          </a:xfrm>
          <a:prstGeom prst="rect">
            <a:avLst/>
          </a:prstGeom>
        </p:spPr>
        <p:txBody>
          <a:bodyPr vert="horz" wrap="square" lIns="0" tIns="13970" rIns="0" bIns="0" rtlCol="0">
            <a:spAutoFit/>
          </a:bodyPr>
          <a:lstStyle/>
          <a:p>
            <a:pPr marL="12700">
              <a:lnSpc>
                <a:spcPct val="100000"/>
              </a:lnSpc>
              <a:spcBef>
                <a:spcPts val="110"/>
              </a:spcBef>
            </a:pPr>
            <a:r>
              <a:rPr sz="2050" b="1" dirty="0">
                <a:latin typeface="Lato Black"/>
                <a:cs typeface="Lato Black"/>
              </a:rPr>
              <a:t>Nowe</a:t>
            </a:r>
            <a:r>
              <a:rPr sz="2050" b="1" spc="-75" dirty="0">
                <a:latin typeface="Lato Black"/>
                <a:cs typeface="Lato Black"/>
              </a:rPr>
              <a:t> </a:t>
            </a:r>
            <a:r>
              <a:rPr sz="2050" b="1" spc="-10" dirty="0">
                <a:latin typeface="Lato Black"/>
                <a:cs typeface="Lato Black"/>
              </a:rPr>
              <a:t>funkcjonalności</a:t>
            </a:r>
            <a:endParaRPr sz="2050" dirty="0">
              <a:latin typeface="Lato Black"/>
              <a:cs typeface="Lato Black"/>
            </a:endParaRPr>
          </a:p>
        </p:txBody>
      </p:sp>
      <p:sp>
        <p:nvSpPr>
          <p:cNvPr id="5" name="object 10">
            <a:extLst>
              <a:ext uri="{FF2B5EF4-FFF2-40B4-BE49-F238E27FC236}">
                <a16:creationId xmlns:a16="http://schemas.microsoft.com/office/drawing/2014/main" id="{B8D11E1B-CDBA-662B-5689-87A219FDA34C}"/>
              </a:ext>
            </a:extLst>
          </p:cNvPr>
          <p:cNvSpPr txBox="1"/>
          <p:nvPr/>
        </p:nvSpPr>
        <p:spPr>
          <a:xfrm>
            <a:off x="8388986" y="2320761"/>
            <a:ext cx="3783330" cy="329577"/>
          </a:xfrm>
          <a:prstGeom prst="rect">
            <a:avLst/>
          </a:prstGeom>
        </p:spPr>
        <p:txBody>
          <a:bodyPr vert="horz" wrap="square" lIns="0" tIns="13970" rIns="0" bIns="0" rtlCol="0">
            <a:spAutoFit/>
          </a:bodyPr>
          <a:lstStyle/>
          <a:p>
            <a:pPr marL="12700">
              <a:lnSpc>
                <a:spcPct val="100000"/>
              </a:lnSpc>
              <a:spcBef>
                <a:spcPts val="110"/>
              </a:spcBef>
            </a:pPr>
            <a:r>
              <a:rPr sz="2050" b="1" dirty="0">
                <a:solidFill>
                  <a:schemeClr val="tx1"/>
                </a:solidFill>
                <a:latin typeface="Lato Black"/>
                <a:cs typeface="Lato Black"/>
              </a:rPr>
              <a:t>Korzyści</a:t>
            </a:r>
            <a:r>
              <a:rPr sz="2050" b="1" spc="-55" dirty="0">
                <a:solidFill>
                  <a:schemeClr val="tx1"/>
                </a:solidFill>
                <a:latin typeface="Lato Black"/>
                <a:cs typeface="Lato Black"/>
              </a:rPr>
              <a:t> </a:t>
            </a:r>
            <a:r>
              <a:rPr sz="2050" b="1" dirty="0">
                <a:solidFill>
                  <a:schemeClr val="tx1"/>
                </a:solidFill>
                <a:latin typeface="Lato Black"/>
                <a:cs typeface="Lato Black"/>
              </a:rPr>
              <a:t>dla</a:t>
            </a:r>
            <a:r>
              <a:rPr sz="2050" b="1" spc="-55" dirty="0">
                <a:solidFill>
                  <a:schemeClr val="tx1"/>
                </a:solidFill>
                <a:latin typeface="Lato Black"/>
                <a:cs typeface="Lato Black"/>
              </a:rPr>
              <a:t> </a:t>
            </a:r>
            <a:r>
              <a:rPr sz="2050" b="1" spc="-10" dirty="0">
                <a:solidFill>
                  <a:schemeClr val="tx1"/>
                </a:solidFill>
                <a:latin typeface="Lato Black"/>
                <a:cs typeface="Lato Black"/>
              </a:rPr>
              <a:t>obywateli</a:t>
            </a:r>
            <a:endParaRPr sz="2050" dirty="0">
              <a:solidFill>
                <a:schemeClr val="tx1"/>
              </a:solidFill>
              <a:latin typeface="Lato Black"/>
              <a:cs typeface="Lato Black"/>
            </a:endParaRPr>
          </a:p>
        </p:txBody>
      </p:sp>
      <p:sp>
        <p:nvSpPr>
          <p:cNvPr id="7" name="object 18">
            <a:extLst>
              <a:ext uri="{FF2B5EF4-FFF2-40B4-BE49-F238E27FC236}">
                <a16:creationId xmlns:a16="http://schemas.microsoft.com/office/drawing/2014/main" id="{DFEA2C0D-D9EE-3786-2ECC-A2B82E606F6D}"/>
              </a:ext>
            </a:extLst>
          </p:cNvPr>
          <p:cNvSpPr/>
          <p:nvPr/>
        </p:nvSpPr>
        <p:spPr>
          <a:xfrm>
            <a:off x="1087436" y="2945783"/>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p>
        </p:txBody>
      </p:sp>
      <p:sp>
        <p:nvSpPr>
          <p:cNvPr id="12" name="object 11">
            <a:extLst>
              <a:ext uri="{FF2B5EF4-FFF2-40B4-BE49-F238E27FC236}">
                <a16:creationId xmlns:a16="http://schemas.microsoft.com/office/drawing/2014/main" id="{F160D41D-BC6B-137B-C79B-E03F3AC4065E}"/>
              </a:ext>
            </a:extLst>
          </p:cNvPr>
          <p:cNvSpPr txBox="1"/>
          <p:nvPr/>
        </p:nvSpPr>
        <p:spPr>
          <a:xfrm>
            <a:off x="8388986" y="3157315"/>
            <a:ext cx="10668000" cy="285335"/>
          </a:xfrm>
          <a:prstGeom prst="rect">
            <a:avLst/>
          </a:prstGeom>
        </p:spPr>
        <p:txBody>
          <a:bodyPr vert="horz" wrap="square" lIns="0" tIns="12700" rIns="0" bIns="0" rtlCol="0">
            <a:spAutoFit/>
          </a:bodyPr>
          <a:lstStyle/>
          <a:p>
            <a:pPr>
              <a:lnSpc>
                <a:spcPts val="2180"/>
              </a:lnSpc>
            </a:pPr>
            <a:r>
              <a:rPr lang="pl-PL" sz="1800" b="0" i="0" u="none" strike="noStrike" dirty="0">
                <a:solidFill>
                  <a:srgbClr val="000000"/>
                </a:solidFill>
                <a:effectLst/>
                <a:latin typeface="Calibri" panose="020F0502020204030204" pitchFamily="34" charset="0"/>
              </a:rPr>
              <a:t> </a:t>
            </a:r>
          </a:p>
        </p:txBody>
      </p:sp>
      <p:sp>
        <p:nvSpPr>
          <p:cNvPr id="14" name="object 18">
            <a:extLst>
              <a:ext uri="{FF2B5EF4-FFF2-40B4-BE49-F238E27FC236}">
                <a16:creationId xmlns:a16="http://schemas.microsoft.com/office/drawing/2014/main" id="{620022F4-2B6D-FE83-250D-38C94D560F50}"/>
              </a:ext>
            </a:extLst>
          </p:cNvPr>
          <p:cNvSpPr/>
          <p:nvPr/>
        </p:nvSpPr>
        <p:spPr>
          <a:xfrm>
            <a:off x="1060450" y="77882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p>
        </p:txBody>
      </p:sp>
      <p:sp>
        <p:nvSpPr>
          <p:cNvPr id="17" name="object 18">
            <a:extLst>
              <a:ext uri="{FF2B5EF4-FFF2-40B4-BE49-F238E27FC236}">
                <a16:creationId xmlns:a16="http://schemas.microsoft.com/office/drawing/2014/main" id="{B490E2B3-6D6B-04AC-43F5-8EC0C3233CB7}"/>
              </a:ext>
            </a:extLst>
          </p:cNvPr>
          <p:cNvSpPr/>
          <p:nvPr/>
        </p:nvSpPr>
        <p:spPr>
          <a:xfrm rot="5400000">
            <a:off x="3982208" y="6159416"/>
            <a:ext cx="7783503" cy="198616"/>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p>
        </p:txBody>
      </p:sp>
      <p:sp>
        <p:nvSpPr>
          <p:cNvPr id="19" name="object 18">
            <a:extLst>
              <a:ext uri="{FF2B5EF4-FFF2-40B4-BE49-F238E27FC236}">
                <a16:creationId xmlns:a16="http://schemas.microsoft.com/office/drawing/2014/main" id="{D2F06D39-9422-4D45-9EE5-69D4D9AE46D0}"/>
              </a:ext>
            </a:extLst>
          </p:cNvPr>
          <p:cNvSpPr/>
          <p:nvPr/>
        </p:nvSpPr>
        <p:spPr>
          <a:xfrm>
            <a:off x="1121273" y="54260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p>
        </p:txBody>
      </p:sp>
      <p:sp>
        <p:nvSpPr>
          <p:cNvPr id="9" name="pole tekstowe 8">
            <a:extLst>
              <a:ext uri="{FF2B5EF4-FFF2-40B4-BE49-F238E27FC236}">
                <a16:creationId xmlns:a16="http://schemas.microsoft.com/office/drawing/2014/main" id="{25ADC11C-A0EA-92AD-C732-DEF809348E40}"/>
              </a:ext>
            </a:extLst>
          </p:cNvPr>
          <p:cNvSpPr txBox="1"/>
          <p:nvPr/>
        </p:nvSpPr>
        <p:spPr>
          <a:xfrm>
            <a:off x="1009474" y="3094862"/>
            <a:ext cx="6714201" cy="175432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pl-PL" sz="1800" b="1"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Projekt Cyfrowa Obsługa Rejestracji i Wniosków (PUESC.P4.4.2) system SZPROT</a:t>
            </a:r>
          </a:p>
          <a:p>
            <a:pPr marR="0" lvl="0" defTabSz="914400" eaLnBrk="1" fontAlgn="auto" latinLnBrk="0" hangingPunct="1">
              <a:lnSpc>
                <a:spcPct val="100000"/>
              </a:lnSpc>
              <a:spcBef>
                <a:spcPts val="0"/>
              </a:spcBef>
              <a:spcAft>
                <a:spcPts val="0"/>
              </a:spcAft>
              <a:buClrTx/>
              <a:buSzTx/>
              <a:tabLst/>
              <a:defRPr/>
            </a:pPr>
            <a:r>
              <a:rPr lang="pl-PL" dirty="0">
                <a:solidFill>
                  <a:schemeClr val="tx1"/>
                </a:solidFill>
                <a:latin typeface="+mn-lt"/>
                <a:ea typeface="Calibri" panose="020F0502020204030204" pitchFamily="34" charset="0"/>
                <a:cs typeface="Calibri" panose="020F0502020204030204" pitchFamily="34" charset="0"/>
              </a:rPr>
              <a:t>Wprowadzenie zmian funkcjonalnych dotyczących komunikacji z klientem oraz zmian w formularzach na PUESC</a:t>
            </a:r>
            <a:endParaRPr kumimoji="0" lang="pl-PL" b="0" i="0" u="none" strike="noStrike" kern="0" cap="none" spc="0" normalizeH="0" baseline="0" noProof="0" dirty="0">
              <a:ln>
                <a:noFill/>
              </a:ln>
              <a:solidFill>
                <a:schemeClr val="tx1"/>
              </a:solidFill>
              <a:effectLst/>
              <a:uLnTx/>
              <a:uFillTx/>
              <a:latin typeface="+mn-lt"/>
              <a:ea typeface="Calibri" panose="020F0502020204030204" pitchFamily="34" charset="0"/>
              <a:cs typeface="Calibri" panose="020F0502020204030204" pitchFamily="34" charset="0"/>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pl-PL" sz="1800" b="0"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pl-PL" sz="1800" b="0"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IV kwartał 2026 r.</a:t>
            </a:r>
          </a:p>
        </p:txBody>
      </p:sp>
      <p:sp>
        <p:nvSpPr>
          <p:cNvPr id="10" name="pole tekstowe 9">
            <a:extLst>
              <a:ext uri="{FF2B5EF4-FFF2-40B4-BE49-F238E27FC236}">
                <a16:creationId xmlns:a16="http://schemas.microsoft.com/office/drawing/2014/main" id="{E5688E46-ACBA-DBC7-1B93-EF335691C6D6}"/>
              </a:ext>
            </a:extLst>
          </p:cNvPr>
          <p:cNvSpPr txBox="1"/>
          <p:nvPr/>
        </p:nvSpPr>
        <p:spPr>
          <a:xfrm>
            <a:off x="8130504" y="3063524"/>
            <a:ext cx="9714337" cy="1477328"/>
          </a:xfrm>
          <a:prstGeom prst="rect">
            <a:avLst/>
          </a:prstGeom>
          <a:noFill/>
        </p:spPr>
        <p:txBody>
          <a:bodyPr wrap="square" rtlCol="0">
            <a:spAutoFit/>
          </a:bodyPr>
          <a:lstStyle/>
          <a:p>
            <a:pPr marR="0" lvl="0" defTabSz="914400" eaLnBrk="1" fontAlgn="auto" latinLnBrk="0" hangingPunct="1">
              <a:lnSpc>
                <a:spcPct val="100000"/>
              </a:lnSpc>
              <a:spcBef>
                <a:spcPts val="0"/>
              </a:spcBef>
              <a:spcAft>
                <a:spcPts val="0"/>
              </a:spcAft>
              <a:buClrTx/>
              <a:buSzTx/>
              <a:tabLst/>
              <a:defRPr/>
            </a:pPr>
            <a:r>
              <a:rPr kumimoji="0" lang="pl-PL" b="0" i="0" u="none" strike="noStrike" kern="0" cap="none" spc="0" normalizeH="0" baseline="0" noProof="0" dirty="0">
                <a:ln>
                  <a:noFill/>
                </a:ln>
                <a:solidFill>
                  <a:schemeClr val="tx1"/>
                </a:solidFill>
                <a:effectLst/>
                <a:uLnTx/>
                <a:uFillTx/>
                <a:latin typeface="+mn-lt"/>
                <a:ea typeface="Calibri" panose="020F0502020204030204" pitchFamily="34" charset="0"/>
                <a:cs typeface="Calibri" panose="020F0502020204030204" pitchFamily="34" charset="0"/>
              </a:rPr>
              <a:t>Klient KAS</a:t>
            </a:r>
            <a:r>
              <a:rPr kumimoji="0" lang="pl-PL" b="0" i="0" u="none" strike="noStrike" kern="0" cap="none" spc="0" normalizeH="0" noProof="0" dirty="0">
                <a:ln>
                  <a:noFill/>
                </a:ln>
                <a:solidFill>
                  <a:schemeClr val="tx1"/>
                </a:solidFill>
                <a:effectLst/>
                <a:uLnTx/>
                <a:uFillTx/>
                <a:latin typeface="+mn-lt"/>
                <a:ea typeface="Calibri" panose="020F0502020204030204" pitchFamily="34" charset="0"/>
                <a:cs typeface="Calibri" panose="020F0502020204030204" pitchFamily="34" charset="0"/>
              </a:rPr>
              <a:t> uzyska możliwość:</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l-PL" b="0" i="0" u="none" strike="noStrike" kern="0" cap="none" spc="0" normalizeH="0" noProof="0" dirty="0">
                <a:ln>
                  <a:noFill/>
                </a:ln>
                <a:solidFill>
                  <a:schemeClr val="tx1"/>
                </a:solidFill>
                <a:effectLst/>
                <a:uLnTx/>
                <a:uFillTx/>
                <a:latin typeface="+mn-lt"/>
                <a:ea typeface="Calibri" panose="020F0502020204030204" pitchFamily="34" charset="0"/>
                <a:cs typeface="Calibri" panose="020F0502020204030204" pitchFamily="34" charset="0"/>
              </a:rPr>
              <a:t>przesyłania podpisanych dokumentów przez więcej niż jedną osobę,</a:t>
            </a:r>
            <a:endParaRPr lang="pl-PL" dirty="0">
              <a:solidFill>
                <a:schemeClr val="tx1"/>
              </a:solidFill>
              <a:latin typeface="+mn-lt"/>
              <a:ea typeface="Calibri" panose="020F0502020204030204" pitchFamily="34" charset="0"/>
              <a:cs typeface="Calibri" panose="020F0502020204030204" pitchFamily="34" charset="0"/>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pl-PL" baseline="0" dirty="0">
                <a:solidFill>
                  <a:schemeClr val="tx1"/>
                </a:solidFill>
                <a:latin typeface="+mn-lt"/>
                <a:ea typeface="Calibri" panose="020F0502020204030204" pitchFamily="34" charset="0"/>
                <a:cs typeface="Calibri" panose="020F0502020204030204" pitchFamily="34" charset="0"/>
              </a:rPr>
              <a:t>wysyłania wniosku o korektę</a:t>
            </a:r>
            <a:r>
              <a:rPr lang="pl-PL" dirty="0">
                <a:solidFill>
                  <a:schemeClr val="tx1"/>
                </a:solidFill>
                <a:latin typeface="+mn-lt"/>
                <a:ea typeface="Calibri" panose="020F0502020204030204" pitchFamily="34" charset="0"/>
                <a:cs typeface="Calibri" panose="020F0502020204030204" pitchFamily="34" charset="0"/>
              </a:rPr>
              <a:t> wniosku o wydanie pozwolenia AEO,</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pl-PL" dirty="0">
                <a:solidFill>
                  <a:schemeClr val="tx1"/>
                </a:solidFill>
                <a:latin typeface="+mn-lt"/>
                <a:ea typeface="Calibri" panose="020F0502020204030204" pitchFamily="34" charset="0"/>
                <a:cs typeface="Calibri" panose="020F0502020204030204" pitchFamily="34" charset="0"/>
              </a:rPr>
              <a:t>przesłania wniosku o wycofanie lub korektę składanych wniosków.</a:t>
            </a:r>
          </a:p>
          <a:p>
            <a:pPr marL="342900" marR="0" lvl="0" indent="-342900" defTabSz="914400" eaLnBrk="1" fontAlgn="auto" latinLnBrk="0" hangingPunct="1">
              <a:lnSpc>
                <a:spcPct val="100000"/>
              </a:lnSpc>
              <a:spcBef>
                <a:spcPts val="0"/>
              </a:spcBef>
              <a:spcAft>
                <a:spcPts val="0"/>
              </a:spcAft>
              <a:buClrTx/>
              <a:buSzTx/>
              <a:buFontTx/>
              <a:buAutoNum type="arabicPeriod"/>
              <a:tabLst/>
              <a:defRPr/>
            </a:pPr>
            <a:endParaRPr kumimoji="0" lang="pl-PL" sz="1800" b="0" i="0" u="none" strike="noStrike" kern="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11" name="object 18">
            <a:extLst>
              <a:ext uri="{FF2B5EF4-FFF2-40B4-BE49-F238E27FC236}">
                <a16:creationId xmlns:a16="http://schemas.microsoft.com/office/drawing/2014/main" id="{E5D7AD11-D87A-8C7E-FD52-85C16DCDF425}"/>
              </a:ext>
            </a:extLst>
          </p:cNvPr>
          <p:cNvSpPr/>
          <p:nvPr/>
        </p:nvSpPr>
        <p:spPr>
          <a:xfrm>
            <a:off x="1060450" y="10150476"/>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p>
        </p:txBody>
      </p:sp>
      <p:sp>
        <p:nvSpPr>
          <p:cNvPr id="13" name="object 2">
            <a:extLst>
              <a:ext uri="{FF2B5EF4-FFF2-40B4-BE49-F238E27FC236}">
                <a16:creationId xmlns:a16="http://schemas.microsoft.com/office/drawing/2014/main" id="{B6AB4676-0AEF-88F5-0A23-7FE4EBDE5C8E}"/>
              </a:ext>
            </a:extLst>
          </p:cNvPr>
          <p:cNvSpPr txBox="1"/>
          <p:nvPr/>
        </p:nvSpPr>
        <p:spPr>
          <a:xfrm>
            <a:off x="1160031" y="5599573"/>
            <a:ext cx="6642246" cy="1734449"/>
          </a:xfrm>
          <a:prstGeom prst="rect">
            <a:avLst/>
          </a:prstGeom>
        </p:spPr>
        <p:txBody>
          <a:bodyPr vert="horz" wrap="square" lIns="0" tIns="12700" rIns="0" bIns="0" rtlCol="0">
            <a:spAutoFit/>
          </a:bodyPr>
          <a:lstStyle/>
          <a:p>
            <a:pPr marL="0" marR="5080" lvl="0" indent="0" defTabSz="914400" eaLnBrk="1" fontAlgn="auto" latinLnBrk="0" hangingPunct="1">
              <a:lnSpc>
                <a:spcPts val="2180"/>
              </a:lnSpc>
              <a:spcBef>
                <a:spcPts val="100"/>
              </a:spcBef>
              <a:spcAft>
                <a:spcPts val="0"/>
              </a:spcAft>
              <a:buClrTx/>
              <a:buSzTx/>
              <a:buFontTx/>
              <a:buNone/>
              <a:tabLst/>
              <a:defRPr/>
            </a:pPr>
            <a:r>
              <a:rPr kumimoji="0" lang="pl-PL" sz="1800" b="1"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Projekt Cyfrowa Obsługa Deklaracji i Płatności (PUESC.P12) </a:t>
            </a:r>
            <a:br>
              <a:rPr kumimoji="0" lang="pl-PL" sz="1800" b="1"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br>
            <a:r>
              <a:rPr kumimoji="0" lang="pl-PL" sz="1800" b="1"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system ZEFIR2</a:t>
            </a:r>
            <a:endParaRPr kumimoji="0" lang="pl-PL" sz="1800" b="0"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endParaRPr>
          </a:p>
          <a:p>
            <a:pPr marL="0" marR="5080" lvl="0" indent="0" defTabSz="914400" eaLnBrk="1" fontAlgn="auto" latinLnBrk="0" hangingPunct="1">
              <a:lnSpc>
                <a:spcPts val="2180"/>
              </a:lnSpc>
              <a:spcBef>
                <a:spcPts val="100"/>
              </a:spcBef>
              <a:spcAft>
                <a:spcPts val="0"/>
              </a:spcAft>
              <a:buClrTx/>
              <a:buSzTx/>
              <a:buFontTx/>
              <a:buNone/>
              <a:tabLst/>
              <a:defRPr/>
            </a:pPr>
            <a:r>
              <a:rPr kumimoji="0" lang="pl-PL" sz="1800" b="0" i="0" u="none" strike="noStrike" kern="0" cap="none" spc="0" normalizeH="0" baseline="0" noProof="0" dirty="0">
                <a:ln>
                  <a:noFill/>
                </a:ln>
                <a:solidFill>
                  <a:prstClr val="black"/>
                </a:solidFill>
                <a:effectLst/>
                <a:uLnTx/>
                <a:uFillTx/>
                <a:latin typeface="+mn-lt"/>
                <a:ea typeface="Calibri" panose="020F0502020204030204" pitchFamily="34" charset="0"/>
                <a:cs typeface="Times New Roman" panose="02020603050405020304" pitchFamily="18" charset="0"/>
              </a:rPr>
              <a:t>Modernizacja systemu, w tym nowe wzory deklaracji akcyzowych </a:t>
            </a:r>
            <a:br>
              <a:rPr kumimoji="0" lang="pl-PL" sz="1800" b="0" i="0" u="none" strike="noStrike" kern="0" cap="none" spc="0" normalizeH="0" baseline="0" noProof="0" dirty="0">
                <a:ln>
                  <a:noFill/>
                </a:ln>
                <a:solidFill>
                  <a:prstClr val="black"/>
                </a:solidFill>
                <a:effectLst/>
                <a:uLnTx/>
                <a:uFillTx/>
                <a:latin typeface="+mn-lt"/>
                <a:ea typeface="Calibri" panose="020F0502020204030204" pitchFamily="34" charset="0"/>
                <a:cs typeface="Times New Roman" panose="02020603050405020304" pitchFamily="18" charset="0"/>
              </a:rPr>
            </a:br>
            <a:r>
              <a:rPr kumimoji="0" lang="pl-PL" sz="1800" b="0" i="0" u="none" strike="noStrike" kern="0" cap="none" spc="0" normalizeH="0" baseline="0" noProof="0" dirty="0">
                <a:ln>
                  <a:noFill/>
                </a:ln>
                <a:solidFill>
                  <a:prstClr val="black"/>
                </a:solidFill>
                <a:effectLst/>
                <a:uLnTx/>
                <a:uFillTx/>
                <a:latin typeface="+mn-lt"/>
                <a:ea typeface="Calibri" panose="020F0502020204030204" pitchFamily="34" charset="0"/>
                <a:cs typeface="Times New Roman" panose="02020603050405020304" pitchFamily="18" charset="0"/>
              </a:rPr>
              <a:t>i podatku VAT w zakresie importu oraz zwiększenie użyteczności</a:t>
            </a:r>
          </a:p>
          <a:p>
            <a:pPr marL="342900" marR="5080" lvl="0" indent="-342900" defTabSz="914400" eaLnBrk="1" fontAlgn="auto" latinLnBrk="0" hangingPunct="1">
              <a:lnSpc>
                <a:spcPts val="2180"/>
              </a:lnSpc>
              <a:spcBef>
                <a:spcPts val="100"/>
              </a:spcBef>
              <a:spcAft>
                <a:spcPts val="0"/>
              </a:spcAft>
              <a:buClrTx/>
              <a:buSzTx/>
              <a:buFontTx/>
              <a:buAutoNum type="arabicPeriod"/>
              <a:tabLst/>
              <a:defRPr/>
            </a:pPr>
            <a:endParaRPr kumimoji="0" lang="pl-PL" sz="1800" b="0" i="0" u="none" strike="noStrike" kern="0" cap="none" spc="0" normalizeH="0" baseline="0" noProof="0" dirty="0">
              <a:ln>
                <a:noFill/>
              </a:ln>
              <a:solidFill>
                <a:prstClr val="black"/>
              </a:solidFill>
              <a:effectLst/>
              <a:uLnTx/>
              <a:uFillTx/>
              <a:latin typeface="+mn-lt"/>
              <a:ea typeface="Calibri" panose="020F0502020204030204" pitchFamily="34" charset="0"/>
              <a:cs typeface="Times New Roman" panose="02020603050405020304" pitchFamily="18" charset="0"/>
            </a:endParaRPr>
          </a:p>
          <a:p>
            <a:pPr marL="0" marR="5080" lvl="0" indent="0" defTabSz="914400" eaLnBrk="1" fontAlgn="auto" latinLnBrk="0" hangingPunct="1">
              <a:lnSpc>
                <a:spcPts val="2180"/>
              </a:lnSpc>
              <a:spcBef>
                <a:spcPts val="100"/>
              </a:spcBef>
              <a:spcAft>
                <a:spcPts val="0"/>
              </a:spcAft>
              <a:buClrTx/>
              <a:buSzTx/>
              <a:buFontTx/>
              <a:buNone/>
              <a:tabLst/>
              <a:defRPr/>
            </a:pPr>
            <a:r>
              <a:rPr kumimoji="0" lang="pl-PL" sz="1800" b="0" i="0" u="none" strike="noStrike" kern="0" cap="none" spc="0" normalizeH="0" baseline="0" noProof="0" dirty="0">
                <a:ln>
                  <a:noFill/>
                </a:ln>
                <a:solidFill>
                  <a:prstClr val="black"/>
                </a:solidFill>
                <a:effectLst/>
                <a:uLnTx/>
                <a:uFillTx/>
                <a:latin typeface="+mn-lt"/>
                <a:ea typeface="Calibri" panose="020F0502020204030204" pitchFamily="34" charset="0"/>
                <a:cs typeface="Times New Roman" panose="02020603050405020304" pitchFamily="18" charset="0"/>
              </a:rPr>
              <a:t>IV kwartał 2026 r.</a:t>
            </a:r>
          </a:p>
        </p:txBody>
      </p:sp>
      <p:sp>
        <p:nvSpPr>
          <p:cNvPr id="15" name="pole tekstowe 14">
            <a:extLst>
              <a:ext uri="{FF2B5EF4-FFF2-40B4-BE49-F238E27FC236}">
                <a16:creationId xmlns:a16="http://schemas.microsoft.com/office/drawing/2014/main" id="{9E3F1A35-7A39-0EAB-2E14-D484DFD95FDD}"/>
              </a:ext>
            </a:extLst>
          </p:cNvPr>
          <p:cNvSpPr txBox="1"/>
          <p:nvPr/>
        </p:nvSpPr>
        <p:spPr>
          <a:xfrm>
            <a:off x="8162254" y="5510594"/>
            <a:ext cx="10713774" cy="2165145"/>
          </a:xfrm>
          <a:prstGeom prst="rect">
            <a:avLst/>
          </a:prstGeom>
          <a:noFill/>
        </p:spPr>
        <p:txBody>
          <a:bodyPr wrap="square">
            <a:spAutoFit/>
          </a:bodyPr>
          <a:lstStyle/>
          <a:p>
            <a:pPr marL="0" marR="0" lvl="0" indent="0" defTabSz="914400" eaLnBrk="1" fontAlgn="auto" latinLnBrk="0" hangingPunct="1">
              <a:lnSpc>
                <a:spcPct val="107000"/>
              </a:lnSpc>
              <a:spcBef>
                <a:spcPts val="0"/>
              </a:spcBef>
              <a:spcAft>
                <a:spcPts val="800"/>
              </a:spcAft>
              <a:buClrTx/>
              <a:buSzTx/>
              <a:buFontTx/>
              <a:buNone/>
              <a:tabLst/>
              <a:defRPr/>
            </a:pPr>
            <a:r>
              <a:rPr kumimoji="0" lang="pl-PL" sz="1800" b="0" i="0" u="none" strike="noStrike" kern="0" cap="none" spc="0" normalizeH="0" baseline="0" noProof="0" dirty="0">
                <a:ln>
                  <a:noFill/>
                </a:ln>
                <a:solidFill>
                  <a:prstClr val="black"/>
                </a:solidFill>
                <a:effectLst/>
                <a:uLnTx/>
                <a:uFillTx/>
                <a:latin typeface="+mn-lt"/>
                <a:ea typeface="Calibri" panose="020F0502020204030204" pitchFamily="34" charset="0"/>
                <a:cs typeface="Times New Roman" panose="02020603050405020304" pitchFamily="18" charset="0"/>
              </a:rPr>
              <a:t>Zwiększenie bezpieczeństwa systemu ZEFIR2 i jego interfejsów. </a:t>
            </a:r>
          </a:p>
          <a:p>
            <a:pPr marL="0" marR="0" lvl="0" indent="0" defTabSz="914400" eaLnBrk="1" fontAlgn="auto" latinLnBrk="0" hangingPunct="1">
              <a:lnSpc>
                <a:spcPct val="107000"/>
              </a:lnSpc>
              <a:spcBef>
                <a:spcPts val="0"/>
              </a:spcBef>
              <a:spcAft>
                <a:spcPts val="800"/>
              </a:spcAft>
              <a:buClrTx/>
              <a:buSzTx/>
              <a:buFontTx/>
              <a:buNone/>
              <a:tabLst/>
              <a:defRPr/>
            </a:pPr>
            <a:r>
              <a:rPr kumimoji="0" lang="pl-PL" sz="1800" b="0" i="0" u="none" strike="noStrike" kern="0" cap="none" spc="0" normalizeH="0" baseline="0" noProof="0" dirty="0">
                <a:ln>
                  <a:noFill/>
                </a:ln>
                <a:solidFill>
                  <a:prstClr val="black"/>
                </a:solidFill>
                <a:effectLst/>
                <a:uLnTx/>
                <a:uFillTx/>
                <a:latin typeface="+mn-lt"/>
                <a:ea typeface="Calibri" panose="020F0502020204030204" pitchFamily="34" charset="0"/>
                <a:cs typeface="Times New Roman" panose="02020603050405020304" pitchFamily="18" charset="0"/>
              </a:rPr>
              <a:t>Umożliwienie podatnikom składania elektronicznie nowych deklaracji dotyczących podatku akcyzowego i podatku VAT importowego poprzez udostępnienie na Platformie Usług Elektronicznych Skarbowo-Celnych (PUESC) nowych wzorów interaktywnych formularzy deklaracji podatkowych.</a:t>
            </a:r>
          </a:p>
          <a:p>
            <a:pPr marL="0" marR="0" lvl="0" indent="0" defTabSz="914400" eaLnBrk="1" fontAlgn="auto" latinLnBrk="0" hangingPunct="1">
              <a:lnSpc>
                <a:spcPct val="107000"/>
              </a:lnSpc>
              <a:spcBef>
                <a:spcPts val="0"/>
              </a:spcBef>
              <a:spcAft>
                <a:spcPts val="800"/>
              </a:spcAft>
              <a:buClrTx/>
              <a:buSzTx/>
              <a:buFontTx/>
              <a:buNone/>
              <a:tabLst/>
              <a:defRPr/>
            </a:pPr>
            <a:r>
              <a:rPr lang="pl-PL" dirty="0">
                <a:solidFill>
                  <a:prstClr val="black"/>
                </a:solidFill>
                <a:latin typeface="+mn-lt"/>
                <a:ea typeface="Calibri" panose="020F0502020204030204" pitchFamily="34" charset="0"/>
                <a:cs typeface="Times New Roman" panose="02020603050405020304" pitchFamily="18" charset="0"/>
              </a:rPr>
              <a:t>U</a:t>
            </a:r>
            <a:r>
              <a:rPr kumimoji="0" lang="pl-PL" sz="1800" b="0" i="0" u="none" strike="noStrike" kern="0" cap="none" spc="0" normalizeH="0" baseline="0" noProof="0" dirty="0">
                <a:ln>
                  <a:noFill/>
                </a:ln>
                <a:solidFill>
                  <a:prstClr val="black"/>
                </a:solidFill>
                <a:effectLst/>
                <a:uLnTx/>
                <a:uFillTx/>
                <a:latin typeface="+mn-lt"/>
                <a:ea typeface="Calibri" panose="020F0502020204030204" pitchFamily="34" charset="0"/>
                <a:cs typeface="Times New Roman" panose="02020603050405020304" pitchFamily="18" charset="0"/>
              </a:rPr>
              <a:t>jednolicenie komunikatów typu e-mail przesyłanych do podatników/klientów KAS za pośrednictwem PUESC.</a:t>
            </a:r>
          </a:p>
          <a:p>
            <a:pPr marL="0" marR="0" lvl="0" indent="0" defTabSz="914400" eaLnBrk="1" fontAlgn="auto" latinLnBrk="0" hangingPunct="1">
              <a:lnSpc>
                <a:spcPct val="107000"/>
              </a:lnSpc>
              <a:spcBef>
                <a:spcPts val="0"/>
              </a:spcBef>
              <a:spcAft>
                <a:spcPts val="800"/>
              </a:spcAft>
              <a:buClrTx/>
              <a:buSzTx/>
              <a:buFontTx/>
              <a:buNone/>
              <a:tabLst/>
              <a:defRPr/>
            </a:pPr>
            <a:r>
              <a:rPr lang="pl-PL" dirty="0">
                <a:solidFill>
                  <a:prstClr val="black"/>
                </a:solidFill>
                <a:latin typeface="+mn-lt"/>
                <a:ea typeface="Calibri" panose="020F0502020204030204" pitchFamily="34" charset="0"/>
                <a:cs typeface="Times New Roman" panose="02020603050405020304" pitchFamily="18" charset="0"/>
              </a:rPr>
              <a:t>P</a:t>
            </a:r>
            <a:r>
              <a:rPr kumimoji="0" lang="pl-PL" sz="1800" b="0" i="0" u="none" strike="noStrike" kern="0" cap="none" spc="0" normalizeH="0" baseline="0" noProof="0" dirty="0">
                <a:ln>
                  <a:noFill/>
                </a:ln>
                <a:solidFill>
                  <a:prstClr val="black"/>
                </a:solidFill>
                <a:effectLst/>
                <a:uLnTx/>
                <a:uFillTx/>
                <a:latin typeface="+mn-lt"/>
                <a:ea typeface="Calibri" panose="020F0502020204030204" pitchFamily="34" charset="0"/>
                <a:cs typeface="Times New Roman" panose="02020603050405020304" pitchFamily="18" charset="0"/>
              </a:rPr>
              <a:t>oprawa formularzy i dokumentacji pod kątem dostępności cyfrowej.</a:t>
            </a:r>
          </a:p>
        </p:txBody>
      </p:sp>
      <p:sp>
        <p:nvSpPr>
          <p:cNvPr id="22" name="pole tekstowe 21">
            <a:extLst>
              <a:ext uri="{FF2B5EF4-FFF2-40B4-BE49-F238E27FC236}">
                <a16:creationId xmlns:a16="http://schemas.microsoft.com/office/drawing/2014/main" id="{8819D7C0-1169-43BA-94FD-DCF11DD391B4}"/>
              </a:ext>
            </a:extLst>
          </p:cNvPr>
          <p:cNvSpPr txBox="1"/>
          <p:nvPr/>
        </p:nvSpPr>
        <p:spPr>
          <a:xfrm>
            <a:off x="1160031" y="7900812"/>
            <a:ext cx="10048874" cy="1249701"/>
          </a:xfrm>
          <a:prstGeom prst="rect">
            <a:avLst/>
          </a:prstGeom>
          <a:noFill/>
        </p:spPr>
        <p:txBody>
          <a:bodyPr wrap="square">
            <a:spAutoFit/>
          </a:bodyPr>
          <a:lstStyle/>
          <a:p>
            <a:pPr marL="0" marR="5080" lvl="0" indent="0" defTabSz="914400" eaLnBrk="1" fontAlgn="auto" latinLnBrk="0" hangingPunct="1">
              <a:lnSpc>
                <a:spcPts val="2180"/>
              </a:lnSpc>
              <a:spcBef>
                <a:spcPts val="100"/>
              </a:spcBef>
              <a:spcAft>
                <a:spcPts val="0"/>
              </a:spcAft>
              <a:buClrTx/>
              <a:buSzTx/>
              <a:buFontTx/>
              <a:buNone/>
              <a:tabLst/>
              <a:defRPr/>
            </a:pPr>
            <a:r>
              <a:rPr kumimoji="0" lang="pl-PL" sz="1800" b="1" i="0" u="none" strike="noStrike" kern="0" cap="none" spc="0" normalizeH="0" baseline="0" noProof="0" dirty="0">
                <a:ln>
                  <a:noFill/>
                </a:ln>
                <a:solidFill>
                  <a:srgbClr val="000000"/>
                </a:solidFill>
                <a:effectLst/>
                <a:uLnTx/>
                <a:uFillTx/>
                <a:latin typeface="+mn-lt"/>
                <a:ea typeface="Calibri" panose="020F0502020204030204" pitchFamily="34" charset="0"/>
                <a:cs typeface="Calibri" panose="020F0502020204030204" pitchFamily="34" charset="0"/>
              </a:rPr>
              <a:t>Projekt Cyfrowa Obsługa Zgłoszeń (PUESC.P4.1) system ISZTAR4</a:t>
            </a:r>
          </a:p>
          <a:p>
            <a:pPr marL="0" marR="5080" lvl="0" indent="0" algn="l" defTabSz="914400" eaLnBrk="1" fontAlgn="auto" latinLnBrk="0" hangingPunct="1">
              <a:lnSpc>
                <a:spcPts val="2180"/>
              </a:lnSpc>
              <a:spcBef>
                <a:spcPts val="100"/>
              </a:spcBef>
              <a:spcAft>
                <a:spcPts val="0"/>
              </a:spcAft>
              <a:buClrTx/>
              <a:buSzTx/>
              <a:buFontTx/>
              <a:buNone/>
              <a:tabLst/>
              <a:defRPr/>
            </a:pPr>
            <a:r>
              <a:rPr kumimoji="0" lang="pl-PL" sz="1800" b="0" i="0" u="none" strike="noStrike" kern="0" cap="none" spc="0" normalizeH="0" baseline="0" noProof="0" dirty="0">
                <a:ln>
                  <a:noFill/>
                </a:ln>
                <a:solidFill>
                  <a:srgbClr val="000000"/>
                </a:solidFill>
                <a:effectLst/>
                <a:uLnTx/>
                <a:uFillTx/>
                <a:latin typeface="+mn-lt"/>
                <a:ea typeface="Calibri" panose="020F0502020204030204" pitchFamily="34" charset="0"/>
                <a:cs typeface="Calibri" panose="020F0502020204030204" pitchFamily="34" charset="0"/>
              </a:rPr>
              <a:t>Modernizacja funkcjonalności serwisu Taryfy Celnej</a:t>
            </a:r>
          </a:p>
          <a:p>
            <a:pPr marL="0" marR="5080" lvl="0" indent="0" defTabSz="914400" eaLnBrk="1" fontAlgn="auto" latinLnBrk="0" hangingPunct="1">
              <a:lnSpc>
                <a:spcPts val="2180"/>
              </a:lnSpc>
              <a:spcBef>
                <a:spcPts val="100"/>
              </a:spcBef>
              <a:spcAft>
                <a:spcPts val="0"/>
              </a:spcAft>
              <a:buClrTx/>
              <a:buSzTx/>
              <a:buFontTx/>
              <a:buNone/>
              <a:tabLst/>
              <a:defRPr/>
            </a:pPr>
            <a:endParaRPr kumimoji="0" lang="pl-PL" sz="1800" b="0" i="0" u="none" strike="noStrike" kern="0" cap="none" spc="0" normalizeH="0" baseline="0" noProof="0" dirty="0">
              <a:ln>
                <a:noFill/>
              </a:ln>
              <a:solidFill>
                <a:srgbClr val="000000"/>
              </a:solidFill>
              <a:effectLst/>
              <a:uLnTx/>
              <a:uFillTx/>
              <a:latin typeface="+mn-lt"/>
              <a:ea typeface="Calibri" panose="020F0502020204030204" pitchFamily="34" charset="0"/>
              <a:cs typeface="Calibri" panose="020F0502020204030204" pitchFamily="34" charset="0"/>
            </a:endParaRPr>
          </a:p>
          <a:p>
            <a:pPr marL="0" marR="5080" lvl="0" indent="0" defTabSz="914400" eaLnBrk="1" fontAlgn="auto" latinLnBrk="0" hangingPunct="1">
              <a:lnSpc>
                <a:spcPts val="2180"/>
              </a:lnSpc>
              <a:spcBef>
                <a:spcPts val="100"/>
              </a:spcBef>
              <a:spcAft>
                <a:spcPts val="0"/>
              </a:spcAft>
              <a:buClrTx/>
              <a:buSzTx/>
              <a:buFontTx/>
              <a:buNone/>
              <a:tabLst/>
              <a:defRPr/>
            </a:pPr>
            <a:r>
              <a:rPr kumimoji="0" lang="pl-PL" sz="1800" b="0" i="0" u="none" strike="noStrike" kern="0" cap="none" spc="0" normalizeH="0" baseline="0" noProof="0" dirty="0">
                <a:ln>
                  <a:noFill/>
                </a:ln>
                <a:solidFill>
                  <a:srgbClr val="000000"/>
                </a:solidFill>
                <a:effectLst/>
                <a:uLnTx/>
                <a:uFillTx/>
                <a:latin typeface="+mn-lt"/>
                <a:ea typeface="Calibri" panose="020F0502020204030204" pitchFamily="34" charset="0"/>
                <a:cs typeface="Calibri" panose="020F0502020204030204" pitchFamily="34" charset="0"/>
              </a:rPr>
              <a:t>IV kwartał 2026 r.</a:t>
            </a:r>
          </a:p>
        </p:txBody>
      </p:sp>
      <p:sp>
        <p:nvSpPr>
          <p:cNvPr id="24" name="pole tekstowe 23">
            <a:extLst>
              <a:ext uri="{FF2B5EF4-FFF2-40B4-BE49-F238E27FC236}">
                <a16:creationId xmlns:a16="http://schemas.microsoft.com/office/drawing/2014/main" id="{DB2C418C-5C36-44E0-AC15-2D8F540DA1F4}"/>
              </a:ext>
            </a:extLst>
          </p:cNvPr>
          <p:cNvSpPr txBox="1"/>
          <p:nvPr/>
        </p:nvSpPr>
        <p:spPr>
          <a:xfrm>
            <a:off x="8130504" y="7900812"/>
            <a:ext cx="10048874" cy="2057615"/>
          </a:xfrm>
          <a:prstGeom prst="rect">
            <a:avLst/>
          </a:prstGeom>
          <a:noFill/>
        </p:spPr>
        <p:txBody>
          <a:bodyPr wrap="square">
            <a:spAutoFit/>
          </a:bodyPr>
          <a:lstStyle/>
          <a:p>
            <a:pPr marL="0" marR="0" lvl="0" indent="0" defTabSz="914400" eaLnBrk="1" fontAlgn="auto" latinLnBrk="0" hangingPunct="1">
              <a:lnSpc>
                <a:spcPts val="2180"/>
              </a:lnSpc>
              <a:spcBef>
                <a:spcPts val="0"/>
              </a:spcBef>
              <a:spcAft>
                <a:spcPts val="0"/>
              </a:spcAft>
              <a:buClrTx/>
              <a:buSzTx/>
              <a:buFontTx/>
              <a:buNone/>
              <a:tabLst/>
              <a:defRPr/>
            </a:pPr>
            <a:r>
              <a:rPr lang="pl-PL" dirty="0">
                <a:solidFill>
                  <a:srgbClr val="000000"/>
                </a:solidFill>
                <a:latin typeface="+mn-lt"/>
              </a:rPr>
              <a:t>Umożliwienie:</a:t>
            </a:r>
          </a:p>
          <a:p>
            <a:pPr marL="285750" marR="0" lvl="0" indent="-285750" defTabSz="914400" eaLnBrk="1" fontAlgn="auto" latinLnBrk="0" hangingPunct="1">
              <a:lnSpc>
                <a:spcPts val="2180"/>
              </a:lnSpc>
              <a:spcBef>
                <a:spcPts val="0"/>
              </a:spcBef>
              <a:spcAft>
                <a:spcPts val="0"/>
              </a:spcAft>
              <a:buClrTx/>
              <a:buSzTx/>
              <a:buFont typeface="Arial" panose="020B0604020202020204" pitchFamily="34" charset="0"/>
              <a:buChar char="•"/>
              <a:tabLst/>
              <a:defRPr/>
            </a:pPr>
            <a:r>
              <a:rPr lang="pl-PL" dirty="0">
                <a:solidFill>
                  <a:srgbClr val="000000"/>
                </a:solidFill>
                <a:latin typeface="+mn-lt"/>
              </a:rPr>
              <a:t>o</a:t>
            </a:r>
            <a:r>
              <a:rPr kumimoji="0" lang="pl-PL" b="0" i="0" u="none" strike="noStrike" kern="0" cap="none" spc="0" normalizeH="0" baseline="0" noProof="0" dirty="0" err="1">
                <a:ln>
                  <a:noFill/>
                </a:ln>
                <a:solidFill>
                  <a:srgbClr val="000000"/>
                </a:solidFill>
                <a:effectLst/>
                <a:uLnTx/>
                <a:uFillTx/>
                <a:latin typeface="+mn-lt"/>
              </a:rPr>
              <a:t>bliczania</a:t>
            </a:r>
            <a:r>
              <a:rPr kumimoji="0" lang="pl-PL" b="0" i="0" u="none" strike="noStrike" kern="0" cap="none" spc="0" normalizeH="0" baseline="0" noProof="0" dirty="0">
                <a:ln>
                  <a:noFill/>
                </a:ln>
                <a:solidFill>
                  <a:srgbClr val="000000"/>
                </a:solidFill>
                <a:effectLst/>
                <a:uLnTx/>
                <a:uFillTx/>
                <a:latin typeface="+mn-lt"/>
              </a:rPr>
              <a:t> cła w oparciu o stawkę ryczałtową,</a:t>
            </a:r>
          </a:p>
          <a:p>
            <a:pPr marL="285750" marR="0" lvl="0" indent="-285750" defTabSz="914400" eaLnBrk="1" fontAlgn="auto" latinLnBrk="0" hangingPunct="1">
              <a:lnSpc>
                <a:spcPts val="2180"/>
              </a:lnSpc>
              <a:spcBef>
                <a:spcPts val="0"/>
              </a:spcBef>
              <a:spcAft>
                <a:spcPts val="0"/>
              </a:spcAft>
              <a:buClrTx/>
              <a:buSzTx/>
              <a:buFont typeface="Arial" panose="020B0604020202020204" pitchFamily="34" charset="0"/>
              <a:buChar char="•"/>
              <a:tabLst/>
              <a:defRPr/>
            </a:pPr>
            <a:r>
              <a:rPr lang="pl-PL" dirty="0">
                <a:solidFill>
                  <a:srgbClr val="000000"/>
                </a:solidFill>
                <a:latin typeface="+mn-lt"/>
              </a:rPr>
              <a:t>o</a:t>
            </a:r>
            <a:r>
              <a:rPr kumimoji="0" lang="pl-PL" b="0" i="0" u="none" strike="noStrike" kern="0" cap="none" spc="0" normalizeH="0" baseline="0" noProof="0" dirty="0" err="1">
                <a:ln>
                  <a:noFill/>
                </a:ln>
                <a:solidFill>
                  <a:srgbClr val="000000"/>
                </a:solidFill>
                <a:effectLst/>
                <a:uLnTx/>
                <a:uFillTx/>
                <a:latin typeface="+mn-lt"/>
              </a:rPr>
              <a:t>bliczania</a:t>
            </a:r>
            <a:r>
              <a:rPr kumimoji="0" lang="pl-PL" b="0" i="0" u="none" strike="noStrike" kern="0" cap="none" spc="0" normalizeH="0" baseline="0" noProof="0" dirty="0">
                <a:ln>
                  <a:noFill/>
                </a:ln>
                <a:solidFill>
                  <a:srgbClr val="000000"/>
                </a:solidFill>
                <a:effectLst/>
                <a:uLnTx/>
                <a:uFillTx/>
                <a:latin typeface="+mn-lt"/>
              </a:rPr>
              <a:t> cła w przypadku przywozu na obszar UE towarów z Turcji, Andory i San Marino w ramach umowy o unii celnej w sytuacji, w której kraj pochodzenia tych towarów jest inny niż Turcja, Andora i San Marino,</a:t>
            </a:r>
          </a:p>
          <a:p>
            <a:pPr marL="285750" marR="0" lvl="0" indent="-285750" defTabSz="914400" eaLnBrk="1" fontAlgn="auto" latinLnBrk="0" hangingPunct="1">
              <a:lnSpc>
                <a:spcPts val="2180"/>
              </a:lnSpc>
              <a:spcBef>
                <a:spcPts val="0"/>
              </a:spcBef>
              <a:spcAft>
                <a:spcPts val="0"/>
              </a:spcAft>
              <a:buClrTx/>
              <a:buSzTx/>
              <a:buFont typeface="Arial" panose="020B0604020202020204" pitchFamily="34" charset="0"/>
              <a:buChar char="•"/>
              <a:tabLst/>
              <a:defRPr/>
            </a:pPr>
            <a:r>
              <a:rPr lang="pl-PL" dirty="0">
                <a:solidFill>
                  <a:srgbClr val="000000"/>
                </a:solidFill>
                <a:latin typeface="+mn-lt"/>
              </a:rPr>
              <a:t>w</a:t>
            </a:r>
            <a:r>
              <a:rPr kumimoji="0" lang="pl-PL" b="0" i="0" u="none" strike="noStrike" kern="0" cap="none" spc="0" normalizeH="0" baseline="0" noProof="0" dirty="0" err="1">
                <a:ln>
                  <a:noFill/>
                </a:ln>
                <a:solidFill>
                  <a:srgbClr val="000000"/>
                </a:solidFill>
                <a:effectLst/>
                <a:uLnTx/>
                <a:uFillTx/>
                <a:latin typeface="+mn-lt"/>
              </a:rPr>
              <a:t>yszukiwania</a:t>
            </a:r>
            <a:r>
              <a:rPr kumimoji="0" lang="pl-PL" b="0" i="0" u="none" strike="noStrike" kern="0" cap="none" spc="0" normalizeH="0" baseline="0" noProof="0" dirty="0">
                <a:ln>
                  <a:noFill/>
                </a:ln>
                <a:solidFill>
                  <a:srgbClr val="000000"/>
                </a:solidFill>
                <a:effectLst/>
                <a:uLnTx/>
                <a:uFillTx/>
                <a:latin typeface="+mn-lt"/>
              </a:rPr>
              <a:t> kontyngentów po numerze niezależnie od ustawionej daty symulacji,</a:t>
            </a:r>
          </a:p>
          <a:p>
            <a:pPr marL="285750" marR="0" lvl="0" indent="-285750" defTabSz="914400" eaLnBrk="1" fontAlgn="auto" latinLnBrk="0" hangingPunct="1">
              <a:lnSpc>
                <a:spcPts val="2180"/>
              </a:lnSpc>
              <a:spcBef>
                <a:spcPts val="0"/>
              </a:spcBef>
              <a:spcAft>
                <a:spcPts val="0"/>
              </a:spcAft>
              <a:buClrTx/>
              <a:buSzTx/>
              <a:buFont typeface="Arial" panose="020B0604020202020204" pitchFamily="34" charset="0"/>
              <a:buChar char="•"/>
              <a:tabLst/>
              <a:defRPr/>
            </a:pPr>
            <a:r>
              <a:rPr lang="pl-PL" dirty="0">
                <a:solidFill>
                  <a:srgbClr val="000000"/>
                </a:solidFill>
                <a:latin typeface="+mn-lt"/>
              </a:rPr>
              <a:t>p</a:t>
            </a:r>
            <a:r>
              <a:rPr kumimoji="0" lang="pl-PL" b="0" i="0" u="none" strike="noStrike" kern="0" cap="none" spc="0" normalizeH="0" baseline="0" noProof="0" dirty="0" err="1">
                <a:ln>
                  <a:noFill/>
                </a:ln>
                <a:solidFill>
                  <a:srgbClr val="000000"/>
                </a:solidFill>
                <a:effectLst/>
                <a:uLnTx/>
                <a:uFillTx/>
                <a:latin typeface="+mn-lt"/>
              </a:rPr>
              <a:t>rezentacji</a:t>
            </a:r>
            <a:r>
              <a:rPr kumimoji="0" lang="pl-PL" b="0" i="0" u="none" strike="noStrike" kern="0" cap="none" spc="0" normalizeH="0" baseline="0" noProof="0" dirty="0">
                <a:ln>
                  <a:noFill/>
                </a:ln>
                <a:solidFill>
                  <a:srgbClr val="000000"/>
                </a:solidFill>
                <a:effectLst/>
                <a:uLnTx/>
                <a:uFillTx/>
                <a:latin typeface="+mn-lt"/>
              </a:rPr>
              <a:t> dat obowiązywania środków taryfowych.</a:t>
            </a:r>
          </a:p>
        </p:txBody>
      </p:sp>
    </p:spTree>
    <p:extLst>
      <p:ext uri="{BB962C8B-B14F-4D97-AF65-F5344CB8AC3E}">
        <p14:creationId xmlns:p14="http://schemas.microsoft.com/office/powerpoint/2010/main" val="34070767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AB303C-EDF1-A894-4D69-DA5DE96FA6A5}"/>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FBC74D36-0302-1554-CD42-82221557063E}"/>
              </a:ext>
            </a:extLst>
          </p:cNvPr>
          <p:cNvSpPr txBox="1"/>
          <p:nvPr/>
        </p:nvSpPr>
        <p:spPr>
          <a:xfrm>
            <a:off x="1124157" y="3088425"/>
            <a:ext cx="6858000" cy="285335"/>
          </a:xfrm>
          <a:prstGeom prst="rect">
            <a:avLst/>
          </a:prstGeom>
        </p:spPr>
        <p:txBody>
          <a:bodyPr vert="horz" wrap="square" lIns="0" tIns="12700" rIns="0" bIns="0" rtlCol="0">
            <a:spAutoFit/>
          </a:bodyPr>
          <a:lstStyle/>
          <a:p>
            <a:pPr marR="5080">
              <a:lnSpc>
                <a:spcPts val="2180"/>
              </a:lnSpc>
              <a:spcBef>
                <a:spcPts val="100"/>
              </a:spcBef>
            </a:pPr>
            <a:r>
              <a:rPr lang="pl-PL"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pl-PL"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8" name="object 8">
            <a:extLst>
              <a:ext uri="{FF2B5EF4-FFF2-40B4-BE49-F238E27FC236}">
                <a16:creationId xmlns:a16="http://schemas.microsoft.com/office/drawing/2014/main" id="{AFEA87B9-5B8A-B71A-C336-028049271623}"/>
              </a:ext>
            </a:extLst>
          </p:cNvPr>
          <p:cNvSpPr txBox="1"/>
          <p:nvPr/>
        </p:nvSpPr>
        <p:spPr>
          <a:xfrm>
            <a:off x="1060450" y="649545"/>
            <a:ext cx="17514756" cy="689291"/>
          </a:xfrm>
          <a:prstGeom prst="rect">
            <a:avLst/>
          </a:prstGeom>
        </p:spPr>
        <p:txBody>
          <a:bodyPr vert="horz" wrap="square" lIns="0" tIns="12065" rIns="0" bIns="0" rtlCol="0">
            <a:spAutoFit/>
          </a:bodyPr>
          <a:lstStyle/>
          <a:p>
            <a:pPr marL="12700">
              <a:lnSpc>
                <a:spcPct val="100000"/>
              </a:lnSpc>
              <a:spcBef>
                <a:spcPts val="95"/>
              </a:spcBef>
            </a:pPr>
            <a:r>
              <a:rPr lang="pl-PL" sz="4400" b="1" dirty="0">
                <a:latin typeface="Lato Black"/>
                <a:cs typeface="Lato Black"/>
              </a:rPr>
              <a:t>PUESC – Platforma Usług Elektronicznych Skarbowo-Celnych </a:t>
            </a:r>
            <a:endParaRPr sz="4400" dirty="0">
              <a:latin typeface="Lato Black"/>
              <a:cs typeface="Lato Black"/>
            </a:endParaRPr>
          </a:p>
        </p:txBody>
      </p:sp>
      <p:sp>
        <p:nvSpPr>
          <p:cNvPr id="44" name="object 44">
            <a:extLst>
              <a:ext uri="{FF2B5EF4-FFF2-40B4-BE49-F238E27FC236}">
                <a16:creationId xmlns:a16="http://schemas.microsoft.com/office/drawing/2014/main" id="{7377F0A6-1973-12DC-4C64-FDD935EC0071}"/>
              </a:ext>
            </a:extLst>
          </p:cNvPr>
          <p:cNvSpPr txBox="1">
            <a:spLocks noGrp="1"/>
          </p:cNvSpPr>
          <p:nvPr>
            <p:ph type="dt" sz="half" idx="6"/>
          </p:nvPr>
        </p:nvSpPr>
        <p:spPr>
          <a:xfrm>
            <a:off x="2355850" y="10751026"/>
            <a:ext cx="3727450" cy="239395"/>
          </a:xfrm>
          <a:prstGeom prst="rect">
            <a:avLst/>
          </a:prstGeom>
        </p:spPr>
        <p:txBody>
          <a:bodyPr vert="horz" wrap="square" lIns="0" tIns="27940" rIns="0" bIns="0" rtlCol="0">
            <a:spAutoFit/>
          </a:bodyPr>
          <a:lstStyle/>
          <a:p>
            <a:pPr marL="12700">
              <a:lnSpc>
                <a:spcPct val="100000"/>
              </a:lnSpc>
              <a:spcBef>
                <a:spcPts val="220"/>
              </a:spcBef>
              <a:tabLst>
                <a:tab pos="2276475" algn="l"/>
                <a:tab pos="2463165" algn="l"/>
              </a:tabLst>
            </a:pPr>
            <a:r>
              <a:rPr spc="120" dirty="0"/>
              <a:t>Ministerstwo</a:t>
            </a:r>
            <a:r>
              <a:rPr spc="290" dirty="0"/>
              <a:t> </a:t>
            </a:r>
            <a:r>
              <a:rPr spc="114" dirty="0"/>
              <a:t>Finansów</a:t>
            </a:r>
            <a:r>
              <a:rPr dirty="0"/>
              <a:t>	</a:t>
            </a:r>
            <a:r>
              <a:rPr b="0" spc="-50" dirty="0">
                <a:latin typeface="Open Sans"/>
                <a:cs typeface="Open Sans"/>
              </a:rPr>
              <a:t>/</a:t>
            </a:r>
            <a:r>
              <a:rPr b="0" dirty="0">
                <a:latin typeface="Open Sans"/>
                <a:cs typeface="Open Sans"/>
              </a:rPr>
              <a:t>	</a:t>
            </a:r>
            <a:r>
              <a:rPr b="0" spc="110" dirty="0">
                <a:latin typeface="Open Sans"/>
                <a:cs typeface="Open Sans"/>
              </a:rPr>
              <a:t>gov.pl/finanse </a:t>
            </a:r>
          </a:p>
        </p:txBody>
      </p:sp>
      <p:sp>
        <p:nvSpPr>
          <p:cNvPr id="45" name="object 45">
            <a:extLst>
              <a:ext uri="{FF2B5EF4-FFF2-40B4-BE49-F238E27FC236}">
                <a16:creationId xmlns:a16="http://schemas.microsoft.com/office/drawing/2014/main" id="{43A26DC2-0A67-6F10-497B-8B7AB205E0AB}"/>
              </a:ext>
            </a:extLst>
          </p:cNvPr>
          <p:cNvSpPr txBox="1">
            <a:spLocks noGrp="1"/>
          </p:cNvSpPr>
          <p:nvPr>
            <p:ph type="ftr" sz="quarter" idx="5"/>
          </p:nvPr>
        </p:nvSpPr>
        <p:spPr>
          <a:prstGeom prst="rect">
            <a:avLst/>
          </a:prstGeom>
        </p:spPr>
        <p:txBody>
          <a:bodyPr vert="horz" wrap="square" lIns="0" tIns="27940" rIns="0" bIns="0" rtlCol="0">
            <a:spAutoFit/>
          </a:bodyPr>
          <a:lstStyle/>
          <a:p>
            <a:pPr marL="12700">
              <a:lnSpc>
                <a:spcPct val="100000"/>
              </a:lnSpc>
              <a:spcBef>
                <a:spcPts val="220"/>
              </a:spcBef>
              <a:tabLst>
                <a:tab pos="3196590" algn="l"/>
                <a:tab pos="3382645" algn="l"/>
              </a:tabLst>
            </a:pPr>
            <a:r>
              <a:rPr spc="120" dirty="0"/>
              <a:t>Krajowa</a:t>
            </a:r>
            <a:r>
              <a:rPr spc="265" dirty="0"/>
              <a:t> </a:t>
            </a:r>
            <a:r>
              <a:rPr spc="130" dirty="0"/>
              <a:t>Administracja</a:t>
            </a:r>
            <a:r>
              <a:rPr spc="270" dirty="0"/>
              <a:t> </a:t>
            </a:r>
            <a:r>
              <a:rPr spc="105" dirty="0"/>
              <a:t>Skarbowa</a:t>
            </a:r>
            <a:r>
              <a:rPr dirty="0"/>
              <a:t>	</a:t>
            </a:r>
            <a:r>
              <a:rPr b="0" spc="-50" dirty="0">
                <a:latin typeface="Open Sans"/>
                <a:cs typeface="Open Sans"/>
              </a:rPr>
              <a:t>/</a:t>
            </a:r>
            <a:r>
              <a:rPr b="0" dirty="0">
                <a:latin typeface="Open Sans"/>
                <a:cs typeface="Open Sans"/>
              </a:rPr>
              <a:t>	</a:t>
            </a:r>
            <a:r>
              <a:rPr b="0" spc="114" dirty="0">
                <a:latin typeface="Open Sans"/>
                <a:cs typeface="Open Sans"/>
              </a:rPr>
              <a:t>gov.pl/kas </a:t>
            </a:r>
          </a:p>
        </p:txBody>
      </p:sp>
      <p:sp>
        <p:nvSpPr>
          <p:cNvPr id="46" name="object 46">
            <a:extLst>
              <a:ext uri="{FF2B5EF4-FFF2-40B4-BE49-F238E27FC236}">
                <a16:creationId xmlns:a16="http://schemas.microsoft.com/office/drawing/2014/main" id="{1BCC5ADF-CA40-9A5A-7C34-121C7B2BD958}"/>
              </a:ext>
            </a:extLst>
          </p:cNvPr>
          <p:cNvSpPr txBox="1">
            <a:spLocks noGrp="1"/>
          </p:cNvSpPr>
          <p:nvPr>
            <p:ph type="sldNum" sz="quarter" idx="7"/>
          </p:nvPr>
        </p:nvSpPr>
        <p:spPr>
          <a:prstGeom prst="rect">
            <a:avLst/>
          </a:prstGeom>
        </p:spPr>
        <p:txBody>
          <a:bodyPr vert="horz" wrap="square" lIns="0" tIns="27940" rIns="0" bIns="0" rtlCol="0">
            <a:spAutoFit/>
          </a:bodyPr>
          <a:lstStyle/>
          <a:p>
            <a:pPr marL="38100">
              <a:lnSpc>
                <a:spcPct val="100000"/>
              </a:lnSpc>
              <a:spcBef>
                <a:spcPts val="220"/>
              </a:spcBef>
            </a:pPr>
            <a:fld id="{81D60167-4931-47E6-BA6A-407CBD079E47}" type="slidenum">
              <a:rPr spc="-50" dirty="0"/>
              <a:t>10</a:t>
            </a:fld>
            <a:endParaRPr spc="-50" dirty="0"/>
          </a:p>
        </p:txBody>
      </p:sp>
      <p:sp>
        <p:nvSpPr>
          <p:cNvPr id="4" name="object 9">
            <a:extLst>
              <a:ext uri="{FF2B5EF4-FFF2-40B4-BE49-F238E27FC236}">
                <a16:creationId xmlns:a16="http://schemas.microsoft.com/office/drawing/2014/main" id="{6418E6D3-775E-3AF6-5A3C-CEF28F268FE6}"/>
              </a:ext>
            </a:extLst>
          </p:cNvPr>
          <p:cNvSpPr txBox="1"/>
          <p:nvPr/>
        </p:nvSpPr>
        <p:spPr>
          <a:xfrm>
            <a:off x="1146845" y="1718011"/>
            <a:ext cx="2639060" cy="339725"/>
          </a:xfrm>
          <a:prstGeom prst="rect">
            <a:avLst/>
          </a:prstGeom>
        </p:spPr>
        <p:txBody>
          <a:bodyPr vert="horz" wrap="square" lIns="0" tIns="13970" rIns="0" bIns="0" rtlCol="0">
            <a:spAutoFit/>
          </a:bodyPr>
          <a:lstStyle/>
          <a:p>
            <a:pPr marL="12700">
              <a:lnSpc>
                <a:spcPct val="100000"/>
              </a:lnSpc>
              <a:spcBef>
                <a:spcPts val="110"/>
              </a:spcBef>
            </a:pPr>
            <a:r>
              <a:rPr sz="2050" b="1" dirty="0">
                <a:latin typeface="Lato Black"/>
                <a:cs typeface="Lato Black"/>
              </a:rPr>
              <a:t>Nowe</a:t>
            </a:r>
            <a:r>
              <a:rPr sz="2050" b="1" spc="-75" dirty="0">
                <a:latin typeface="Lato Black"/>
                <a:cs typeface="Lato Black"/>
              </a:rPr>
              <a:t> </a:t>
            </a:r>
            <a:r>
              <a:rPr sz="2050" b="1" spc="-10" dirty="0">
                <a:latin typeface="Lato Black"/>
                <a:cs typeface="Lato Black"/>
              </a:rPr>
              <a:t>funkcjonalności</a:t>
            </a:r>
            <a:endParaRPr sz="2050" dirty="0">
              <a:latin typeface="Lato Black"/>
              <a:cs typeface="Lato Black"/>
            </a:endParaRPr>
          </a:p>
        </p:txBody>
      </p:sp>
      <p:sp>
        <p:nvSpPr>
          <p:cNvPr id="5" name="object 10">
            <a:extLst>
              <a:ext uri="{FF2B5EF4-FFF2-40B4-BE49-F238E27FC236}">
                <a16:creationId xmlns:a16="http://schemas.microsoft.com/office/drawing/2014/main" id="{F7CCF6DE-9DC0-8B08-30A2-FDB4F4CEC7B7}"/>
              </a:ext>
            </a:extLst>
          </p:cNvPr>
          <p:cNvSpPr txBox="1"/>
          <p:nvPr/>
        </p:nvSpPr>
        <p:spPr>
          <a:xfrm>
            <a:off x="7210985" y="1712534"/>
            <a:ext cx="3783330" cy="329577"/>
          </a:xfrm>
          <a:prstGeom prst="rect">
            <a:avLst/>
          </a:prstGeom>
        </p:spPr>
        <p:txBody>
          <a:bodyPr vert="horz" wrap="square" lIns="0" tIns="13970" rIns="0" bIns="0" rtlCol="0">
            <a:spAutoFit/>
          </a:bodyPr>
          <a:lstStyle/>
          <a:p>
            <a:pPr marL="12700">
              <a:lnSpc>
                <a:spcPct val="100000"/>
              </a:lnSpc>
              <a:spcBef>
                <a:spcPts val="110"/>
              </a:spcBef>
            </a:pPr>
            <a:r>
              <a:rPr sz="2050" b="1" dirty="0">
                <a:solidFill>
                  <a:schemeClr val="tx1"/>
                </a:solidFill>
                <a:latin typeface="Lato Black"/>
                <a:cs typeface="Lato Black"/>
              </a:rPr>
              <a:t>Korzyści</a:t>
            </a:r>
            <a:r>
              <a:rPr sz="2050" b="1" spc="-55" dirty="0">
                <a:solidFill>
                  <a:schemeClr val="tx1"/>
                </a:solidFill>
                <a:latin typeface="Lato Black"/>
                <a:cs typeface="Lato Black"/>
              </a:rPr>
              <a:t> </a:t>
            </a:r>
            <a:r>
              <a:rPr sz="2050" b="1" dirty="0">
                <a:solidFill>
                  <a:schemeClr val="tx1"/>
                </a:solidFill>
                <a:latin typeface="Lato Black"/>
                <a:cs typeface="Lato Black"/>
              </a:rPr>
              <a:t>dla</a:t>
            </a:r>
            <a:r>
              <a:rPr sz="2050" b="1" spc="-55" dirty="0">
                <a:solidFill>
                  <a:schemeClr val="tx1"/>
                </a:solidFill>
                <a:latin typeface="Lato Black"/>
                <a:cs typeface="Lato Black"/>
              </a:rPr>
              <a:t> </a:t>
            </a:r>
            <a:r>
              <a:rPr sz="2050" b="1" spc="-10" dirty="0">
                <a:solidFill>
                  <a:schemeClr val="tx1"/>
                </a:solidFill>
                <a:latin typeface="Lato Black"/>
                <a:cs typeface="Lato Black"/>
              </a:rPr>
              <a:t>obywateli</a:t>
            </a:r>
            <a:endParaRPr sz="2050" dirty="0">
              <a:solidFill>
                <a:schemeClr val="tx1"/>
              </a:solidFill>
              <a:latin typeface="Lato Black"/>
              <a:cs typeface="Lato Black"/>
            </a:endParaRPr>
          </a:p>
        </p:txBody>
      </p:sp>
      <p:sp>
        <p:nvSpPr>
          <p:cNvPr id="7" name="object 18">
            <a:extLst>
              <a:ext uri="{FF2B5EF4-FFF2-40B4-BE49-F238E27FC236}">
                <a16:creationId xmlns:a16="http://schemas.microsoft.com/office/drawing/2014/main" id="{F924E1C4-FFB7-3BE9-237A-9127ED83BB46}"/>
              </a:ext>
            </a:extLst>
          </p:cNvPr>
          <p:cNvSpPr/>
          <p:nvPr/>
        </p:nvSpPr>
        <p:spPr>
          <a:xfrm>
            <a:off x="1018271" y="2125567"/>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p>
        </p:txBody>
      </p:sp>
      <p:sp>
        <p:nvSpPr>
          <p:cNvPr id="12" name="object 11">
            <a:extLst>
              <a:ext uri="{FF2B5EF4-FFF2-40B4-BE49-F238E27FC236}">
                <a16:creationId xmlns:a16="http://schemas.microsoft.com/office/drawing/2014/main" id="{8746FDE9-449B-5EFD-5502-99AE37BC1F57}"/>
              </a:ext>
            </a:extLst>
          </p:cNvPr>
          <p:cNvSpPr txBox="1"/>
          <p:nvPr/>
        </p:nvSpPr>
        <p:spPr>
          <a:xfrm>
            <a:off x="8388986" y="3157315"/>
            <a:ext cx="10668000" cy="285335"/>
          </a:xfrm>
          <a:prstGeom prst="rect">
            <a:avLst/>
          </a:prstGeom>
        </p:spPr>
        <p:txBody>
          <a:bodyPr vert="horz" wrap="square" lIns="0" tIns="12700" rIns="0" bIns="0" rtlCol="0">
            <a:spAutoFit/>
          </a:bodyPr>
          <a:lstStyle/>
          <a:p>
            <a:pPr>
              <a:lnSpc>
                <a:spcPts val="2180"/>
              </a:lnSpc>
            </a:pPr>
            <a:r>
              <a:rPr lang="pl-PL" sz="1800" b="0" i="0" u="none" strike="noStrike" dirty="0">
                <a:solidFill>
                  <a:srgbClr val="000000"/>
                </a:solidFill>
                <a:effectLst/>
                <a:latin typeface="Calibri" panose="020F0502020204030204" pitchFamily="34" charset="0"/>
              </a:rPr>
              <a:t> </a:t>
            </a:r>
          </a:p>
        </p:txBody>
      </p:sp>
      <p:sp>
        <p:nvSpPr>
          <p:cNvPr id="14" name="object 18">
            <a:extLst>
              <a:ext uri="{FF2B5EF4-FFF2-40B4-BE49-F238E27FC236}">
                <a16:creationId xmlns:a16="http://schemas.microsoft.com/office/drawing/2014/main" id="{860E7F4F-81E1-5478-434A-07ACE9D6E028}"/>
              </a:ext>
            </a:extLst>
          </p:cNvPr>
          <p:cNvSpPr/>
          <p:nvPr/>
        </p:nvSpPr>
        <p:spPr>
          <a:xfrm>
            <a:off x="1060450" y="10143914"/>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p>
        </p:txBody>
      </p:sp>
      <p:sp>
        <p:nvSpPr>
          <p:cNvPr id="17" name="object 18">
            <a:extLst>
              <a:ext uri="{FF2B5EF4-FFF2-40B4-BE49-F238E27FC236}">
                <a16:creationId xmlns:a16="http://schemas.microsoft.com/office/drawing/2014/main" id="{1C3C6EAB-4A58-69FA-0F09-446FD9F0309F}"/>
              </a:ext>
            </a:extLst>
          </p:cNvPr>
          <p:cNvSpPr/>
          <p:nvPr/>
        </p:nvSpPr>
        <p:spPr>
          <a:xfrm rot="5400000" flipV="1">
            <a:off x="2472463" y="5661781"/>
            <a:ext cx="8856557" cy="10771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p>
        </p:txBody>
      </p:sp>
      <p:sp>
        <p:nvSpPr>
          <p:cNvPr id="19" name="object 18">
            <a:extLst>
              <a:ext uri="{FF2B5EF4-FFF2-40B4-BE49-F238E27FC236}">
                <a16:creationId xmlns:a16="http://schemas.microsoft.com/office/drawing/2014/main" id="{06E97719-A155-873E-C649-8FACC748CFC4}"/>
              </a:ext>
            </a:extLst>
          </p:cNvPr>
          <p:cNvSpPr/>
          <p:nvPr/>
        </p:nvSpPr>
        <p:spPr>
          <a:xfrm>
            <a:off x="1176970" y="5527649"/>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p>
        </p:txBody>
      </p:sp>
      <p:sp>
        <p:nvSpPr>
          <p:cNvPr id="9" name="object 2">
            <a:extLst>
              <a:ext uri="{FF2B5EF4-FFF2-40B4-BE49-F238E27FC236}">
                <a16:creationId xmlns:a16="http://schemas.microsoft.com/office/drawing/2014/main" id="{B2961B35-CED0-B06E-ACC3-69112DFBE3A1}"/>
              </a:ext>
            </a:extLst>
          </p:cNvPr>
          <p:cNvSpPr txBox="1"/>
          <p:nvPr/>
        </p:nvSpPr>
        <p:spPr>
          <a:xfrm>
            <a:off x="1146845" y="2193989"/>
            <a:ext cx="5395277" cy="2016578"/>
          </a:xfrm>
          <a:prstGeom prst="rect">
            <a:avLst/>
          </a:prstGeom>
        </p:spPr>
        <p:txBody>
          <a:bodyPr vert="horz" wrap="square" lIns="0" tIns="12700" rIns="0" bIns="0" rtlCol="0">
            <a:spAutoFit/>
          </a:bodyPr>
          <a:lstStyle/>
          <a:p>
            <a:pPr marL="0" marR="5080" lvl="0" indent="0" defTabSz="914400" eaLnBrk="1" fontAlgn="auto" latinLnBrk="0" hangingPunct="1">
              <a:lnSpc>
                <a:spcPts val="2180"/>
              </a:lnSpc>
              <a:spcBef>
                <a:spcPts val="100"/>
              </a:spcBef>
              <a:spcAft>
                <a:spcPts val="0"/>
              </a:spcAft>
              <a:buClrTx/>
              <a:buSzTx/>
              <a:buFontTx/>
              <a:buNone/>
              <a:tabLst/>
              <a:defRPr/>
            </a:pPr>
            <a:r>
              <a:rPr kumimoji="0" lang="pl-PL" sz="1800" b="1" u="none" strike="noStrike" kern="0" cap="none" spc="0" normalizeH="0" baseline="0" noProof="0" dirty="0">
                <a:ln>
                  <a:noFill/>
                </a:ln>
                <a:solidFill>
                  <a:srgbClr val="000000"/>
                </a:solidFill>
                <a:effectLst/>
                <a:uLnTx/>
                <a:uFillTx/>
                <a:latin typeface="+mn-lt"/>
                <a:ea typeface="Calibri" panose="020F0502020204030204" pitchFamily="34" charset="0"/>
                <a:cs typeface="Calibri" panose="020F0502020204030204" pitchFamily="34" charset="0"/>
              </a:rPr>
              <a:t>Projekt Single Window Plus (PUESC.P4.2) system PKWD-SINGLE WINDOW</a:t>
            </a:r>
          </a:p>
          <a:p>
            <a:pPr marL="0" marR="5080" lvl="0" indent="0" defTabSz="914400" eaLnBrk="1" fontAlgn="auto" latinLnBrk="0" hangingPunct="1">
              <a:lnSpc>
                <a:spcPts val="2180"/>
              </a:lnSpc>
              <a:spcBef>
                <a:spcPts val="100"/>
              </a:spcBef>
              <a:spcAft>
                <a:spcPts val="0"/>
              </a:spcAft>
              <a:buClrTx/>
              <a:buSzTx/>
              <a:buFontTx/>
              <a:buNone/>
              <a:tabLst/>
              <a:defRPr/>
            </a:pPr>
            <a:r>
              <a:rPr kumimoji="0" lang="pl-PL" sz="1800" b="0" u="none" strike="noStrike" kern="0" cap="none" spc="0" normalizeH="0" baseline="0" noProof="0" dirty="0">
                <a:ln>
                  <a:noFill/>
                </a:ln>
                <a:solidFill>
                  <a:srgbClr val="000000"/>
                </a:solidFill>
                <a:effectLst/>
                <a:uLnTx/>
                <a:uFillTx/>
                <a:latin typeface="+mn-lt"/>
                <a:ea typeface="Calibri" panose="020F0502020204030204" pitchFamily="34" charset="0"/>
                <a:cs typeface="Calibri" panose="020F0502020204030204" pitchFamily="34" charset="0"/>
              </a:rPr>
              <a:t>Kontynuacja pilotażu e-usługi „Uzyskaj graniczne dokumenty weterynaryjne dotyczące pasz” z udziałem dodatkowych jednostek Inspekcji Weterynaryjnej</a:t>
            </a:r>
          </a:p>
          <a:p>
            <a:pPr marL="0" marR="5080" lvl="0" indent="0" defTabSz="914400" eaLnBrk="1" fontAlgn="auto" latinLnBrk="0" hangingPunct="1">
              <a:lnSpc>
                <a:spcPts val="2180"/>
              </a:lnSpc>
              <a:spcBef>
                <a:spcPts val="100"/>
              </a:spcBef>
              <a:spcAft>
                <a:spcPts val="0"/>
              </a:spcAft>
              <a:buClrTx/>
              <a:buSzTx/>
              <a:buFontTx/>
              <a:buNone/>
              <a:tabLst/>
              <a:defRPr/>
            </a:pPr>
            <a:endParaRPr kumimoji="0" lang="pl-PL" sz="1800" b="0" u="none" strike="noStrike" kern="0" cap="none" spc="0" normalizeH="0" baseline="0" noProof="0" dirty="0">
              <a:ln>
                <a:noFill/>
              </a:ln>
              <a:solidFill>
                <a:srgbClr val="000000"/>
              </a:solidFill>
              <a:effectLst/>
              <a:uLnTx/>
              <a:uFillTx/>
              <a:latin typeface="+mn-lt"/>
              <a:ea typeface="Calibri" panose="020F0502020204030204" pitchFamily="34" charset="0"/>
              <a:cs typeface="Calibri" panose="020F0502020204030204" pitchFamily="34" charset="0"/>
            </a:endParaRPr>
          </a:p>
          <a:p>
            <a:pPr marL="0" marR="5080" lvl="0" indent="0" defTabSz="914400" eaLnBrk="1" fontAlgn="auto" latinLnBrk="0" hangingPunct="1">
              <a:lnSpc>
                <a:spcPts val="2180"/>
              </a:lnSpc>
              <a:spcBef>
                <a:spcPts val="100"/>
              </a:spcBef>
              <a:spcAft>
                <a:spcPts val="0"/>
              </a:spcAft>
              <a:buClrTx/>
              <a:buSzTx/>
              <a:buFontTx/>
              <a:buNone/>
              <a:tabLst/>
              <a:defRPr/>
            </a:pPr>
            <a:r>
              <a:rPr kumimoji="0" lang="pl-PL" sz="1800" b="0" u="none" strike="noStrike" kern="0" cap="none" spc="0" normalizeH="0" baseline="0" noProof="0" dirty="0">
                <a:ln>
                  <a:noFill/>
                </a:ln>
                <a:solidFill>
                  <a:srgbClr val="000000"/>
                </a:solidFill>
                <a:effectLst/>
                <a:uLnTx/>
                <a:uFillTx/>
                <a:latin typeface="+mn-lt"/>
                <a:ea typeface="Calibri" panose="020F0502020204030204" pitchFamily="34" charset="0"/>
                <a:cs typeface="Calibri" panose="020F0502020204030204" pitchFamily="34" charset="0"/>
              </a:rPr>
              <a:t>I kwartał 2027 r.</a:t>
            </a:r>
          </a:p>
        </p:txBody>
      </p:sp>
      <p:sp>
        <p:nvSpPr>
          <p:cNvPr id="10" name="object 11">
            <a:extLst>
              <a:ext uri="{FF2B5EF4-FFF2-40B4-BE49-F238E27FC236}">
                <a16:creationId xmlns:a16="http://schemas.microsoft.com/office/drawing/2014/main" id="{32D01C28-F0D1-EA33-59D1-D1A8E78F4D17}"/>
              </a:ext>
            </a:extLst>
          </p:cNvPr>
          <p:cNvSpPr txBox="1"/>
          <p:nvPr/>
        </p:nvSpPr>
        <p:spPr>
          <a:xfrm>
            <a:off x="7096574" y="2142076"/>
            <a:ext cx="12011755" cy="3388748"/>
          </a:xfrm>
          <a:prstGeom prst="rect">
            <a:avLst/>
          </a:prstGeom>
        </p:spPr>
        <p:txBody>
          <a:bodyPr vert="horz" wrap="square" lIns="0" tIns="12700" rIns="0" bIns="0" rtlCol="0">
            <a:spAutoFit/>
          </a:bodyPr>
          <a:lstStyle/>
          <a:p>
            <a:pPr marL="0" marR="0" lvl="0" indent="0" defTabSz="914400" eaLnBrk="1" fontAlgn="auto" latinLnBrk="0" hangingPunct="1">
              <a:lnSpc>
                <a:spcPts val="2180"/>
              </a:lnSpc>
              <a:spcBef>
                <a:spcPts val="0"/>
              </a:spcBef>
              <a:spcAft>
                <a:spcPts val="0"/>
              </a:spcAft>
              <a:buClrTx/>
              <a:buSzTx/>
              <a:buFontTx/>
              <a:buNone/>
              <a:tabLst/>
              <a:defRPr/>
            </a:pPr>
            <a:r>
              <a:rPr kumimoji="0" lang="pl-PL" b="0" u="none" strike="noStrike" kern="0" cap="none" spc="0" normalizeH="0" baseline="0" noProof="0" dirty="0">
                <a:ln>
                  <a:noFill/>
                </a:ln>
                <a:solidFill>
                  <a:srgbClr val="000000"/>
                </a:solidFill>
                <a:effectLst/>
                <a:uLnTx/>
                <a:uFillTx/>
                <a:latin typeface="+mn-lt"/>
              </a:rPr>
              <a:t>Korzyścią dla podmiotów gospodarczych w zakresie korzystania z e-usługi „Uzyskaj graniczne dokumenty weterynaryjne dotyczące pasz” jest składanie w formie elektronicznej wniosków do Granicznego Inspektoratu Weterynarii i uzyskanie w takiej samej formie dokumentów wymaganych do objęcia importowanego towaru procedurą celną. Pilotaż jest realizowany w etapach:</a:t>
            </a:r>
          </a:p>
          <a:p>
            <a:pPr marL="0" marR="0" lvl="0" indent="0" defTabSz="914400" eaLnBrk="1" fontAlgn="auto" latinLnBrk="0" hangingPunct="1">
              <a:lnSpc>
                <a:spcPts val="2180"/>
              </a:lnSpc>
              <a:spcBef>
                <a:spcPts val="0"/>
              </a:spcBef>
              <a:spcAft>
                <a:spcPts val="0"/>
              </a:spcAft>
              <a:buClrTx/>
              <a:buSzTx/>
              <a:buFontTx/>
              <a:buNone/>
              <a:tabLst/>
              <a:defRPr/>
            </a:pPr>
            <a:r>
              <a:rPr kumimoji="0" lang="pl-PL" b="0" u="none" strike="noStrike" kern="0" cap="none" spc="0" normalizeH="0" baseline="0" noProof="0" dirty="0">
                <a:ln>
                  <a:noFill/>
                </a:ln>
                <a:solidFill>
                  <a:srgbClr val="000000"/>
                </a:solidFill>
                <a:effectLst/>
                <a:uLnTx/>
                <a:uFillTx/>
                <a:latin typeface="+mn-lt"/>
              </a:rPr>
              <a:t>1. I etap – od 22 grudnia 2025 roku do 31 marca 2026 roku – z udziałem Granicznego Inspektoratu Weterynarii w Kuźnicy Białostockiej, obejmującym punkt kontroli pasz w Kuźnicy Białostockiej oraz punkt kontroli pasz w Siemianówce;</a:t>
            </a:r>
          </a:p>
          <a:p>
            <a:pPr marL="0" marR="0" lvl="0" indent="0" defTabSz="914400" eaLnBrk="1" fontAlgn="auto" latinLnBrk="0" hangingPunct="1">
              <a:lnSpc>
                <a:spcPts val="2180"/>
              </a:lnSpc>
              <a:spcBef>
                <a:spcPts val="0"/>
              </a:spcBef>
              <a:spcAft>
                <a:spcPts val="0"/>
              </a:spcAft>
              <a:buClrTx/>
              <a:buSzTx/>
              <a:buFontTx/>
              <a:buNone/>
              <a:tabLst/>
              <a:defRPr/>
            </a:pPr>
            <a:r>
              <a:rPr kumimoji="0" lang="pl-PL" b="0" u="none" strike="noStrike" kern="0" cap="none" spc="0" normalizeH="0" baseline="0" noProof="0" dirty="0">
                <a:ln>
                  <a:noFill/>
                </a:ln>
                <a:solidFill>
                  <a:srgbClr val="000000"/>
                </a:solidFill>
                <a:effectLst/>
                <a:uLnTx/>
                <a:uFillTx/>
                <a:latin typeface="+mn-lt"/>
              </a:rPr>
              <a:t>2. II etap – od 1 kwietnia 2026 roku do 31 sierpnia 2026 roku – rozszerzenie pilotażu o punkt kontroli granicznej na przejściu kolejowym w Hrubieszowie; </a:t>
            </a:r>
          </a:p>
          <a:p>
            <a:pPr marL="0" marR="0" lvl="0" indent="0" defTabSz="914400" eaLnBrk="1" fontAlgn="auto" latinLnBrk="0" hangingPunct="1">
              <a:lnSpc>
                <a:spcPts val="2180"/>
              </a:lnSpc>
              <a:spcBef>
                <a:spcPts val="0"/>
              </a:spcBef>
              <a:spcAft>
                <a:spcPts val="0"/>
              </a:spcAft>
              <a:buClrTx/>
              <a:buSzTx/>
              <a:buFontTx/>
              <a:buNone/>
              <a:tabLst/>
              <a:defRPr/>
            </a:pPr>
            <a:r>
              <a:rPr kumimoji="0" lang="pl-PL" b="0" u="none" strike="noStrike" kern="0" cap="none" spc="0" normalizeH="0" baseline="0" noProof="0" dirty="0">
                <a:ln>
                  <a:noFill/>
                </a:ln>
                <a:solidFill>
                  <a:srgbClr val="000000"/>
                </a:solidFill>
                <a:effectLst/>
                <a:uLnTx/>
                <a:uFillTx/>
                <a:latin typeface="+mn-lt"/>
              </a:rPr>
              <a:t>3. III etap – od 1 września 2026 do 31 marca 2027 roku – rozszerzenie pilotażu o kolejne punkty kontroli w Dorohusku i Hrebenne.</a:t>
            </a:r>
          </a:p>
          <a:p>
            <a:pPr marL="0" marR="0" lvl="0" indent="0" defTabSz="914400" eaLnBrk="1" fontAlgn="auto" latinLnBrk="0" hangingPunct="1">
              <a:lnSpc>
                <a:spcPts val="2180"/>
              </a:lnSpc>
              <a:spcBef>
                <a:spcPts val="0"/>
              </a:spcBef>
              <a:spcAft>
                <a:spcPts val="0"/>
              </a:spcAft>
              <a:buClrTx/>
              <a:buSzTx/>
              <a:buFontTx/>
              <a:buNone/>
              <a:tabLst/>
              <a:defRPr/>
            </a:pPr>
            <a:r>
              <a:rPr kumimoji="0" lang="pl-PL" b="0" u="none" strike="noStrike" kern="0" cap="none" spc="0" normalizeH="0" baseline="0" noProof="0" dirty="0">
                <a:ln>
                  <a:noFill/>
                </a:ln>
                <a:solidFill>
                  <a:srgbClr val="000000"/>
                </a:solidFill>
                <a:effectLst/>
                <a:uLnTx/>
                <a:uFillTx/>
                <a:latin typeface="+mn-lt"/>
              </a:rPr>
              <a:t>Celem pilotażu jest weryfikacja funkcjonalności elektronicznego składania przez podmioty gospodarcze ww. wniosku oraz wydawania przez organy Inspekcji Weterynaryjnej ww. dokumentu po kontroli urzędowej. Po zakończeniu pilotażu dokonana zostanie jego ewaluacja wraz z podjęciem decyzji kierunkowej dotyczącej ogólnopolskiego wdrożenia usługi w pełnym zakresie.</a:t>
            </a:r>
          </a:p>
        </p:txBody>
      </p:sp>
      <p:sp>
        <p:nvSpPr>
          <p:cNvPr id="11" name="object 18">
            <a:extLst>
              <a:ext uri="{FF2B5EF4-FFF2-40B4-BE49-F238E27FC236}">
                <a16:creationId xmlns:a16="http://schemas.microsoft.com/office/drawing/2014/main" id="{9D449391-CB33-A493-FD48-E6A79BBA56BB}"/>
              </a:ext>
            </a:extLst>
          </p:cNvPr>
          <p:cNvSpPr/>
          <p:nvPr/>
        </p:nvSpPr>
        <p:spPr>
          <a:xfrm>
            <a:off x="1060450" y="77882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p>
        </p:txBody>
      </p:sp>
      <p:sp>
        <p:nvSpPr>
          <p:cNvPr id="13" name="pole tekstowe 12">
            <a:extLst>
              <a:ext uri="{FF2B5EF4-FFF2-40B4-BE49-F238E27FC236}">
                <a16:creationId xmlns:a16="http://schemas.microsoft.com/office/drawing/2014/main" id="{45398C2C-4ACF-CC7D-2391-309D9EEC553E}"/>
              </a:ext>
            </a:extLst>
          </p:cNvPr>
          <p:cNvSpPr txBox="1"/>
          <p:nvPr/>
        </p:nvSpPr>
        <p:spPr>
          <a:xfrm>
            <a:off x="1053708" y="5729144"/>
            <a:ext cx="5464393" cy="2031325"/>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Projekt TAX FREE (PUESC.P4.6) system TAX FREE2</a:t>
            </a:r>
          </a:p>
          <a:p>
            <a:pPr marL="0" marR="0" lvl="0" indent="0" defTabSz="914400" eaLnBrk="1" fontAlgn="auto" latinLnBrk="0" hangingPunct="1">
              <a:lnSpc>
                <a:spcPct val="100000"/>
              </a:lnSpc>
              <a:spcBef>
                <a:spcPts val="0"/>
              </a:spcBef>
              <a:spcAft>
                <a:spcPts val="0"/>
              </a:spcAft>
              <a:buClrTx/>
              <a:buSzTx/>
              <a:buFontTx/>
              <a:buNone/>
              <a:tabLst/>
              <a:defRPr/>
            </a:pPr>
            <a:r>
              <a:rPr kumimoji="0" lang="pl-PL" sz="1800"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Wdrożenie 2 nowych e-usług publicznych: </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l-PL" sz="1800"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Korekta kwoty zwrotu podatku VAT dla podróżnych przez sprzedawcę</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l-PL" sz="1800"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Zmiana formy zwrotu podatku VAT podróżnym</a:t>
            </a:r>
          </a:p>
          <a:p>
            <a:pPr marL="0" marR="0" lvl="0" indent="0" defTabSz="914400" eaLnBrk="1" fontAlgn="auto" latinLnBrk="0" hangingPunct="1">
              <a:lnSpc>
                <a:spcPct val="100000"/>
              </a:lnSpc>
              <a:spcBef>
                <a:spcPts val="0"/>
              </a:spcBef>
              <a:spcAft>
                <a:spcPts val="0"/>
              </a:spcAft>
              <a:buClrTx/>
              <a:buSzTx/>
              <a:buFontTx/>
              <a:buNone/>
              <a:tabLst/>
              <a:defRPr/>
            </a:pPr>
            <a:endParaRPr kumimoji="0" lang="pl-PL" sz="1800"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pl-PL" sz="1800"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IV kwartał 2026 r.</a:t>
            </a:r>
          </a:p>
        </p:txBody>
      </p:sp>
      <p:sp>
        <p:nvSpPr>
          <p:cNvPr id="15" name="pole tekstowe 14">
            <a:extLst>
              <a:ext uri="{FF2B5EF4-FFF2-40B4-BE49-F238E27FC236}">
                <a16:creationId xmlns:a16="http://schemas.microsoft.com/office/drawing/2014/main" id="{7E60D811-7957-7EA7-09B8-B3C496D33295}"/>
              </a:ext>
            </a:extLst>
          </p:cNvPr>
          <p:cNvSpPr txBox="1"/>
          <p:nvPr/>
        </p:nvSpPr>
        <p:spPr>
          <a:xfrm>
            <a:off x="6954596" y="5605432"/>
            <a:ext cx="11250853" cy="1200329"/>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pl-PL" sz="1800"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Nowe e-usługi publiczne pozwolą na:</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l-PL" sz="1800"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usprawnienie obsługi procesu TAX FREE po stronie sprzedawców i podmiotów pośredniczących oraz</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l-PL" sz="1800"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ułatwienie prowadzenia działalności gospodarczej i zwiększenie poziomu rzetelności realizowanych zadań przez sprzedawców.</a:t>
            </a:r>
          </a:p>
        </p:txBody>
      </p:sp>
      <p:sp>
        <p:nvSpPr>
          <p:cNvPr id="22" name="pole tekstowe 21">
            <a:extLst>
              <a:ext uri="{FF2B5EF4-FFF2-40B4-BE49-F238E27FC236}">
                <a16:creationId xmlns:a16="http://schemas.microsoft.com/office/drawing/2014/main" id="{FA562F62-221A-433E-ADB0-6ABD25029B67}"/>
              </a:ext>
            </a:extLst>
          </p:cNvPr>
          <p:cNvSpPr txBox="1"/>
          <p:nvPr/>
        </p:nvSpPr>
        <p:spPr>
          <a:xfrm>
            <a:off x="1089692" y="8004875"/>
            <a:ext cx="5411754" cy="1813958"/>
          </a:xfrm>
          <a:prstGeom prst="rect">
            <a:avLst/>
          </a:prstGeom>
          <a:noFill/>
        </p:spPr>
        <p:txBody>
          <a:bodyPr wrap="square">
            <a:spAutoFit/>
          </a:bodyPr>
          <a:lstStyle/>
          <a:p>
            <a:pPr marR="5080">
              <a:lnSpc>
                <a:spcPts val="2180"/>
              </a:lnSpc>
              <a:spcBef>
                <a:spcPts val="100"/>
              </a:spcBef>
              <a:defRPr/>
            </a:pPr>
            <a:r>
              <a:rPr lang="pl-PL" b="1" dirty="0">
                <a:solidFill>
                  <a:prstClr val="black"/>
                </a:solidFill>
                <a:latin typeface="Calibri" panose="020F0502020204030204" pitchFamily="34" charset="0"/>
                <a:ea typeface="Calibri" panose="020F0502020204030204" pitchFamily="34" charset="0"/>
                <a:cs typeface="Calibri" panose="020F0502020204030204" pitchFamily="34" charset="0"/>
              </a:rPr>
              <a:t>Projekt Cyfrowa Obsługa Procedur Specjalnych (PUESC.P13) system RPS</a:t>
            </a:r>
            <a:endParaRPr kumimoji="0" lang="pl-PL" sz="18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5080" lvl="0" indent="0" defTabSz="914400" eaLnBrk="1" fontAlgn="auto" latinLnBrk="0" hangingPunct="1">
              <a:lnSpc>
                <a:spcPts val="2180"/>
              </a:lnSpc>
              <a:spcBef>
                <a:spcPts val="100"/>
              </a:spcBef>
              <a:spcAft>
                <a:spcPts val="0"/>
              </a:spcAft>
              <a:buClrTx/>
              <a:buSzTx/>
              <a:buFontTx/>
              <a:buNone/>
              <a:tabLst/>
              <a:defRPr/>
            </a:pPr>
            <a:r>
              <a:rPr kumimoji="0" lang="pl-PL" sz="18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Modyfikacja funkcjonalności dotyczącej dostarczania komunikatów o zbilansowaniu DSK </a:t>
            </a:r>
            <a:r>
              <a:rPr lang="pl-PL" dirty="0">
                <a:solidFill>
                  <a:srgbClr val="000000"/>
                </a:solidFill>
                <a:latin typeface="Calibri" panose="020F0502020204030204" pitchFamily="34" charset="0"/>
                <a:ea typeface="Calibri" panose="020F0502020204030204" pitchFamily="34" charset="0"/>
                <a:cs typeface="Calibri" panose="020F0502020204030204" pitchFamily="34" charset="0"/>
              </a:rPr>
              <a:t>kanałem mailowym </a:t>
            </a:r>
          </a:p>
          <a:p>
            <a:pPr marL="0" marR="5080" lvl="0" indent="0" defTabSz="914400" eaLnBrk="1" fontAlgn="auto" latinLnBrk="0" hangingPunct="1">
              <a:lnSpc>
                <a:spcPts val="2180"/>
              </a:lnSpc>
              <a:spcBef>
                <a:spcPts val="100"/>
              </a:spcBef>
              <a:spcAft>
                <a:spcPts val="0"/>
              </a:spcAft>
              <a:buClrTx/>
              <a:buSzTx/>
              <a:buFontTx/>
              <a:buNone/>
              <a:tabLst/>
              <a:defRPr/>
            </a:pPr>
            <a:endParaRPr lang="pl-PL"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0" marR="5080" lvl="0" indent="0" defTabSz="914400" eaLnBrk="1" fontAlgn="auto" latinLnBrk="0" hangingPunct="1">
              <a:lnSpc>
                <a:spcPts val="2180"/>
              </a:lnSpc>
              <a:spcBef>
                <a:spcPts val="100"/>
              </a:spcBef>
              <a:spcAft>
                <a:spcPts val="0"/>
              </a:spcAft>
              <a:buClrTx/>
              <a:buSzTx/>
              <a:buFontTx/>
              <a:buNone/>
              <a:tabLst/>
              <a:defRPr/>
            </a:pPr>
            <a:r>
              <a:rPr lang="pl-PL" dirty="0">
                <a:solidFill>
                  <a:srgbClr val="000000"/>
                </a:solidFill>
                <a:latin typeface="Calibri" panose="020F0502020204030204" pitchFamily="34" charset="0"/>
                <a:ea typeface="Calibri" panose="020F0502020204030204" pitchFamily="34" charset="0"/>
                <a:cs typeface="Calibri" panose="020F0502020204030204" pitchFamily="34" charset="0"/>
              </a:rPr>
              <a:t>IV kwartał 2026 r.</a:t>
            </a:r>
          </a:p>
        </p:txBody>
      </p:sp>
      <p:sp>
        <p:nvSpPr>
          <p:cNvPr id="24" name="pole tekstowe 23">
            <a:extLst>
              <a:ext uri="{FF2B5EF4-FFF2-40B4-BE49-F238E27FC236}">
                <a16:creationId xmlns:a16="http://schemas.microsoft.com/office/drawing/2014/main" id="{8D75C126-5063-4DF3-A650-0690964EFF82}"/>
              </a:ext>
            </a:extLst>
          </p:cNvPr>
          <p:cNvSpPr txBox="1"/>
          <p:nvPr/>
        </p:nvSpPr>
        <p:spPr>
          <a:xfrm>
            <a:off x="7001531" y="7883288"/>
            <a:ext cx="11858564" cy="929100"/>
          </a:xfrm>
          <a:prstGeom prst="rect">
            <a:avLst/>
          </a:prstGeom>
          <a:noFill/>
        </p:spPr>
        <p:txBody>
          <a:bodyPr wrap="square">
            <a:spAutoFit/>
          </a:bodyPr>
          <a:lstStyle/>
          <a:p>
            <a:pPr>
              <a:lnSpc>
                <a:spcPts val="2180"/>
              </a:lnSpc>
            </a:pPr>
            <a:r>
              <a:rPr lang="pl-PL" sz="1800" b="0" i="0" u="none" strike="noStrike" dirty="0">
                <a:solidFill>
                  <a:srgbClr val="000000"/>
                </a:solidFill>
                <a:effectLst/>
                <a:latin typeface="Calibri" panose="020F0502020204030204" pitchFamily="34" charset="0"/>
              </a:rPr>
              <a:t>Możliwość wskazania </a:t>
            </a:r>
            <a:r>
              <a:rPr lang="pl-PL" dirty="0">
                <a:solidFill>
                  <a:srgbClr val="000000"/>
                </a:solidFill>
                <a:latin typeface="Calibri" panose="020F0502020204030204" pitchFamily="34" charset="0"/>
              </a:rPr>
              <a:t>przez posiadacza pozwolenia na magazyn czasowego składowania dedykowanego adresu mailowego służącego do odbierania komunikatów z systemu RPS. </a:t>
            </a:r>
          </a:p>
          <a:p>
            <a:pPr>
              <a:lnSpc>
                <a:spcPts val="2180"/>
              </a:lnSpc>
            </a:pPr>
            <a:r>
              <a:rPr lang="pl-PL" dirty="0">
                <a:solidFill>
                  <a:srgbClr val="000000"/>
                </a:solidFill>
                <a:latin typeface="Calibri" panose="020F0502020204030204" pitchFamily="34" charset="0"/>
              </a:rPr>
              <a:t>Funkcjonalność ta pozwoli zmniejszyć ilość komunikatów przekazywanych do posiadaczy pozwolenia.   </a:t>
            </a:r>
            <a:endParaRPr lang="pl-PL" sz="1800" b="0" i="0" u="none" strike="noStrike" dirty="0">
              <a:solidFill>
                <a:srgbClr val="000000"/>
              </a:solidFill>
              <a:effectLst/>
              <a:latin typeface="Calibri" panose="020F0502020204030204" pitchFamily="34" charset="0"/>
            </a:endParaRPr>
          </a:p>
        </p:txBody>
      </p:sp>
    </p:spTree>
    <p:extLst>
      <p:ext uri="{BB962C8B-B14F-4D97-AF65-F5344CB8AC3E}">
        <p14:creationId xmlns:p14="http://schemas.microsoft.com/office/powerpoint/2010/main" val="12878590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p:nvPr/>
        </p:nvSpPr>
        <p:spPr>
          <a:xfrm>
            <a:off x="1087437" y="625475"/>
            <a:ext cx="6237156" cy="689291"/>
          </a:xfrm>
          <a:prstGeom prst="rect">
            <a:avLst/>
          </a:prstGeom>
        </p:spPr>
        <p:txBody>
          <a:bodyPr vert="horz" wrap="square" lIns="0" tIns="12065" rIns="0" bIns="0" rtlCol="0">
            <a:spAutoFit/>
          </a:bodyPr>
          <a:lstStyle/>
          <a:p>
            <a:pPr marL="12700">
              <a:lnSpc>
                <a:spcPct val="100000"/>
              </a:lnSpc>
              <a:spcBef>
                <a:spcPts val="95"/>
              </a:spcBef>
            </a:pPr>
            <a:r>
              <a:rPr lang="pl-PL" sz="4400" b="1" dirty="0">
                <a:latin typeface="+mn-lt"/>
                <a:cs typeface="Lato Black"/>
              </a:rPr>
              <a:t>Krajowy System e-Faktur</a:t>
            </a:r>
            <a:endParaRPr sz="4400" dirty="0">
              <a:latin typeface="+mn-lt"/>
              <a:cs typeface="Lato Black"/>
            </a:endParaRPr>
          </a:p>
        </p:txBody>
      </p:sp>
      <p:sp>
        <p:nvSpPr>
          <p:cNvPr id="9" name="object 9"/>
          <p:cNvSpPr txBox="1"/>
          <p:nvPr/>
        </p:nvSpPr>
        <p:spPr>
          <a:xfrm>
            <a:off x="1097596" y="1427716"/>
            <a:ext cx="2639060" cy="339725"/>
          </a:xfrm>
          <a:prstGeom prst="rect">
            <a:avLst/>
          </a:prstGeom>
        </p:spPr>
        <p:txBody>
          <a:bodyPr vert="horz" wrap="square" lIns="0" tIns="13970" rIns="0" bIns="0" rtlCol="0">
            <a:spAutoFit/>
          </a:bodyPr>
          <a:lstStyle/>
          <a:p>
            <a:pPr marL="12700">
              <a:lnSpc>
                <a:spcPct val="100000"/>
              </a:lnSpc>
              <a:spcBef>
                <a:spcPts val="110"/>
              </a:spcBef>
            </a:pPr>
            <a:r>
              <a:rPr sz="2050" b="1" dirty="0">
                <a:latin typeface="Lato Black"/>
                <a:cs typeface="Lato Black"/>
              </a:rPr>
              <a:t>Nowe</a:t>
            </a:r>
            <a:r>
              <a:rPr sz="2050" b="1" spc="-75" dirty="0">
                <a:latin typeface="Lato Black"/>
                <a:cs typeface="Lato Black"/>
              </a:rPr>
              <a:t> </a:t>
            </a:r>
            <a:r>
              <a:rPr sz="2050" b="1" spc="-10" dirty="0">
                <a:latin typeface="Lato Black"/>
                <a:cs typeface="Lato Black"/>
              </a:rPr>
              <a:t>funkcjonalności</a:t>
            </a:r>
            <a:endParaRPr sz="2050" dirty="0">
              <a:latin typeface="Lato Black"/>
              <a:cs typeface="Lato Black"/>
            </a:endParaRPr>
          </a:p>
        </p:txBody>
      </p:sp>
      <p:sp>
        <p:nvSpPr>
          <p:cNvPr id="44" name="object 44"/>
          <p:cNvSpPr txBox="1">
            <a:spLocks noGrp="1"/>
          </p:cNvSpPr>
          <p:nvPr>
            <p:ph type="dt" sz="half" idx="6"/>
          </p:nvPr>
        </p:nvSpPr>
        <p:spPr>
          <a:prstGeom prst="rect">
            <a:avLst/>
          </a:prstGeom>
        </p:spPr>
        <p:txBody>
          <a:bodyPr vert="horz" wrap="square" lIns="0" tIns="27940" rIns="0" bIns="0" rtlCol="0">
            <a:spAutoFit/>
          </a:bodyPr>
          <a:lstStyle/>
          <a:p>
            <a:pPr marL="12700">
              <a:lnSpc>
                <a:spcPct val="100000"/>
              </a:lnSpc>
              <a:spcBef>
                <a:spcPts val="220"/>
              </a:spcBef>
              <a:tabLst>
                <a:tab pos="2276475" algn="l"/>
                <a:tab pos="2463165" algn="l"/>
              </a:tabLst>
            </a:pPr>
            <a:r>
              <a:rPr spc="120" dirty="0"/>
              <a:t>Ministerstwo</a:t>
            </a:r>
            <a:r>
              <a:rPr spc="290" dirty="0"/>
              <a:t> </a:t>
            </a:r>
            <a:r>
              <a:rPr spc="114" dirty="0"/>
              <a:t>Finansów</a:t>
            </a:r>
            <a:r>
              <a:rPr dirty="0"/>
              <a:t>	</a:t>
            </a:r>
            <a:r>
              <a:rPr b="0" spc="-50" dirty="0">
                <a:latin typeface="Open Sans"/>
                <a:cs typeface="Open Sans"/>
              </a:rPr>
              <a:t>/</a:t>
            </a:r>
            <a:r>
              <a:rPr b="0" dirty="0">
                <a:latin typeface="Open Sans"/>
                <a:cs typeface="Open Sans"/>
              </a:rPr>
              <a:t>	</a:t>
            </a:r>
            <a:r>
              <a:rPr b="0" spc="110" dirty="0">
                <a:latin typeface="Open Sans"/>
                <a:cs typeface="Open Sans"/>
              </a:rPr>
              <a:t>gov.pl/finanse </a:t>
            </a:r>
          </a:p>
        </p:txBody>
      </p:sp>
      <p:sp>
        <p:nvSpPr>
          <p:cNvPr id="45" name="object 45"/>
          <p:cNvSpPr txBox="1">
            <a:spLocks noGrp="1"/>
          </p:cNvSpPr>
          <p:nvPr>
            <p:ph type="ftr" sz="quarter" idx="5"/>
          </p:nvPr>
        </p:nvSpPr>
        <p:spPr>
          <a:prstGeom prst="rect">
            <a:avLst/>
          </a:prstGeom>
        </p:spPr>
        <p:txBody>
          <a:bodyPr vert="horz" wrap="square" lIns="0" tIns="27940" rIns="0" bIns="0" rtlCol="0">
            <a:spAutoFit/>
          </a:bodyPr>
          <a:lstStyle/>
          <a:p>
            <a:pPr marL="12700">
              <a:lnSpc>
                <a:spcPct val="100000"/>
              </a:lnSpc>
              <a:spcBef>
                <a:spcPts val="220"/>
              </a:spcBef>
              <a:tabLst>
                <a:tab pos="3196590" algn="l"/>
                <a:tab pos="3382645" algn="l"/>
              </a:tabLst>
            </a:pPr>
            <a:r>
              <a:rPr spc="120" dirty="0"/>
              <a:t>Krajowa</a:t>
            </a:r>
            <a:r>
              <a:rPr spc="265" dirty="0"/>
              <a:t> </a:t>
            </a:r>
            <a:r>
              <a:rPr spc="130" dirty="0"/>
              <a:t>Administracja</a:t>
            </a:r>
            <a:r>
              <a:rPr spc="270" dirty="0"/>
              <a:t> </a:t>
            </a:r>
            <a:r>
              <a:rPr spc="105" dirty="0"/>
              <a:t>Skarbowa</a:t>
            </a:r>
            <a:r>
              <a:rPr dirty="0"/>
              <a:t>	</a:t>
            </a:r>
            <a:r>
              <a:rPr b="0" spc="-50" dirty="0">
                <a:latin typeface="Open Sans"/>
                <a:cs typeface="Open Sans"/>
              </a:rPr>
              <a:t>/</a:t>
            </a:r>
            <a:r>
              <a:rPr b="0" dirty="0">
                <a:latin typeface="Open Sans"/>
                <a:cs typeface="Open Sans"/>
              </a:rPr>
              <a:t>	</a:t>
            </a:r>
            <a:r>
              <a:rPr b="0" spc="114" dirty="0">
                <a:latin typeface="Open Sans"/>
                <a:cs typeface="Open Sans"/>
              </a:rPr>
              <a:t>gov.pl/kas </a:t>
            </a:r>
          </a:p>
        </p:txBody>
      </p:sp>
      <p:sp>
        <p:nvSpPr>
          <p:cNvPr id="46" name="object 46"/>
          <p:cNvSpPr txBox="1">
            <a:spLocks noGrp="1"/>
          </p:cNvSpPr>
          <p:nvPr>
            <p:ph type="sldNum" sz="quarter" idx="7"/>
          </p:nvPr>
        </p:nvSpPr>
        <p:spPr>
          <a:prstGeom prst="rect">
            <a:avLst/>
          </a:prstGeom>
        </p:spPr>
        <p:txBody>
          <a:bodyPr vert="horz" wrap="square" lIns="0" tIns="27940" rIns="0" bIns="0" rtlCol="0">
            <a:spAutoFit/>
          </a:bodyPr>
          <a:lstStyle/>
          <a:p>
            <a:pPr marL="38100">
              <a:lnSpc>
                <a:spcPct val="100000"/>
              </a:lnSpc>
              <a:spcBef>
                <a:spcPts val="220"/>
              </a:spcBef>
            </a:pPr>
            <a:fld id="{81D60167-4931-47E6-BA6A-407CBD079E47}" type="slidenum">
              <a:rPr spc="-50" dirty="0"/>
              <a:t>11</a:t>
            </a:fld>
            <a:endParaRPr spc="-50" dirty="0"/>
          </a:p>
        </p:txBody>
      </p:sp>
      <p:sp>
        <p:nvSpPr>
          <p:cNvPr id="18" name="object 18">
            <a:extLst>
              <a:ext uri="{FF2B5EF4-FFF2-40B4-BE49-F238E27FC236}">
                <a16:creationId xmlns:a16="http://schemas.microsoft.com/office/drawing/2014/main" id="{5F2374C0-4DBA-8C8B-5426-C88A029C2A35}"/>
              </a:ext>
            </a:extLst>
          </p:cNvPr>
          <p:cNvSpPr/>
          <p:nvPr/>
        </p:nvSpPr>
        <p:spPr>
          <a:xfrm>
            <a:off x="1131138" y="3941969"/>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p>
        </p:txBody>
      </p:sp>
      <p:sp>
        <p:nvSpPr>
          <p:cNvPr id="50" name="object 18">
            <a:extLst>
              <a:ext uri="{FF2B5EF4-FFF2-40B4-BE49-F238E27FC236}">
                <a16:creationId xmlns:a16="http://schemas.microsoft.com/office/drawing/2014/main" id="{5F644A09-BDD5-4AA1-B9A4-B60BD78E49A2}"/>
              </a:ext>
            </a:extLst>
          </p:cNvPr>
          <p:cNvSpPr/>
          <p:nvPr/>
        </p:nvSpPr>
        <p:spPr>
          <a:xfrm rot="5400000">
            <a:off x="3595827" y="6094457"/>
            <a:ext cx="8371112" cy="45719"/>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p>
        </p:txBody>
      </p:sp>
      <p:sp>
        <p:nvSpPr>
          <p:cNvPr id="25" name="object 18">
            <a:extLst>
              <a:ext uri="{FF2B5EF4-FFF2-40B4-BE49-F238E27FC236}">
                <a16:creationId xmlns:a16="http://schemas.microsoft.com/office/drawing/2014/main" id="{6F62129E-CE43-4AF2-BEF5-96160BB67297}"/>
              </a:ext>
            </a:extLst>
          </p:cNvPr>
          <p:cNvSpPr/>
          <p:nvPr/>
        </p:nvSpPr>
        <p:spPr>
          <a:xfrm>
            <a:off x="1065846" y="6349070"/>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p>
        </p:txBody>
      </p:sp>
      <p:sp>
        <p:nvSpPr>
          <p:cNvPr id="31" name="object 18">
            <a:extLst>
              <a:ext uri="{FF2B5EF4-FFF2-40B4-BE49-F238E27FC236}">
                <a16:creationId xmlns:a16="http://schemas.microsoft.com/office/drawing/2014/main" id="{C47C1FD6-317F-4999-B6CF-D32BE142878E}"/>
              </a:ext>
            </a:extLst>
          </p:cNvPr>
          <p:cNvSpPr/>
          <p:nvPr/>
        </p:nvSpPr>
        <p:spPr>
          <a:xfrm>
            <a:off x="977262" y="103028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p>
        </p:txBody>
      </p:sp>
      <p:sp>
        <p:nvSpPr>
          <p:cNvPr id="19" name="pole tekstowe 18">
            <a:extLst>
              <a:ext uri="{FF2B5EF4-FFF2-40B4-BE49-F238E27FC236}">
                <a16:creationId xmlns:a16="http://schemas.microsoft.com/office/drawing/2014/main" id="{DD99024D-E4F2-463F-BCE5-E8D4E94C6D82}"/>
              </a:ext>
            </a:extLst>
          </p:cNvPr>
          <p:cNvSpPr txBox="1"/>
          <p:nvPr/>
        </p:nvSpPr>
        <p:spPr>
          <a:xfrm>
            <a:off x="1150740" y="2230458"/>
            <a:ext cx="6371470" cy="338554"/>
          </a:xfrm>
          <a:prstGeom prst="rect">
            <a:avLst/>
          </a:prstGeom>
          <a:noFill/>
        </p:spPr>
        <p:txBody>
          <a:bodyPr wrap="square">
            <a:spAutoFit/>
          </a:bodyPr>
          <a:lstStyle/>
          <a:p>
            <a:r>
              <a:rPr lang="pl-PL" sz="1600" dirty="0">
                <a:effectLst/>
                <a:latin typeface="+mn-lt"/>
                <a:ea typeface="Calibri" panose="020F0502020204030204" pitchFamily="34" charset="0"/>
                <a:cs typeface="Times New Roman" panose="02020603050405020304" pitchFamily="18" charset="0"/>
              </a:rPr>
              <a:t>Zbiorczy identyfikator dla numerów </a:t>
            </a:r>
            <a:r>
              <a:rPr lang="pl-PL" sz="1600" dirty="0" err="1">
                <a:effectLst/>
                <a:latin typeface="+mn-lt"/>
                <a:ea typeface="Calibri" panose="020F0502020204030204" pitchFamily="34" charset="0"/>
                <a:cs typeface="Times New Roman" panose="02020603050405020304" pitchFamily="18" charset="0"/>
              </a:rPr>
              <a:t>KSeF</a:t>
            </a:r>
            <a:r>
              <a:rPr lang="pl-PL" sz="1600" dirty="0">
                <a:effectLst/>
                <a:latin typeface="+mn-lt"/>
                <a:ea typeface="Calibri" panose="020F0502020204030204" pitchFamily="34" charset="0"/>
                <a:cs typeface="Times New Roman" panose="02020603050405020304" pitchFamily="18" charset="0"/>
              </a:rPr>
              <a:t>.</a:t>
            </a:r>
            <a:endParaRPr lang="pl-PL" sz="1600" dirty="0">
              <a:latin typeface="+mn-lt"/>
            </a:endParaRPr>
          </a:p>
        </p:txBody>
      </p:sp>
      <p:sp>
        <p:nvSpPr>
          <p:cNvPr id="22" name="pole tekstowe 21">
            <a:extLst>
              <a:ext uri="{FF2B5EF4-FFF2-40B4-BE49-F238E27FC236}">
                <a16:creationId xmlns:a16="http://schemas.microsoft.com/office/drawing/2014/main" id="{1CD2478A-7366-4EDE-8AC0-962CE29908ED}"/>
              </a:ext>
            </a:extLst>
          </p:cNvPr>
          <p:cNvSpPr txBox="1"/>
          <p:nvPr/>
        </p:nvSpPr>
        <p:spPr>
          <a:xfrm>
            <a:off x="7934970" y="2247472"/>
            <a:ext cx="11090726" cy="1077218"/>
          </a:xfrm>
          <a:prstGeom prst="rect">
            <a:avLst/>
          </a:prstGeom>
          <a:noFill/>
        </p:spPr>
        <p:txBody>
          <a:bodyPr wrap="square">
            <a:spAutoFit/>
          </a:bodyPr>
          <a:lstStyle/>
          <a:p>
            <a:r>
              <a:rPr lang="pl-PL" sz="1600" b="0" i="0" u="none" strike="noStrike" dirty="0">
                <a:solidFill>
                  <a:srgbClr val="000000"/>
                </a:solidFill>
                <a:effectLst/>
                <a:latin typeface="+mn-lt"/>
              </a:rPr>
              <a:t>Identyfikator zbiorczy </a:t>
            </a:r>
            <a:r>
              <a:rPr lang="pl-PL" sz="1600" b="0" i="0" u="none" strike="noStrike" dirty="0" err="1">
                <a:solidFill>
                  <a:srgbClr val="000000"/>
                </a:solidFill>
                <a:effectLst/>
                <a:latin typeface="+mn-lt"/>
              </a:rPr>
              <a:t>KSeF</a:t>
            </a:r>
            <a:r>
              <a:rPr lang="pl-PL" sz="1600" b="0" i="0" u="none" strike="noStrike" dirty="0">
                <a:solidFill>
                  <a:srgbClr val="000000"/>
                </a:solidFill>
                <a:effectLst/>
                <a:latin typeface="+mn-lt"/>
              </a:rPr>
              <a:t> to specjalny 35-znakowy numer, który grupuje co najmniej dwie faktury ustrukturyzowane w jeden wspólny numer. Zamiast wpisywać wiele długich numerów pojedynczych faktur podatnik użyje jednego identyfikatora zbiorczego np. w tytule przelewu. Numer ten pozwoli w prosty sposób zidentyfikować płatności za faktury w STIR, co umożliwi identyfikację zatorów płatniczych. </a:t>
            </a:r>
          </a:p>
        </p:txBody>
      </p:sp>
      <p:sp>
        <p:nvSpPr>
          <p:cNvPr id="23" name="pole tekstowe 22">
            <a:extLst>
              <a:ext uri="{FF2B5EF4-FFF2-40B4-BE49-F238E27FC236}">
                <a16:creationId xmlns:a16="http://schemas.microsoft.com/office/drawing/2014/main" id="{0FE614F6-3841-4C20-B944-73CC6B3E985D}"/>
              </a:ext>
            </a:extLst>
          </p:cNvPr>
          <p:cNvSpPr txBox="1"/>
          <p:nvPr/>
        </p:nvSpPr>
        <p:spPr>
          <a:xfrm>
            <a:off x="1065846" y="4161813"/>
            <a:ext cx="6692679" cy="344069"/>
          </a:xfrm>
          <a:prstGeom prst="rect">
            <a:avLst/>
          </a:prstGeom>
          <a:noFill/>
        </p:spPr>
        <p:txBody>
          <a:bodyPr wrap="square">
            <a:spAutoFit/>
          </a:bodyPr>
          <a:lstStyle/>
          <a:p>
            <a:pPr>
              <a:lnSpc>
                <a:spcPct val="107000"/>
              </a:lnSpc>
              <a:spcAft>
                <a:spcPts val="800"/>
              </a:spcAft>
            </a:pPr>
            <a:r>
              <a:rPr lang="pl-PL" sz="1600" dirty="0">
                <a:effectLst/>
                <a:latin typeface="+mn-lt"/>
                <a:ea typeface="Calibri" panose="020F0502020204030204" pitchFamily="34" charset="0"/>
                <a:cs typeface="Times New Roman" panose="02020603050405020304" pitchFamily="18" charset="0"/>
              </a:rPr>
              <a:t>Model zdarze</a:t>
            </a:r>
            <a:r>
              <a:rPr lang="pl-PL" sz="1600" dirty="0">
                <a:latin typeface="+mn-lt"/>
                <a:ea typeface="Calibri" panose="020F0502020204030204" pitchFamily="34" charset="0"/>
                <a:cs typeface="Times New Roman" panose="02020603050405020304" pitchFamily="18" charset="0"/>
              </a:rPr>
              <a:t>ń biznesowych.</a:t>
            </a:r>
            <a:endParaRPr lang="pl-PL" sz="1600" dirty="0">
              <a:effectLst/>
              <a:latin typeface="+mn-lt"/>
              <a:ea typeface="Calibri" panose="020F0502020204030204" pitchFamily="34" charset="0"/>
              <a:cs typeface="Times New Roman" panose="02020603050405020304" pitchFamily="18" charset="0"/>
            </a:endParaRPr>
          </a:p>
        </p:txBody>
      </p:sp>
      <p:sp>
        <p:nvSpPr>
          <p:cNvPr id="27" name="pole tekstowe 26">
            <a:extLst>
              <a:ext uri="{FF2B5EF4-FFF2-40B4-BE49-F238E27FC236}">
                <a16:creationId xmlns:a16="http://schemas.microsoft.com/office/drawing/2014/main" id="{ED5BDC5A-A46F-4746-BA49-5D1E2462C8EE}"/>
              </a:ext>
            </a:extLst>
          </p:cNvPr>
          <p:cNvSpPr txBox="1"/>
          <p:nvPr/>
        </p:nvSpPr>
        <p:spPr>
          <a:xfrm>
            <a:off x="7867650" y="4040746"/>
            <a:ext cx="11240679" cy="2308324"/>
          </a:xfrm>
          <a:prstGeom prst="rect">
            <a:avLst/>
          </a:prstGeom>
          <a:noFill/>
        </p:spPr>
        <p:txBody>
          <a:bodyPr wrap="square">
            <a:spAutoFit/>
          </a:bodyPr>
          <a:lstStyle/>
          <a:p>
            <a:r>
              <a:rPr lang="pl-PL" sz="1600" b="0" i="0" u="none" strike="noStrike" dirty="0">
                <a:solidFill>
                  <a:srgbClr val="000000"/>
                </a:solidFill>
                <a:effectLst/>
                <a:latin typeface="+mn-lt"/>
              </a:rPr>
              <a:t>Rozszerzenie nie zmienia danych faktury ustrukturyzowanej zapisanej w KSeF.</a:t>
            </a:r>
          </a:p>
          <a:p>
            <a:r>
              <a:rPr lang="pl-PL" sz="1600" b="0" i="0" u="none" strike="noStrike" dirty="0">
                <a:solidFill>
                  <a:srgbClr val="000000"/>
                </a:solidFill>
                <a:effectLst/>
                <a:latin typeface="+mn-lt"/>
              </a:rPr>
              <a:t>Propozycja dotyczy wyłącznie zapisu i odczytu dodatkowych danych biznesowych prezentowanych w formie zdarzeń, w określonym kontekście, tak aby mogły służyć do ciągłej synchronizacji stanu faktur w systemach zewnętrznych.</a:t>
            </a:r>
          </a:p>
          <a:p>
            <a:r>
              <a:rPr lang="pl-PL" sz="1600" dirty="0">
                <a:solidFill>
                  <a:srgbClr val="000000"/>
                </a:solidFill>
                <a:latin typeface="+mn-lt"/>
              </a:rPr>
              <a:t>Każda zmiana dotycząca danych biznesowych faktury byłaby zapisywana jako osobne zdarzenie. Oznacza to, że zamiast nadpisywać jeden stan, system rejestrowałby kolejne zdarzenia opisujące dalszą obsługę faktury.</a:t>
            </a:r>
          </a:p>
          <a:p>
            <a:r>
              <a:rPr lang="pl-PL" sz="1600" dirty="0">
                <a:solidFill>
                  <a:srgbClr val="000000"/>
                </a:solidFill>
                <a:latin typeface="+mn-lt"/>
              </a:rPr>
              <a:t>Każde zdarzenie powinno posiadać unikalny identyfikator oraz podstawowe metadane (np. datę utworzenia, autora), co umożliwia jego śledzenie oraz audyt.</a:t>
            </a:r>
          </a:p>
          <a:p>
            <a:r>
              <a:rPr lang="pl-PL" sz="1600" dirty="0">
                <a:solidFill>
                  <a:srgbClr val="000000"/>
                </a:solidFill>
                <a:latin typeface="+mn-lt"/>
              </a:rPr>
              <a:t>Takie podejście umożliwiałoby aktualizowanie danych biznesowych faktury z zachowaniem historii zmian, zgodnie z rzeczywistym przebiegiem procesów biznesowych, a aktualny stan faktury wynikałby z sekwencji zdarzeń.</a:t>
            </a:r>
          </a:p>
        </p:txBody>
      </p:sp>
      <p:sp>
        <p:nvSpPr>
          <p:cNvPr id="20" name="object 18">
            <a:extLst>
              <a:ext uri="{FF2B5EF4-FFF2-40B4-BE49-F238E27FC236}">
                <a16:creationId xmlns:a16="http://schemas.microsoft.com/office/drawing/2014/main" id="{4C4AC55B-4DE8-4031-AC3D-2F04DDC058A1}"/>
              </a:ext>
            </a:extLst>
          </p:cNvPr>
          <p:cNvSpPr/>
          <p:nvPr/>
        </p:nvSpPr>
        <p:spPr>
          <a:xfrm>
            <a:off x="1131138" y="19208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p>
        </p:txBody>
      </p:sp>
      <p:sp>
        <p:nvSpPr>
          <p:cNvPr id="24" name="pole tekstowe 23">
            <a:extLst>
              <a:ext uri="{FF2B5EF4-FFF2-40B4-BE49-F238E27FC236}">
                <a16:creationId xmlns:a16="http://schemas.microsoft.com/office/drawing/2014/main" id="{67CB66B8-2617-4E88-B377-4F40F4279FB8}"/>
              </a:ext>
            </a:extLst>
          </p:cNvPr>
          <p:cNvSpPr txBox="1"/>
          <p:nvPr/>
        </p:nvSpPr>
        <p:spPr>
          <a:xfrm>
            <a:off x="7816944" y="6529022"/>
            <a:ext cx="11156018" cy="830997"/>
          </a:xfrm>
          <a:prstGeom prst="rect">
            <a:avLst/>
          </a:prstGeom>
          <a:noFill/>
        </p:spPr>
        <p:txBody>
          <a:bodyPr wrap="square">
            <a:spAutoFit/>
          </a:bodyPr>
          <a:lstStyle/>
          <a:p>
            <a:r>
              <a:rPr lang="pl-PL" sz="1600" dirty="0">
                <a:solidFill>
                  <a:srgbClr val="000000"/>
                </a:solidFill>
                <a:latin typeface="+mn-lt"/>
              </a:rPr>
              <a:t>Utrzymanie możliwości autoryzacji </a:t>
            </a:r>
            <a:r>
              <a:rPr lang="pl-PL" sz="1600" dirty="0" err="1">
                <a:solidFill>
                  <a:srgbClr val="000000"/>
                </a:solidFill>
                <a:latin typeface="+mn-lt"/>
              </a:rPr>
              <a:t>tokenami</a:t>
            </a:r>
            <a:r>
              <a:rPr lang="pl-PL" sz="1600" dirty="0">
                <a:solidFill>
                  <a:srgbClr val="000000"/>
                </a:solidFill>
                <a:latin typeface="+mn-lt"/>
              </a:rPr>
              <a:t> również po 2026 r. oraz wprowadzenie ulepszeń takich jak określenie terminu ważności </a:t>
            </a:r>
            <a:r>
              <a:rPr lang="pl-PL" sz="1600" dirty="0" err="1">
                <a:solidFill>
                  <a:srgbClr val="000000"/>
                </a:solidFill>
                <a:latin typeface="+mn-lt"/>
              </a:rPr>
              <a:t>tokenów</a:t>
            </a:r>
            <a:r>
              <a:rPr lang="pl-PL" sz="1600" dirty="0">
                <a:solidFill>
                  <a:srgbClr val="000000"/>
                </a:solidFill>
                <a:latin typeface="+mn-lt"/>
              </a:rPr>
              <a:t> od 1 do 365 dni oraz wprowadzenie nowego uprawnienia, które może, po uprzedniej zgodzie właściciela, automatycznie odnowić </a:t>
            </a:r>
            <a:r>
              <a:rPr lang="pl-PL" sz="1600" dirty="0" err="1">
                <a:solidFill>
                  <a:srgbClr val="000000"/>
                </a:solidFill>
                <a:latin typeface="+mn-lt"/>
              </a:rPr>
              <a:t>token</a:t>
            </a:r>
            <a:r>
              <a:rPr lang="pl-PL" sz="1600" dirty="0">
                <a:solidFill>
                  <a:srgbClr val="000000"/>
                </a:solidFill>
                <a:latin typeface="+mn-lt"/>
              </a:rPr>
              <a:t> w systemie.</a:t>
            </a:r>
            <a:endParaRPr lang="pl-PL" sz="1600" dirty="0">
              <a:latin typeface="+mn-lt"/>
            </a:endParaRPr>
          </a:p>
        </p:txBody>
      </p:sp>
      <p:sp>
        <p:nvSpPr>
          <p:cNvPr id="26" name="object 18">
            <a:extLst>
              <a:ext uri="{FF2B5EF4-FFF2-40B4-BE49-F238E27FC236}">
                <a16:creationId xmlns:a16="http://schemas.microsoft.com/office/drawing/2014/main" id="{3B4DF879-487D-4BD8-9D1C-95250C167EBE}"/>
              </a:ext>
            </a:extLst>
          </p:cNvPr>
          <p:cNvSpPr/>
          <p:nvPr/>
        </p:nvSpPr>
        <p:spPr>
          <a:xfrm>
            <a:off x="1097596" y="7360019"/>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p>
        </p:txBody>
      </p:sp>
      <p:sp>
        <p:nvSpPr>
          <p:cNvPr id="28" name="pole tekstowe 27">
            <a:extLst>
              <a:ext uri="{FF2B5EF4-FFF2-40B4-BE49-F238E27FC236}">
                <a16:creationId xmlns:a16="http://schemas.microsoft.com/office/drawing/2014/main" id="{F0EB489E-1950-442B-9C1D-84AB2CBF1128}"/>
              </a:ext>
            </a:extLst>
          </p:cNvPr>
          <p:cNvSpPr txBox="1"/>
          <p:nvPr/>
        </p:nvSpPr>
        <p:spPr>
          <a:xfrm>
            <a:off x="1143838" y="6654559"/>
            <a:ext cx="6302172" cy="338554"/>
          </a:xfrm>
          <a:prstGeom prst="rect">
            <a:avLst/>
          </a:prstGeom>
          <a:noFill/>
        </p:spPr>
        <p:txBody>
          <a:bodyPr wrap="square">
            <a:spAutoFit/>
          </a:bodyPr>
          <a:lstStyle/>
          <a:p>
            <a:r>
              <a:rPr lang="pl-PL" sz="1600" dirty="0" err="1">
                <a:latin typeface="+mn-lt"/>
                <a:ea typeface="Calibri" panose="020F0502020204030204" pitchFamily="34" charset="0"/>
                <a:cs typeface="Times New Roman" panose="02020603050405020304" pitchFamily="18" charset="0"/>
              </a:rPr>
              <a:t>Tokeny</a:t>
            </a:r>
            <a:endParaRPr lang="pl-PL" sz="1600" dirty="0">
              <a:latin typeface="+mn-lt"/>
              <a:ea typeface="Calibri" panose="020F0502020204030204" pitchFamily="34" charset="0"/>
              <a:cs typeface="Times New Roman" panose="02020603050405020304" pitchFamily="18" charset="0"/>
            </a:endParaRPr>
          </a:p>
        </p:txBody>
      </p:sp>
      <p:sp>
        <p:nvSpPr>
          <p:cNvPr id="29" name="pole tekstowe 28">
            <a:extLst>
              <a:ext uri="{FF2B5EF4-FFF2-40B4-BE49-F238E27FC236}">
                <a16:creationId xmlns:a16="http://schemas.microsoft.com/office/drawing/2014/main" id="{14F352F2-FB86-4120-9C34-D0914F5E2D5D}"/>
              </a:ext>
            </a:extLst>
          </p:cNvPr>
          <p:cNvSpPr txBox="1"/>
          <p:nvPr/>
        </p:nvSpPr>
        <p:spPr>
          <a:xfrm>
            <a:off x="7867650" y="7400284"/>
            <a:ext cx="10951436" cy="2554545"/>
          </a:xfrm>
          <a:prstGeom prst="rect">
            <a:avLst/>
          </a:prstGeom>
          <a:noFill/>
        </p:spPr>
        <p:txBody>
          <a:bodyPr wrap="square">
            <a:spAutoFit/>
          </a:bodyPr>
          <a:lstStyle/>
          <a:p>
            <a:r>
              <a:rPr lang="pl-PL" sz="1600" dirty="0">
                <a:solidFill>
                  <a:srgbClr val="000000"/>
                </a:solidFill>
                <a:latin typeface="+mn-lt"/>
              </a:rPr>
              <a:t>Korzyści dla użytkowników.</a:t>
            </a:r>
          </a:p>
          <a:p>
            <a:r>
              <a:rPr lang="pl-PL" sz="1600" dirty="0">
                <a:solidFill>
                  <a:srgbClr val="000000"/>
                </a:solidFill>
                <a:latin typeface="+mn-lt"/>
              </a:rPr>
              <a:t>Planowane jest dodanie funkcjonalności zarządzania identyfikatorami wewnętrznymi:</a:t>
            </a:r>
          </a:p>
          <a:p>
            <a:pPr marL="285750" indent="-285750">
              <a:buFont typeface="Arial" panose="020B0604020202020204" pitchFamily="34" charset="0"/>
              <a:buChar char="•"/>
            </a:pPr>
            <a:r>
              <a:rPr lang="pl-PL" sz="1600" dirty="0">
                <a:solidFill>
                  <a:srgbClr val="000000"/>
                </a:solidFill>
                <a:latin typeface="+mn-lt"/>
              </a:rPr>
              <a:t>utworzenie identyfikatora wewnętrznego,</a:t>
            </a:r>
          </a:p>
          <a:p>
            <a:pPr marL="285750" indent="-285750">
              <a:buFont typeface="Arial" panose="020B0604020202020204" pitchFamily="34" charset="0"/>
              <a:buChar char="•"/>
            </a:pPr>
            <a:r>
              <a:rPr lang="pl-PL" sz="1600" dirty="0">
                <a:solidFill>
                  <a:srgbClr val="000000"/>
                </a:solidFill>
                <a:latin typeface="+mn-lt"/>
              </a:rPr>
              <a:t>pobranie listy identyfikatorów wewnętrznych.</a:t>
            </a:r>
          </a:p>
          <a:p>
            <a:r>
              <a:rPr lang="pl-PL" sz="1600" dirty="0">
                <a:solidFill>
                  <a:srgbClr val="000000"/>
                </a:solidFill>
                <a:latin typeface="+mn-lt"/>
              </a:rPr>
              <a:t>Obecnie identyfikator wewnętrzny jest tworzony łącznie z nadaniem uprawnień administratorowi jednostki podrzędnej w ramach metody POST /</a:t>
            </a:r>
            <a:r>
              <a:rPr lang="pl-PL" sz="1600" dirty="0" err="1">
                <a:solidFill>
                  <a:srgbClr val="000000"/>
                </a:solidFill>
                <a:latin typeface="+mn-lt"/>
              </a:rPr>
              <a:t>permissions</a:t>
            </a:r>
            <a:r>
              <a:rPr lang="pl-PL" sz="1600" dirty="0">
                <a:solidFill>
                  <a:srgbClr val="000000"/>
                </a:solidFill>
                <a:latin typeface="+mn-lt"/>
              </a:rPr>
              <a:t>/</a:t>
            </a:r>
            <a:r>
              <a:rPr lang="pl-PL" sz="1600" dirty="0" err="1">
                <a:solidFill>
                  <a:srgbClr val="000000"/>
                </a:solidFill>
                <a:latin typeface="+mn-lt"/>
              </a:rPr>
              <a:t>subunits</a:t>
            </a:r>
            <a:r>
              <a:rPr lang="pl-PL" sz="1600" dirty="0">
                <a:solidFill>
                  <a:srgbClr val="000000"/>
                </a:solidFill>
                <a:latin typeface="+mn-lt"/>
              </a:rPr>
              <a:t>/</a:t>
            </a:r>
            <a:r>
              <a:rPr lang="pl-PL" sz="1600" dirty="0" err="1">
                <a:solidFill>
                  <a:srgbClr val="000000"/>
                </a:solidFill>
                <a:latin typeface="+mn-lt"/>
              </a:rPr>
              <a:t>grants</a:t>
            </a:r>
            <a:r>
              <a:rPr lang="pl-PL" sz="1600" dirty="0">
                <a:solidFill>
                  <a:srgbClr val="000000"/>
                </a:solidFill>
                <a:latin typeface="+mn-lt"/>
              </a:rPr>
              <a:t>.</a:t>
            </a:r>
          </a:p>
          <a:p>
            <a:r>
              <a:rPr lang="pl-PL" sz="1600" dirty="0">
                <a:solidFill>
                  <a:srgbClr val="000000"/>
                </a:solidFill>
                <a:latin typeface="+mn-lt"/>
              </a:rPr>
              <a:t>Potrzebne jest rozdzielenie tych czynności na odrębne operacje, tak aby utworzenie </a:t>
            </a:r>
            <a:r>
              <a:rPr lang="pl-PL" sz="1600" dirty="0" err="1">
                <a:solidFill>
                  <a:srgbClr val="000000"/>
                </a:solidFill>
                <a:latin typeface="+mn-lt"/>
              </a:rPr>
              <a:t>InternalId</a:t>
            </a:r>
            <a:r>
              <a:rPr lang="pl-PL" sz="1600" dirty="0">
                <a:solidFill>
                  <a:srgbClr val="000000"/>
                </a:solidFill>
                <a:latin typeface="+mn-lt"/>
              </a:rPr>
              <a:t> nie wymagało jednoczesnego wskazania administratora.</a:t>
            </a:r>
          </a:p>
          <a:p>
            <a:r>
              <a:rPr lang="pl-PL" sz="1600" dirty="0">
                <a:solidFill>
                  <a:srgbClr val="000000"/>
                </a:solidFill>
                <a:latin typeface="+mn-lt"/>
              </a:rPr>
              <a:t>Planowane jest rozszerzenie procesu wydawania certyfikatów </a:t>
            </a:r>
            <a:r>
              <a:rPr lang="pl-PL" sz="1600" dirty="0" err="1">
                <a:solidFill>
                  <a:srgbClr val="000000"/>
                </a:solidFill>
                <a:latin typeface="+mn-lt"/>
              </a:rPr>
              <a:t>KSeF</a:t>
            </a:r>
            <a:r>
              <a:rPr lang="pl-PL" sz="1600" dirty="0">
                <a:solidFill>
                  <a:srgbClr val="000000"/>
                </a:solidFill>
                <a:latin typeface="+mn-lt"/>
              </a:rPr>
              <a:t> o możliwość uzyskania certyfikatu </a:t>
            </a:r>
            <a:r>
              <a:rPr lang="pl-PL" sz="1600" dirty="0" err="1">
                <a:solidFill>
                  <a:srgbClr val="000000"/>
                </a:solidFill>
                <a:latin typeface="+mn-lt"/>
              </a:rPr>
              <a:t>KSeF</a:t>
            </a:r>
            <a:r>
              <a:rPr lang="pl-PL" sz="1600" dirty="0">
                <a:solidFill>
                  <a:srgbClr val="000000"/>
                </a:solidFill>
                <a:latin typeface="+mn-lt"/>
              </a:rPr>
              <a:t> powiązanego z identyfikatorem wewnętrznym.  </a:t>
            </a:r>
          </a:p>
        </p:txBody>
      </p:sp>
      <p:sp>
        <p:nvSpPr>
          <p:cNvPr id="30" name="pole tekstowe 29">
            <a:extLst>
              <a:ext uri="{FF2B5EF4-FFF2-40B4-BE49-F238E27FC236}">
                <a16:creationId xmlns:a16="http://schemas.microsoft.com/office/drawing/2014/main" id="{66EF4726-1E56-4625-9486-D9E5C8087CD9}"/>
              </a:ext>
            </a:extLst>
          </p:cNvPr>
          <p:cNvSpPr txBox="1"/>
          <p:nvPr/>
        </p:nvSpPr>
        <p:spPr>
          <a:xfrm>
            <a:off x="1097596" y="7572608"/>
            <a:ext cx="6660927" cy="338554"/>
          </a:xfrm>
          <a:prstGeom prst="rect">
            <a:avLst/>
          </a:prstGeom>
          <a:noFill/>
        </p:spPr>
        <p:txBody>
          <a:bodyPr wrap="square">
            <a:spAutoFit/>
          </a:bodyPr>
          <a:lstStyle/>
          <a:p>
            <a:r>
              <a:rPr lang="pl-PL" sz="1600" dirty="0">
                <a:latin typeface="+mn-lt"/>
                <a:ea typeface="Calibri" panose="020F0502020204030204" pitchFamily="34" charset="0"/>
                <a:cs typeface="Times New Roman" panose="02020603050405020304" pitchFamily="18" charset="0"/>
              </a:rPr>
              <a:t>Modyfikacja funkcjonalności związanych z identyfikatorami wewnętrznymi.</a:t>
            </a:r>
          </a:p>
        </p:txBody>
      </p:sp>
      <p:sp>
        <p:nvSpPr>
          <p:cNvPr id="32" name="pole tekstowe 31">
            <a:extLst>
              <a:ext uri="{FF2B5EF4-FFF2-40B4-BE49-F238E27FC236}">
                <a16:creationId xmlns:a16="http://schemas.microsoft.com/office/drawing/2014/main" id="{30C746FF-931B-4E6A-AFB7-C4CCD8C45782}"/>
              </a:ext>
            </a:extLst>
          </p:cNvPr>
          <p:cNvSpPr txBox="1"/>
          <p:nvPr/>
        </p:nvSpPr>
        <p:spPr>
          <a:xfrm>
            <a:off x="7816944" y="1391043"/>
            <a:ext cx="10051142" cy="369332"/>
          </a:xfrm>
          <a:prstGeom prst="rect">
            <a:avLst/>
          </a:prstGeom>
          <a:noFill/>
        </p:spPr>
        <p:txBody>
          <a:bodyPr wrap="square">
            <a:spAutoFit/>
          </a:bodyPr>
          <a:lstStyle/>
          <a:p>
            <a:r>
              <a:rPr lang="pl-PL" b="1" dirty="0"/>
              <a:t>Korzyści dla obywateli</a:t>
            </a:r>
          </a:p>
        </p:txBody>
      </p:sp>
    </p:spTree>
    <p:extLst>
      <p:ext uri="{BB962C8B-B14F-4D97-AF65-F5344CB8AC3E}">
        <p14:creationId xmlns:p14="http://schemas.microsoft.com/office/powerpoint/2010/main" val="5803424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object 44"/>
          <p:cNvSpPr txBox="1">
            <a:spLocks noGrp="1"/>
          </p:cNvSpPr>
          <p:nvPr>
            <p:ph type="dt" sz="half" idx="6"/>
          </p:nvPr>
        </p:nvSpPr>
        <p:spPr>
          <a:prstGeom prst="rect">
            <a:avLst/>
          </a:prstGeom>
        </p:spPr>
        <p:txBody>
          <a:bodyPr vert="horz" wrap="square" lIns="0" tIns="27940" rIns="0" bIns="0" rtlCol="0">
            <a:spAutoFit/>
          </a:bodyPr>
          <a:lstStyle/>
          <a:p>
            <a:pPr marL="12700">
              <a:lnSpc>
                <a:spcPct val="100000"/>
              </a:lnSpc>
              <a:spcBef>
                <a:spcPts val="220"/>
              </a:spcBef>
              <a:tabLst>
                <a:tab pos="2276475" algn="l"/>
                <a:tab pos="2463165" algn="l"/>
              </a:tabLst>
            </a:pPr>
            <a:r>
              <a:rPr spc="120" dirty="0"/>
              <a:t>Ministerstwo</a:t>
            </a:r>
            <a:r>
              <a:rPr spc="290" dirty="0"/>
              <a:t> </a:t>
            </a:r>
            <a:r>
              <a:rPr spc="114" dirty="0"/>
              <a:t>Finansów</a:t>
            </a:r>
            <a:r>
              <a:rPr dirty="0"/>
              <a:t>	</a:t>
            </a:r>
            <a:r>
              <a:rPr b="0" spc="-50" dirty="0">
                <a:latin typeface="Open Sans"/>
                <a:cs typeface="Open Sans"/>
              </a:rPr>
              <a:t>/</a:t>
            </a:r>
            <a:r>
              <a:rPr b="0" dirty="0">
                <a:latin typeface="Open Sans"/>
                <a:cs typeface="Open Sans"/>
              </a:rPr>
              <a:t>	</a:t>
            </a:r>
            <a:r>
              <a:rPr b="0" spc="110" dirty="0">
                <a:latin typeface="Open Sans"/>
                <a:cs typeface="Open Sans"/>
              </a:rPr>
              <a:t>gov.pl/finanse </a:t>
            </a:r>
          </a:p>
        </p:txBody>
      </p:sp>
      <p:sp>
        <p:nvSpPr>
          <p:cNvPr id="45" name="object 45"/>
          <p:cNvSpPr txBox="1">
            <a:spLocks noGrp="1"/>
          </p:cNvSpPr>
          <p:nvPr>
            <p:ph type="ftr" sz="quarter" idx="5"/>
          </p:nvPr>
        </p:nvSpPr>
        <p:spPr>
          <a:prstGeom prst="rect">
            <a:avLst/>
          </a:prstGeom>
        </p:spPr>
        <p:txBody>
          <a:bodyPr vert="horz" wrap="square" lIns="0" tIns="27940" rIns="0" bIns="0" rtlCol="0">
            <a:spAutoFit/>
          </a:bodyPr>
          <a:lstStyle/>
          <a:p>
            <a:pPr marL="12700">
              <a:lnSpc>
                <a:spcPct val="100000"/>
              </a:lnSpc>
              <a:spcBef>
                <a:spcPts val="220"/>
              </a:spcBef>
              <a:tabLst>
                <a:tab pos="3196590" algn="l"/>
                <a:tab pos="3382645" algn="l"/>
              </a:tabLst>
            </a:pPr>
            <a:r>
              <a:rPr spc="120" dirty="0"/>
              <a:t>Krajowa</a:t>
            </a:r>
            <a:r>
              <a:rPr spc="265" dirty="0"/>
              <a:t> </a:t>
            </a:r>
            <a:r>
              <a:rPr spc="130" dirty="0"/>
              <a:t>Administracja</a:t>
            </a:r>
            <a:r>
              <a:rPr spc="270" dirty="0"/>
              <a:t> </a:t>
            </a:r>
            <a:r>
              <a:rPr spc="105" dirty="0"/>
              <a:t>Skarbowa</a:t>
            </a:r>
            <a:r>
              <a:rPr dirty="0"/>
              <a:t>	</a:t>
            </a:r>
            <a:r>
              <a:rPr b="0" spc="-50" dirty="0">
                <a:latin typeface="Open Sans"/>
                <a:cs typeface="Open Sans"/>
              </a:rPr>
              <a:t>/</a:t>
            </a:r>
            <a:r>
              <a:rPr b="0" dirty="0">
                <a:latin typeface="Open Sans"/>
                <a:cs typeface="Open Sans"/>
              </a:rPr>
              <a:t>	</a:t>
            </a:r>
            <a:r>
              <a:rPr b="0" spc="114" dirty="0">
                <a:latin typeface="Open Sans"/>
                <a:cs typeface="Open Sans"/>
              </a:rPr>
              <a:t>gov.pl/kas </a:t>
            </a:r>
          </a:p>
        </p:txBody>
      </p:sp>
      <p:sp>
        <p:nvSpPr>
          <p:cNvPr id="46" name="object 46"/>
          <p:cNvSpPr txBox="1">
            <a:spLocks noGrp="1"/>
          </p:cNvSpPr>
          <p:nvPr>
            <p:ph type="sldNum" sz="quarter" idx="7"/>
          </p:nvPr>
        </p:nvSpPr>
        <p:spPr>
          <a:xfrm>
            <a:off x="18929260" y="10751027"/>
            <a:ext cx="419190" cy="212879"/>
          </a:xfrm>
          <a:prstGeom prst="rect">
            <a:avLst/>
          </a:prstGeom>
        </p:spPr>
        <p:txBody>
          <a:bodyPr vert="horz" wrap="square" lIns="0" tIns="27940" rIns="0" bIns="0" rtlCol="0">
            <a:spAutoFit/>
          </a:bodyPr>
          <a:lstStyle/>
          <a:p>
            <a:pPr marL="38100">
              <a:lnSpc>
                <a:spcPct val="100000"/>
              </a:lnSpc>
              <a:spcBef>
                <a:spcPts val="220"/>
              </a:spcBef>
            </a:pPr>
            <a:fld id="{81D60167-4931-47E6-BA6A-407CBD079E47}" type="slidenum">
              <a:rPr spc="-50" dirty="0"/>
              <a:t>12</a:t>
            </a:fld>
            <a:endParaRPr spc="-50" dirty="0"/>
          </a:p>
        </p:txBody>
      </p:sp>
      <p:sp>
        <p:nvSpPr>
          <p:cNvPr id="6" name="object 9">
            <a:extLst>
              <a:ext uri="{FF2B5EF4-FFF2-40B4-BE49-F238E27FC236}">
                <a16:creationId xmlns:a16="http://schemas.microsoft.com/office/drawing/2014/main" id="{7B0323EB-0370-F2EB-66C4-55D86C03435C}"/>
              </a:ext>
            </a:extLst>
          </p:cNvPr>
          <p:cNvSpPr txBox="1"/>
          <p:nvPr/>
        </p:nvSpPr>
        <p:spPr>
          <a:xfrm>
            <a:off x="1087436" y="2320761"/>
            <a:ext cx="6818815" cy="444994"/>
          </a:xfrm>
          <a:prstGeom prst="rect">
            <a:avLst/>
          </a:prstGeom>
        </p:spPr>
        <p:txBody>
          <a:bodyPr vert="horz" wrap="square" lIns="0" tIns="13970" rIns="0" bIns="0" rtlCol="0">
            <a:spAutoFit/>
          </a:bodyPr>
          <a:lstStyle/>
          <a:p>
            <a:pPr marL="12700">
              <a:lnSpc>
                <a:spcPct val="100000"/>
              </a:lnSpc>
              <a:spcBef>
                <a:spcPts val="110"/>
              </a:spcBef>
            </a:pPr>
            <a:r>
              <a:rPr sz="2800" b="1" dirty="0">
                <a:latin typeface="+mn-lt"/>
                <a:cs typeface="Lato Black"/>
              </a:rPr>
              <a:t>Nowe</a:t>
            </a:r>
            <a:r>
              <a:rPr sz="2800" b="1" spc="-75" dirty="0">
                <a:latin typeface="+mn-lt"/>
                <a:cs typeface="Lato Black"/>
              </a:rPr>
              <a:t> </a:t>
            </a:r>
            <a:r>
              <a:rPr sz="2800" b="1" spc="-10" dirty="0">
                <a:latin typeface="+mn-lt"/>
                <a:cs typeface="Lato Black"/>
              </a:rPr>
              <a:t>funkcjonalności</a:t>
            </a:r>
            <a:endParaRPr sz="2800" dirty="0">
              <a:latin typeface="+mn-lt"/>
              <a:cs typeface="Lato Black"/>
            </a:endParaRPr>
          </a:p>
        </p:txBody>
      </p:sp>
      <p:sp>
        <p:nvSpPr>
          <p:cNvPr id="8" name="object 18">
            <a:extLst>
              <a:ext uri="{FF2B5EF4-FFF2-40B4-BE49-F238E27FC236}">
                <a16:creationId xmlns:a16="http://schemas.microsoft.com/office/drawing/2014/main" id="{9A65C6C7-4F62-D5DE-4BAB-80928436943F}"/>
              </a:ext>
            </a:extLst>
          </p:cNvPr>
          <p:cNvSpPr/>
          <p:nvPr/>
        </p:nvSpPr>
        <p:spPr>
          <a:xfrm>
            <a:off x="1131138" y="3107144"/>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2000">
              <a:latin typeface="+mn-lt"/>
            </a:endParaRPr>
          </a:p>
        </p:txBody>
      </p:sp>
      <p:sp>
        <p:nvSpPr>
          <p:cNvPr id="12" name="object 18">
            <a:extLst>
              <a:ext uri="{FF2B5EF4-FFF2-40B4-BE49-F238E27FC236}">
                <a16:creationId xmlns:a16="http://schemas.microsoft.com/office/drawing/2014/main" id="{CE3E74CB-0155-64B2-926E-9C9CAFE764EC}"/>
              </a:ext>
            </a:extLst>
          </p:cNvPr>
          <p:cNvSpPr/>
          <p:nvPr/>
        </p:nvSpPr>
        <p:spPr>
          <a:xfrm rot="5400000" flipV="1">
            <a:off x="5017925" y="5386024"/>
            <a:ext cx="6509930" cy="45719"/>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2000">
              <a:latin typeface="+mn-lt"/>
            </a:endParaRPr>
          </a:p>
        </p:txBody>
      </p:sp>
      <p:sp>
        <p:nvSpPr>
          <p:cNvPr id="28" name="object 2">
            <a:extLst>
              <a:ext uri="{FF2B5EF4-FFF2-40B4-BE49-F238E27FC236}">
                <a16:creationId xmlns:a16="http://schemas.microsoft.com/office/drawing/2014/main" id="{CB11FAB5-BB13-478A-9DF5-855BFABE3909}"/>
              </a:ext>
            </a:extLst>
          </p:cNvPr>
          <p:cNvSpPr txBox="1"/>
          <p:nvPr/>
        </p:nvSpPr>
        <p:spPr>
          <a:xfrm>
            <a:off x="1111566" y="3429548"/>
            <a:ext cx="6770556" cy="285335"/>
          </a:xfrm>
          <a:prstGeom prst="rect">
            <a:avLst/>
          </a:prstGeom>
        </p:spPr>
        <p:txBody>
          <a:bodyPr vert="horz" wrap="square" lIns="0" tIns="12700" rIns="0" bIns="0" rtlCol="0">
            <a:spAutoFit/>
          </a:bodyPr>
          <a:lstStyle/>
          <a:p>
            <a:pPr marR="5080">
              <a:lnSpc>
                <a:spcPts val="2180"/>
              </a:lnSpc>
              <a:spcBef>
                <a:spcPts val="100"/>
              </a:spcBef>
            </a:pPr>
            <a:r>
              <a:rPr lang="pl-PL" b="1" dirty="0">
                <a:solidFill>
                  <a:srgbClr val="000000"/>
                </a:solidFill>
                <a:latin typeface="Calibri" panose="020F0502020204030204" pitchFamily="34" charset="0"/>
              </a:rPr>
              <a:t> </a:t>
            </a:r>
            <a:endParaRPr lang="pl-PL" dirty="0">
              <a:solidFill>
                <a:srgbClr val="000000"/>
              </a:solidFill>
              <a:latin typeface="Calibri" panose="020F0502020204030204" pitchFamily="34" charset="0"/>
            </a:endParaRPr>
          </a:p>
        </p:txBody>
      </p:sp>
      <p:sp>
        <p:nvSpPr>
          <p:cNvPr id="21" name="object 8">
            <a:extLst>
              <a:ext uri="{FF2B5EF4-FFF2-40B4-BE49-F238E27FC236}">
                <a16:creationId xmlns:a16="http://schemas.microsoft.com/office/drawing/2014/main" id="{50CF6328-631F-4315-AF32-D618140FE0A1}"/>
              </a:ext>
            </a:extLst>
          </p:cNvPr>
          <p:cNvSpPr txBox="1"/>
          <p:nvPr/>
        </p:nvSpPr>
        <p:spPr>
          <a:xfrm>
            <a:off x="1087436" y="625475"/>
            <a:ext cx="16737013" cy="689291"/>
          </a:xfrm>
          <a:prstGeom prst="rect">
            <a:avLst/>
          </a:prstGeom>
        </p:spPr>
        <p:txBody>
          <a:bodyPr vert="horz" wrap="square" lIns="0" tIns="12065" rIns="0" bIns="0" rtlCol="0">
            <a:spAutoFit/>
          </a:bodyPr>
          <a:lstStyle/>
          <a:p>
            <a:pPr marL="12700">
              <a:lnSpc>
                <a:spcPct val="100000"/>
              </a:lnSpc>
              <a:spcBef>
                <a:spcPts val="95"/>
              </a:spcBef>
            </a:pPr>
            <a:r>
              <a:rPr lang="pl-PL" sz="4400" b="1" dirty="0">
                <a:latin typeface="+mn-lt"/>
                <a:cs typeface="Lato Black"/>
              </a:rPr>
              <a:t>Jednolity System Podatkowy (JSP)</a:t>
            </a:r>
            <a:endParaRPr sz="4400" dirty="0">
              <a:latin typeface="+mn-lt"/>
              <a:cs typeface="Lato Black"/>
            </a:endParaRPr>
          </a:p>
        </p:txBody>
      </p:sp>
      <p:sp>
        <p:nvSpPr>
          <p:cNvPr id="25" name="pole tekstowe 24">
            <a:extLst>
              <a:ext uri="{FF2B5EF4-FFF2-40B4-BE49-F238E27FC236}">
                <a16:creationId xmlns:a16="http://schemas.microsoft.com/office/drawing/2014/main" id="{9855751A-F5A2-4096-8F12-1D492B47F865}"/>
              </a:ext>
            </a:extLst>
          </p:cNvPr>
          <p:cNvSpPr txBox="1"/>
          <p:nvPr/>
        </p:nvSpPr>
        <p:spPr>
          <a:xfrm>
            <a:off x="8231629" y="3151548"/>
            <a:ext cx="10053376" cy="1723549"/>
          </a:xfrm>
          <a:prstGeom prst="rect">
            <a:avLst/>
          </a:prstGeom>
          <a:noFill/>
        </p:spPr>
        <p:txBody>
          <a:bodyPr wrap="square">
            <a:spAutoFit/>
          </a:bodyPr>
          <a:lstStyle/>
          <a:p>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Program jest zbiorem działań zmierzających do poprawy działania KAS </a:t>
            </a:r>
            <a:b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br>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w obszarze poboru podatków w kontekście m.in.:</a:t>
            </a:r>
          </a:p>
          <a:p>
            <a:pPr marL="285750" indent="-285750">
              <a:buFontTx/>
              <a:buChar char="-"/>
            </a:pPr>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ujednolicenia procesów, a także ich optymalizacji i automatyzacji;</a:t>
            </a:r>
          </a:p>
          <a:p>
            <a:pPr marL="285750" indent="-285750">
              <a:buFontTx/>
              <a:buChar char="-"/>
            </a:pPr>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zwiększenia skuteczności i efektywności wykonywania zadań przez pracowników i funkcjonariuszy KAS; </a:t>
            </a:r>
          </a:p>
          <a:p>
            <a:pPr marL="285750" indent="-285750">
              <a:buFontTx/>
              <a:buChar char="-"/>
            </a:pPr>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ujednolicenia technologii, a także procesu wytwarzania zmian funkcjonalnych.</a:t>
            </a:r>
          </a:p>
          <a:p>
            <a:endParaRPr lang="pl-PL" sz="1600" dirty="0">
              <a:latin typeface="Calibri" panose="020F0502020204030204" pitchFamily="34" charset="0"/>
              <a:ea typeface="Calibri" panose="020F0502020204030204" pitchFamily="34" charset="0"/>
              <a:cs typeface="Calibri" panose="020F0502020204030204" pitchFamily="34" charset="0"/>
            </a:endParaRPr>
          </a:p>
        </p:txBody>
      </p:sp>
      <p:sp>
        <p:nvSpPr>
          <p:cNvPr id="27" name="pole tekstowe 26">
            <a:extLst>
              <a:ext uri="{FF2B5EF4-FFF2-40B4-BE49-F238E27FC236}">
                <a16:creationId xmlns:a16="http://schemas.microsoft.com/office/drawing/2014/main" id="{4F52FC97-9133-4D94-8002-BBE0BD896089}"/>
              </a:ext>
            </a:extLst>
          </p:cNvPr>
          <p:cNvSpPr txBox="1"/>
          <p:nvPr/>
        </p:nvSpPr>
        <p:spPr>
          <a:xfrm>
            <a:off x="1111566" y="3217286"/>
            <a:ext cx="6770556" cy="892552"/>
          </a:xfrm>
          <a:prstGeom prst="rect">
            <a:avLst/>
          </a:prstGeom>
          <a:noFill/>
        </p:spPr>
        <p:txBody>
          <a:bodyPr wrap="square">
            <a:spAutoFit/>
          </a:bodyPr>
          <a:lstStyle/>
          <a:p>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Na lata 2024-2031 zaplanowano realizację </a:t>
            </a:r>
          </a:p>
          <a:p>
            <a:r>
              <a:rPr lang="pl-PL" b="1" dirty="0">
                <a:solidFill>
                  <a:schemeClr val="tx1"/>
                </a:solidFill>
                <a:latin typeface="Calibri" panose="020F0502020204030204" pitchFamily="34" charset="0"/>
                <a:ea typeface="Calibri" panose="020F0502020204030204" pitchFamily="34" charset="0"/>
                <a:cs typeface="Calibri" panose="020F0502020204030204" pitchFamily="34" charset="0"/>
              </a:rPr>
              <a:t>Programu Jednolity System Podatkowy (JSP)</a:t>
            </a:r>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 </a:t>
            </a:r>
          </a:p>
          <a:p>
            <a:endParaRPr lang="pl-PL" sz="16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9" name="object 18">
            <a:extLst>
              <a:ext uri="{FF2B5EF4-FFF2-40B4-BE49-F238E27FC236}">
                <a16:creationId xmlns:a16="http://schemas.microsoft.com/office/drawing/2014/main" id="{7D2F97BC-C87C-42BD-AF96-F732033985D4}"/>
              </a:ext>
            </a:extLst>
          </p:cNvPr>
          <p:cNvSpPr/>
          <p:nvPr/>
        </p:nvSpPr>
        <p:spPr>
          <a:xfrm>
            <a:off x="1131138" y="50450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2000">
              <a:latin typeface="+mn-lt"/>
            </a:endParaRPr>
          </a:p>
        </p:txBody>
      </p:sp>
      <p:sp>
        <p:nvSpPr>
          <p:cNvPr id="20" name="pole tekstowe 19">
            <a:extLst>
              <a:ext uri="{FF2B5EF4-FFF2-40B4-BE49-F238E27FC236}">
                <a16:creationId xmlns:a16="http://schemas.microsoft.com/office/drawing/2014/main" id="{0AEF6AF7-D3C4-450E-8E3D-9BDF3ABAE0A6}"/>
              </a:ext>
            </a:extLst>
          </p:cNvPr>
          <p:cNvSpPr txBox="1"/>
          <p:nvPr/>
        </p:nvSpPr>
        <p:spPr>
          <a:xfrm>
            <a:off x="1101657" y="5299749"/>
            <a:ext cx="7159453" cy="1477328"/>
          </a:xfrm>
          <a:prstGeom prst="rect">
            <a:avLst/>
          </a:prstGeom>
          <a:noFill/>
        </p:spPr>
        <p:txBody>
          <a:bodyPr wrap="square">
            <a:spAutoFit/>
          </a:bodyPr>
          <a:lstStyle/>
          <a:p>
            <a:pPr>
              <a:lnSpc>
                <a:spcPct val="100000"/>
              </a:lnSpc>
            </a:pPr>
            <a:r>
              <a:rPr lang="pl-PL" b="1" dirty="0">
                <a:solidFill>
                  <a:schemeClr val="tx1"/>
                </a:solidFill>
                <a:latin typeface="Calibri" panose="020F0502020204030204" pitchFamily="34" charset="0"/>
                <a:ea typeface="Calibri" panose="020F0502020204030204" pitchFamily="34" charset="0"/>
                <a:cs typeface="Calibri" panose="020F0502020204030204" pitchFamily="34" charset="0"/>
              </a:rPr>
              <a:t>Wykaz Podatników VAT </a:t>
            </a:r>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 Projekt zakłada udostępnienie zmodernizowanego, wysokowydajnego serwisu Wykaz podatników VAT, niezbędnego w obrocie gospodarczym w oparciu o CRP KEP. </a:t>
            </a:r>
          </a:p>
          <a:p>
            <a:pPr>
              <a:lnSpc>
                <a:spcPct val="100000"/>
              </a:lnSpc>
            </a:pPr>
            <a:endParaRPr lang="pl-PL"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nSpc>
                <a:spcPct val="100000"/>
              </a:lnSpc>
            </a:pPr>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III-I kw. </a:t>
            </a:r>
            <a:r>
              <a:rPr lang="pl-PL">
                <a:solidFill>
                  <a:schemeClr val="tx1"/>
                </a:solidFill>
                <a:latin typeface="Calibri" panose="020F0502020204030204" pitchFamily="34" charset="0"/>
                <a:ea typeface="Calibri" panose="020F0502020204030204" pitchFamily="34" charset="0"/>
                <a:cs typeface="Calibri" panose="020F0502020204030204" pitchFamily="34" charset="0"/>
              </a:rPr>
              <a:t>2027 </a:t>
            </a:r>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r. </a:t>
            </a:r>
          </a:p>
        </p:txBody>
      </p:sp>
      <p:sp>
        <p:nvSpPr>
          <p:cNvPr id="22" name="pole tekstowe 21">
            <a:extLst>
              <a:ext uri="{FF2B5EF4-FFF2-40B4-BE49-F238E27FC236}">
                <a16:creationId xmlns:a16="http://schemas.microsoft.com/office/drawing/2014/main" id="{23A43FF9-DF2D-4A16-ACEC-E56C587A8B9A}"/>
              </a:ext>
            </a:extLst>
          </p:cNvPr>
          <p:cNvSpPr txBox="1"/>
          <p:nvPr/>
        </p:nvSpPr>
        <p:spPr>
          <a:xfrm>
            <a:off x="8297019" y="5408883"/>
            <a:ext cx="9987986" cy="1200329"/>
          </a:xfrm>
          <a:prstGeom prst="rect">
            <a:avLst/>
          </a:prstGeom>
          <a:noFill/>
        </p:spPr>
        <p:txBody>
          <a:bodyPr wrap="square">
            <a:spAutoFit/>
          </a:bodyPr>
          <a:lstStyle/>
          <a:p>
            <a:pPr>
              <a:lnSpc>
                <a:spcPct val="100000"/>
              </a:lnSpc>
            </a:pPr>
            <a:r>
              <a:rPr lang="pl-PL" sz="1800" dirty="0">
                <a:latin typeface="Calibri" panose="020F0502020204030204" pitchFamily="34" charset="0"/>
                <a:ea typeface="Calibri" panose="020F0502020204030204" pitchFamily="34" charset="0"/>
                <a:cs typeface="Calibri" panose="020F0502020204030204" pitchFamily="34" charset="0"/>
              </a:rPr>
              <a:t>Wykaz Podatników VAT - Projekt zakłada udostępnienie zmodernizowanego, wysokowydajnego serwisu Wykaz podatników VAT, niezbędnego w obrocie gospodarczym w oparciu o CRP KEP (termin wdrożenia: wrzesień/październik 2026 r. oraz 1 stycznia 2027 r. aktualizacja usługi związanej ze zmianą ustawy o podatku od towarów i usług – prezentacja statusu na wybrany dzień).</a:t>
            </a:r>
          </a:p>
        </p:txBody>
      </p:sp>
      <p:sp>
        <p:nvSpPr>
          <p:cNvPr id="23" name="pole tekstowe 22">
            <a:extLst>
              <a:ext uri="{FF2B5EF4-FFF2-40B4-BE49-F238E27FC236}">
                <a16:creationId xmlns:a16="http://schemas.microsoft.com/office/drawing/2014/main" id="{2DC8B71A-D7D7-4347-BA0E-81B037E57A65}"/>
              </a:ext>
            </a:extLst>
          </p:cNvPr>
          <p:cNvSpPr txBox="1"/>
          <p:nvPr/>
        </p:nvSpPr>
        <p:spPr>
          <a:xfrm>
            <a:off x="1131138" y="7113043"/>
            <a:ext cx="6775113" cy="923330"/>
          </a:xfrm>
          <a:prstGeom prst="rect">
            <a:avLst/>
          </a:prstGeom>
          <a:noFill/>
        </p:spPr>
        <p:txBody>
          <a:bodyPr wrap="square">
            <a:spAutoFit/>
          </a:bodyPr>
          <a:lstStyle/>
          <a:p>
            <a:pPr>
              <a:lnSpc>
                <a:spcPct val="100000"/>
              </a:lnSpc>
            </a:pPr>
            <a:r>
              <a:rPr lang="pl-PL" sz="1800" b="1" dirty="0">
                <a:solidFill>
                  <a:schemeClr val="tx1"/>
                </a:solidFill>
                <a:latin typeface="Calibri" panose="020F0502020204030204" pitchFamily="34" charset="0"/>
                <a:ea typeface="Calibri" panose="020F0502020204030204" pitchFamily="34" charset="0"/>
                <a:cs typeface="Calibri" panose="020F0502020204030204" pitchFamily="34" charset="0"/>
              </a:rPr>
              <a:t>Modyfikacja CRPO </a:t>
            </a:r>
          </a:p>
          <a:p>
            <a:pPr>
              <a:lnSpc>
                <a:spcPct val="100000"/>
              </a:lnSpc>
            </a:pPr>
            <a:endParaRPr lang="pl-PL" sz="18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nSpc>
                <a:spcPct val="100000"/>
              </a:lnSpc>
            </a:pPr>
            <a:r>
              <a:rPr lang="pl-PL" sz="1800" dirty="0">
                <a:solidFill>
                  <a:schemeClr val="tx1"/>
                </a:solidFill>
                <a:latin typeface="Calibri" panose="020F0502020204030204" pitchFamily="34" charset="0"/>
                <a:ea typeface="Calibri" panose="020F0502020204030204" pitchFamily="34" charset="0"/>
                <a:cs typeface="Calibri" panose="020F0502020204030204" pitchFamily="34" charset="0"/>
              </a:rPr>
              <a:t>1 października 2026 r.</a:t>
            </a:r>
          </a:p>
        </p:txBody>
      </p:sp>
      <p:sp>
        <p:nvSpPr>
          <p:cNvPr id="24" name="pole tekstowe 23">
            <a:extLst>
              <a:ext uri="{FF2B5EF4-FFF2-40B4-BE49-F238E27FC236}">
                <a16:creationId xmlns:a16="http://schemas.microsoft.com/office/drawing/2014/main" id="{FE6F5881-40D7-47E8-A6AB-F9745751CDB4}"/>
              </a:ext>
            </a:extLst>
          </p:cNvPr>
          <p:cNvSpPr txBox="1"/>
          <p:nvPr/>
        </p:nvSpPr>
        <p:spPr>
          <a:xfrm>
            <a:off x="8297019" y="7129609"/>
            <a:ext cx="10047248" cy="923330"/>
          </a:xfrm>
          <a:prstGeom prst="rect">
            <a:avLst/>
          </a:prstGeom>
          <a:noFill/>
        </p:spPr>
        <p:txBody>
          <a:bodyPr wrap="square">
            <a:spAutoFit/>
          </a:bodyPr>
          <a:lstStyle/>
          <a:p>
            <a:pPr>
              <a:lnSpc>
                <a:spcPct val="100000"/>
              </a:lnSpc>
            </a:pPr>
            <a:r>
              <a:rPr lang="pl-PL" sz="1800" dirty="0">
                <a:latin typeface="Calibri" panose="020F0502020204030204" pitchFamily="34" charset="0"/>
                <a:ea typeface="Calibri" panose="020F0502020204030204" pitchFamily="34" charset="0"/>
                <a:cs typeface="Calibri" panose="020F0502020204030204" pitchFamily="34" charset="0"/>
              </a:rPr>
              <a:t>Modyfikacja CRPO w kierunku wprowadzenie możliwości złożenia zawiadomienia o zmianie, odwołaniu bądź wypowiedzeniu pełnomocnictwa przez pełnomocnika niezawodowego (planowane wdrożenie: 1 października 2026 r.).</a:t>
            </a:r>
          </a:p>
        </p:txBody>
      </p:sp>
      <p:sp>
        <p:nvSpPr>
          <p:cNvPr id="26" name="object 18">
            <a:extLst>
              <a:ext uri="{FF2B5EF4-FFF2-40B4-BE49-F238E27FC236}">
                <a16:creationId xmlns:a16="http://schemas.microsoft.com/office/drawing/2014/main" id="{35E62F37-429D-4042-B799-4A9431218991}"/>
              </a:ext>
            </a:extLst>
          </p:cNvPr>
          <p:cNvSpPr/>
          <p:nvPr/>
        </p:nvSpPr>
        <p:spPr>
          <a:xfrm>
            <a:off x="1212850" y="7103518"/>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2000">
              <a:latin typeface="+mn-lt"/>
            </a:endParaRPr>
          </a:p>
        </p:txBody>
      </p:sp>
      <p:sp>
        <p:nvSpPr>
          <p:cNvPr id="29" name="object 18">
            <a:extLst>
              <a:ext uri="{FF2B5EF4-FFF2-40B4-BE49-F238E27FC236}">
                <a16:creationId xmlns:a16="http://schemas.microsoft.com/office/drawing/2014/main" id="{6F3DA3B3-6049-408D-A809-D18A8481129D}"/>
              </a:ext>
            </a:extLst>
          </p:cNvPr>
          <p:cNvSpPr/>
          <p:nvPr/>
        </p:nvSpPr>
        <p:spPr>
          <a:xfrm>
            <a:off x="1153158" y="8663849"/>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2000">
              <a:latin typeface="+mn-lt"/>
            </a:endParaRPr>
          </a:p>
        </p:txBody>
      </p:sp>
      <p:sp>
        <p:nvSpPr>
          <p:cNvPr id="31" name="pole tekstowe 30">
            <a:extLst>
              <a:ext uri="{FF2B5EF4-FFF2-40B4-BE49-F238E27FC236}">
                <a16:creationId xmlns:a16="http://schemas.microsoft.com/office/drawing/2014/main" id="{2C4E8DCC-C891-4FFF-BC6C-F2B03E277A9F}"/>
              </a:ext>
            </a:extLst>
          </p:cNvPr>
          <p:cNvSpPr txBox="1"/>
          <p:nvPr/>
        </p:nvSpPr>
        <p:spPr>
          <a:xfrm>
            <a:off x="8314151" y="2319449"/>
            <a:ext cx="10051142" cy="369332"/>
          </a:xfrm>
          <a:prstGeom prst="rect">
            <a:avLst/>
          </a:prstGeom>
          <a:noFill/>
        </p:spPr>
        <p:txBody>
          <a:bodyPr wrap="square">
            <a:spAutoFit/>
          </a:bodyPr>
          <a:lstStyle/>
          <a:p>
            <a:pPr marL="12700">
              <a:spcBef>
                <a:spcPts val="110"/>
              </a:spcBef>
            </a:pPr>
            <a:r>
              <a:rPr lang="pl-PL" sz="1800" b="1" dirty="0">
                <a:latin typeface="Lato Black" panose="020F0A02020204030203" pitchFamily="34" charset="-18"/>
              </a:rPr>
              <a:t>Korzyści dla obywateli</a:t>
            </a:r>
          </a:p>
        </p:txBody>
      </p:sp>
    </p:spTree>
    <p:extLst>
      <p:ext uri="{BB962C8B-B14F-4D97-AF65-F5344CB8AC3E}">
        <p14:creationId xmlns:p14="http://schemas.microsoft.com/office/powerpoint/2010/main" val="9757050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object 44"/>
          <p:cNvSpPr txBox="1">
            <a:spLocks noGrp="1"/>
          </p:cNvSpPr>
          <p:nvPr>
            <p:ph type="dt" sz="half" idx="6"/>
          </p:nvPr>
        </p:nvSpPr>
        <p:spPr>
          <a:prstGeom prst="rect">
            <a:avLst/>
          </a:prstGeom>
        </p:spPr>
        <p:txBody>
          <a:bodyPr vert="horz" wrap="square" lIns="0" tIns="27940" rIns="0" bIns="0" rtlCol="0">
            <a:spAutoFit/>
          </a:bodyPr>
          <a:lstStyle/>
          <a:p>
            <a:pPr marL="12700">
              <a:lnSpc>
                <a:spcPct val="100000"/>
              </a:lnSpc>
              <a:spcBef>
                <a:spcPts val="220"/>
              </a:spcBef>
              <a:tabLst>
                <a:tab pos="2276475" algn="l"/>
                <a:tab pos="2463165" algn="l"/>
              </a:tabLst>
            </a:pPr>
            <a:r>
              <a:rPr spc="120" dirty="0"/>
              <a:t>Ministerstwo</a:t>
            </a:r>
            <a:r>
              <a:rPr spc="290" dirty="0"/>
              <a:t> </a:t>
            </a:r>
            <a:r>
              <a:rPr spc="114" dirty="0"/>
              <a:t>Finansów</a:t>
            </a:r>
            <a:r>
              <a:rPr dirty="0"/>
              <a:t>	</a:t>
            </a:r>
            <a:r>
              <a:rPr b="0" spc="-50" dirty="0">
                <a:latin typeface="Open Sans"/>
                <a:cs typeface="Open Sans"/>
              </a:rPr>
              <a:t>/</a:t>
            </a:r>
            <a:r>
              <a:rPr b="0" dirty="0">
                <a:latin typeface="Open Sans"/>
                <a:cs typeface="Open Sans"/>
              </a:rPr>
              <a:t>	</a:t>
            </a:r>
            <a:r>
              <a:rPr b="0" spc="110" dirty="0">
                <a:latin typeface="Open Sans"/>
                <a:cs typeface="Open Sans"/>
              </a:rPr>
              <a:t>gov.pl/finanse </a:t>
            </a:r>
          </a:p>
        </p:txBody>
      </p:sp>
      <p:sp>
        <p:nvSpPr>
          <p:cNvPr id="45" name="object 45"/>
          <p:cNvSpPr txBox="1">
            <a:spLocks noGrp="1"/>
          </p:cNvSpPr>
          <p:nvPr>
            <p:ph type="ftr" sz="quarter" idx="5"/>
          </p:nvPr>
        </p:nvSpPr>
        <p:spPr>
          <a:prstGeom prst="rect">
            <a:avLst/>
          </a:prstGeom>
        </p:spPr>
        <p:txBody>
          <a:bodyPr vert="horz" wrap="square" lIns="0" tIns="27940" rIns="0" bIns="0" rtlCol="0">
            <a:spAutoFit/>
          </a:bodyPr>
          <a:lstStyle/>
          <a:p>
            <a:pPr marL="12700">
              <a:lnSpc>
                <a:spcPct val="100000"/>
              </a:lnSpc>
              <a:spcBef>
                <a:spcPts val="220"/>
              </a:spcBef>
              <a:tabLst>
                <a:tab pos="3196590" algn="l"/>
                <a:tab pos="3382645" algn="l"/>
              </a:tabLst>
            </a:pPr>
            <a:r>
              <a:rPr spc="120" dirty="0"/>
              <a:t>Krajowa</a:t>
            </a:r>
            <a:r>
              <a:rPr spc="265" dirty="0"/>
              <a:t> </a:t>
            </a:r>
            <a:r>
              <a:rPr spc="130" dirty="0"/>
              <a:t>Administracja</a:t>
            </a:r>
            <a:r>
              <a:rPr spc="270" dirty="0"/>
              <a:t> </a:t>
            </a:r>
            <a:r>
              <a:rPr spc="105" dirty="0"/>
              <a:t>Skarbowa</a:t>
            </a:r>
            <a:r>
              <a:rPr dirty="0"/>
              <a:t>	</a:t>
            </a:r>
            <a:r>
              <a:rPr b="0" spc="-50" dirty="0">
                <a:latin typeface="Open Sans"/>
                <a:cs typeface="Open Sans"/>
              </a:rPr>
              <a:t>/</a:t>
            </a:r>
            <a:r>
              <a:rPr b="0" dirty="0">
                <a:latin typeface="Open Sans"/>
                <a:cs typeface="Open Sans"/>
              </a:rPr>
              <a:t>	</a:t>
            </a:r>
            <a:r>
              <a:rPr b="0" spc="114" dirty="0">
                <a:latin typeface="Open Sans"/>
                <a:cs typeface="Open Sans"/>
              </a:rPr>
              <a:t>gov.pl/kas </a:t>
            </a:r>
          </a:p>
        </p:txBody>
      </p:sp>
      <p:sp>
        <p:nvSpPr>
          <p:cNvPr id="46" name="object 46"/>
          <p:cNvSpPr txBox="1">
            <a:spLocks noGrp="1"/>
          </p:cNvSpPr>
          <p:nvPr>
            <p:ph type="sldNum" sz="quarter" idx="7"/>
          </p:nvPr>
        </p:nvSpPr>
        <p:spPr>
          <a:xfrm>
            <a:off x="18929260" y="10751027"/>
            <a:ext cx="419190" cy="212879"/>
          </a:xfrm>
          <a:prstGeom prst="rect">
            <a:avLst/>
          </a:prstGeom>
        </p:spPr>
        <p:txBody>
          <a:bodyPr vert="horz" wrap="square" lIns="0" tIns="27940" rIns="0" bIns="0" rtlCol="0">
            <a:spAutoFit/>
          </a:bodyPr>
          <a:lstStyle/>
          <a:p>
            <a:pPr marL="38100">
              <a:lnSpc>
                <a:spcPct val="100000"/>
              </a:lnSpc>
              <a:spcBef>
                <a:spcPts val="220"/>
              </a:spcBef>
            </a:pPr>
            <a:fld id="{81D60167-4931-47E6-BA6A-407CBD079E47}" type="slidenum">
              <a:rPr spc="-50" dirty="0"/>
              <a:t>13</a:t>
            </a:fld>
            <a:endParaRPr spc="-50" dirty="0"/>
          </a:p>
        </p:txBody>
      </p:sp>
      <p:sp>
        <p:nvSpPr>
          <p:cNvPr id="6" name="object 9">
            <a:extLst>
              <a:ext uri="{FF2B5EF4-FFF2-40B4-BE49-F238E27FC236}">
                <a16:creationId xmlns:a16="http://schemas.microsoft.com/office/drawing/2014/main" id="{7B0323EB-0370-F2EB-66C4-55D86C03435C}"/>
              </a:ext>
            </a:extLst>
          </p:cNvPr>
          <p:cNvSpPr txBox="1"/>
          <p:nvPr/>
        </p:nvSpPr>
        <p:spPr>
          <a:xfrm>
            <a:off x="1087437" y="2320761"/>
            <a:ext cx="2639060" cy="321883"/>
          </a:xfrm>
          <a:prstGeom prst="rect">
            <a:avLst/>
          </a:prstGeom>
        </p:spPr>
        <p:txBody>
          <a:bodyPr vert="horz" wrap="square" lIns="0" tIns="13970" rIns="0" bIns="0" rtlCol="0">
            <a:spAutoFit/>
          </a:bodyPr>
          <a:lstStyle/>
          <a:p>
            <a:pPr marL="12700">
              <a:lnSpc>
                <a:spcPct val="100000"/>
              </a:lnSpc>
              <a:spcBef>
                <a:spcPts val="110"/>
              </a:spcBef>
            </a:pPr>
            <a:r>
              <a:rPr sz="2000" b="1" dirty="0">
                <a:latin typeface="+mn-lt"/>
                <a:cs typeface="Lato Black"/>
              </a:rPr>
              <a:t>Nowe</a:t>
            </a:r>
            <a:r>
              <a:rPr sz="2000" b="1" spc="-75" dirty="0">
                <a:latin typeface="+mn-lt"/>
                <a:cs typeface="Lato Black"/>
              </a:rPr>
              <a:t> </a:t>
            </a:r>
            <a:r>
              <a:rPr sz="2000" b="1" spc="-10" dirty="0">
                <a:latin typeface="+mn-lt"/>
                <a:cs typeface="Lato Black"/>
              </a:rPr>
              <a:t>funkcjonalności</a:t>
            </a:r>
            <a:endParaRPr sz="2000" dirty="0">
              <a:latin typeface="+mn-lt"/>
              <a:cs typeface="Lato Black"/>
            </a:endParaRPr>
          </a:p>
        </p:txBody>
      </p:sp>
      <p:sp>
        <p:nvSpPr>
          <p:cNvPr id="8" name="object 18">
            <a:extLst>
              <a:ext uri="{FF2B5EF4-FFF2-40B4-BE49-F238E27FC236}">
                <a16:creationId xmlns:a16="http://schemas.microsoft.com/office/drawing/2014/main" id="{9A65C6C7-4F62-D5DE-4BAB-80928436943F}"/>
              </a:ext>
            </a:extLst>
          </p:cNvPr>
          <p:cNvSpPr/>
          <p:nvPr/>
        </p:nvSpPr>
        <p:spPr>
          <a:xfrm>
            <a:off x="1087436" y="2945783"/>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2000">
              <a:latin typeface="+mn-lt"/>
            </a:endParaRPr>
          </a:p>
        </p:txBody>
      </p:sp>
      <p:sp>
        <p:nvSpPr>
          <p:cNvPr id="12" name="object 18">
            <a:extLst>
              <a:ext uri="{FF2B5EF4-FFF2-40B4-BE49-F238E27FC236}">
                <a16:creationId xmlns:a16="http://schemas.microsoft.com/office/drawing/2014/main" id="{CE3E74CB-0155-64B2-926E-9C9CAFE764EC}"/>
              </a:ext>
            </a:extLst>
          </p:cNvPr>
          <p:cNvSpPr/>
          <p:nvPr/>
        </p:nvSpPr>
        <p:spPr>
          <a:xfrm rot="5400000" flipV="1">
            <a:off x="4565674" y="5907971"/>
            <a:ext cx="7283982" cy="201991"/>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2000">
              <a:latin typeface="+mn-lt"/>
            </a:endParaRPr>
          </a:p>
        </p:txBody>
      </p:sp>
      <p:sp>
        <p:nvSpPr>
          <p:cNvPr id="17" name="object 18">
            <a:extLst>
              <a:ext uri="{FF2B5EF4-FFF2-40B4-BE49-F238E27FC236}">
                <a16:creationId xmlns:a16="http://schemas.microsoft.com/office/drawing/2014/main" id="{6688D5D8-5FC9-4DE1-458C-B243138A7855}"/>
              </a:ext>
            </a:extLst>
          </p:cNvPr>
          <p:cNvSpPr/>
          <p:nvPr/>
        </p:nvSpPr>
        <p:spPr>
          <a:xfrm>
            <a:off x="969218" y="6979350"/>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2000">
              <a:latin typeface="+mn-lt"/>
            </a:endParaRPr>
          </a:p>
        </p:txBody>
      </p:sp>
      <p:sp>
        <p:nvSpPr>
          <p:cNvPr id="58" name="object 18">
            <a:extLst>
              <a:ext uri="{FF2B5EF4-FFF2-40B4-BE49-F238E27FC236}">
                <a16:creationId xmlns:a16="http://schemas.microsoft.com/office/drawing/2014/main" id="{DABB7B23-52B2-2BD8-543C-517A50592BEA}"/>
              </a:ext>
            </a:extLst>
          </p:cNvPr>
          <p:cNvSpPr/>
          <p:nvPr/>
        </p:nvSpPr>
        <p:spPr>
          <a:xfrm>
            <a:off x="1087436" y="9650956"/>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2000">
              <a:latin typeface="+mn-lt"/>
            </a:endParaRPr>
          </a:p>
        </p:txBody>
      </p:sp>
      <p:sp>
        <p:nvSpPr>
          <p:cNvPr id="29" name="object 11">
            <a:extLst>
              <a:ext uri="{FF2B5EF4-FFF2-40B4-BE49-F238E27FC236}">
                <a16:creationId xmlns:a16="http://schemas.microsoft.com/office/drawing/2014/main" id="{1A4CB2DF-D2E4-422B-9FA9-849647C9BAFC}"/>
              </a:ext>
            </a:extLst>
          </p:cNvPr>
          <p:cNvSpPr txBox="1"/>
          <p:nvPr/>
        </p:nvSpPr>
        <p:spPr>
          <a:xfrm>
            <a:off x="8419466" y="3429548"/>
            <a:ext cx="10540274" cy="285335"/>
          </a:xfrm>
          <a:prstGeom prst="rect">
            <a:avLst/>
          </a:prstGeom>
        </p:spPr>
        <p:txBody>
          <a:bodyPr vert="horz" wrap="square" lIns="0" tIns="12700" rIns="0" bIns="0" rtlCol="0">
            <a:spAutoFit/>
          </a:bodyPr>
          <a:lstStyle/>
          <a:p>
            <a:pPr marR="5080">
              <a:lnSpc>
                <a:spcPts val="2180"/>
              </a:lnSpc>
              <a:spcBef>
                <a:spcPts val="100"/>
              </a:spcBef>
            </a:pPr>
            <a:r>
              <a:rPr lang="pl-PL" sz="1800" b="0" i="0" u="none" strike="noStrike" dirty="0">
                <a:solidFill>
                  <a:srgbClr val="000000"/>
                </a:solidFill>
                <a:effectLst/>
                <a:latin typeface="Calibri" panose="020F0502020204030204" pitchFamily="34" charset="0"/>
              </a:rPr>
              <a:t> </a:t>
            </a:r>
            <a:endParaRPr lang="pl-PL" sz="2000" dirty="0">
              <a:solidFill>
                <a:schemeClr val="tx1"/>
              </a:solidFill>
              <a:latin typeface="+mn-lt"/>
            </a:endParaRPr>
          </a:p>
        </p:txBody>
      </p:sp>
      <p:sp>
        <p:nvSpPr>
          <p:cNvPr id="16" name="object 2">
            <a:extLst>
              <a:ext uri="{FF2B5EF4-FFF2-40B4-BE49-F238E27FC236}">
                <a16:creationId xmlns:a16="http://schemas.microsoft.com/office/drawing/2014/main" id="{35D5D45E-A7D6-4E8B-AD0C-DA0DE893E6CE}"/>
              </a:ext>
            </a:extLst>
          </p:cNvPr>
          <p:cNvSpPr txBox="1"/>
          <p:nvPr/>
        </p:nvSpPr>
        <p:spPr>
          <a:xfrm>
            <a:off x="1087436" y="5052219"/>
            <a:ext cx="6794686" cy="285335"/>
          </a:xfrm>
          <a:prstGeom prst="rect">
            <a:avLst/>
          </a:prstGeom>
        </p:spPr>
        <p:txBody>
          <a:bodyPr vert="horz" wrap="square" lIns="0" tIns="12700" rIns="0" bIns="0" rtlCol="0">
            <a:spAutoFit/>
          </a:bodyPr>
          <a:lstStyle/>
          <a:p>
            <a:pPr marL="12700" marR="5080">
              <a:lnSpc>
                <a:spcPts val="2180"/>
              </a:lnSpc>
              <a:spcBef>
                <a:spcPts val="100"/>
              </a:spcBef>
            </a:pPr>
            <a:r>
              <a:rPr lang="pl-PL" b="1" dirty="0">
                <a:solidFill>
                  <a:srgbClr val="000000"/>
                </a:solidFill>
                <a:latin typeface="Calibri" panose="020F0502020204030204" pitchFamily="34" charset="0"/>
              </a:rPr>
              <a:t> </a:t>
            </a:r>
            <a:endParaRPr lang="pl-PL" dirty="0">
              <a:solidFill>
                <a:srgbClr val="000000"/>
              </a:solidFill>
              <a:latin typeface="Calibri" panose="020F0502020204030204" pitchFamily="34" charset="0"/>
            </a:endParaRPr>
          </a:p>
        </p:txBody>
      </p:sp>
      <p:sp>
        <p:nvSpPr>
          <p:cNvPr id="18" name="pole tekstowe 17">
            <a:extLst>
              <a:ext uri="{FF2B5EF4-FFF2-40B4-BE49-F238E27FC236}">
                <a16:creationId xmlns:a16="http://schemas.microsoft.com/office/drawing/2014/main" id="{D46F9E42-0B0E-4815-A20C-0B126F8FAEDA}"/>
              </a:ext>
            </a:extLst>
          </p:cNvPr>
          <p:cNvSpPr txBox="1"/>
          <p:nvPr/>
        </p:nvSpPr>
        <p:spPr>
          <a:xfrm>
            <a:off x="8331618" y="4987447"/>
            <a:ext cx="10053144" cy="364843"/>
          </a:xfrm>
          <a:prstGeom prst="rect">
            <a:avLst/>
          </a:prstGeom>
          <a:noFill/>
        </p:spPr>
        <p:txBody>
          <a:bodyPr wrap="square">
            <a:spAutoFit/>
          </a:bodyPr>
          <a:lstStyle/>
          <a:p>
            <a:pPr marL="12700">
              <a:lnSpc>
                <a:spcPts val="2180"/>
              </a:lnSpc>
              <a:spcBef>
                <a:spcPts val="95"/>
              </a:spcBef>
            </a:pPr>
            <a:r>
              <a:rPr lang="pl-PL" dirty="0">
                <a:solidFill>
                  <a:srgbClr val="000000"/>
                </a:solidFill>
                <a:latin typeface="Calibri" panose="020F0502020204030204" pitchFamily="34" charset="0"/>
              </a:rPr>
              <a:t> </a:t>
            </a:r>
          </a:p>
        </p:txBody>
      </p:sp>
      <p:sp>
        <p:nvSpPr>
          <p:cNvPr id="23" name="pole tekstowe 22">
            <a:extLst>
              <a:ext uri="{FF2B5EF4-FFF2-40B4-BE49-F238E27FC236}">
                <a16:creationId xmlns:a16="http://schemas.microsoft.com/office/drawing/2014/main" id="{C6D1B661-1F49-46BE-9855-5D6BAD3F662B}"/>
              </a:ext>
            </a:extLst>
          </p:cNvPr>
          <p:cNvSpPr txBox="1"/>
          <p:nvPr/>
        </p:nvSpPr>
        <p:spPr>
          <a:xfrm>
            <a:off x="984250" y="3456878"/>
            <a:ext cx="7122419" cy="369332"/>
          </a:xfrm>
          <a:prstGeom prst="rect">
            <a:avLst/>
          </a:prstGeom>
          <a:noFill/>
        </p:spPr>
        <p:txBody>
          <a:bodyPr wrap="square">
            <a:spAutoFit/>
          </a:bodyPr>
          <a:lstStyle/>
          <a:p>
            <a:r>
              <a:rPr lang="pl-PL" b="1" dirty="0" err="1">
                <a:solidFill>
                  <a:schemeClr val="tx1"/>
                </a:solidFill>
                <a:latin typeface="+mn-lt"/>
              </a:rPr>
              <a:t>Chatbot</a:t>
            </a:r>
            <a:r>
              <a:rPr lang="pl-PL" b="1" dirty="0">
                <a:solidFill>
                  <a:schemeClr val="tx1"/>
                </a:solidFill>
                <a:latin typeface="+mn-lt"/>
              </a:rPr>
              <a:t> </a:t>
            </a:r>
            <a:r>
              <a:rPr lang="pl-PL" b="1" dirty="0" err="1">
                <a:solidFill>
                  <a:schemeClr val="tx1"/>
                </a:solidFill>
                <a:latin typeface="+mn-lt"/>
              </a:rPr>
              <a:t>Kaspro</a:t>
            </a:r>
            <a:r>
              <a:rPr lang="pl-PL" b="1" dirty="0">
                <a:solidFill>
                  <a:schemeClr val="tx1"/>
                </a:solidFill>
                <a:latin typeface="+mn-lt"/>
              </a:rPr>
              <a:t> na stronie </a:t>
            </a:r>
            <a:r>
              <a:rPr lang="pl-PL" b="1" dirty="0">
                <a:solidFill>
                  <a:schemeClr val="tx1"/>
                </a:solidFill>
                <a:latin typeface="+mn-lt"/>
                <a:hlinkClick r:id="rId2"/>
              </a:rPr>
              <a:t>www.etoll.gov.pl</a:t>
            </a:r>
            <a:r>
              <a:rPr lang="pl-PL" b="1" dirty="0">
                <a:solidFill>
                  <a:schemeClr val="tx1"/>
                </a:solidFill>
                <a:latin typeface="+mn-lt"/>
              </a:rPr>
              <a:t> – rozbudowa (etap I).</a:t>
            </a:r>
            <a:endParaRPr lang="pl-PL" dirty="0">
              <a:solidFill>
                <a:schemeClr val="tx1"/>
              </a:solidFill>
              <a:latin typeface="+mn-lt"/>
            </a:endParaRPr>
          </a:p>
        </p:txBody>
      </p:sp>
      <p:sp>
        <p:nvSpPr>
          <p:cNvPr id="24" name="pole tekstowe 23">
            <a:extLst>
              <a:ext uri="{FF2B5EF4-FFF2-40B4-BE49-F238E27FC236}">
                <a16:creationId xmlns:a16="http://schemas.microsoft.com/office/drawing/2014/main" id="{30D003E1-85F6-490E-9F2C-2D3C56389759}"/>
              </a:ext>
            </a:extLst>
          </p:cNvPr>
          <p:cNvSpPr txBox="1"/>
          <p:nvPr/>
        </p:nvSpPr>
        <p:spPr>
          <a:xfrm>
            <a:off x="8352940" y="3140075"/>
            <a:ext cx="10558085" cy="3693319"/>
          </a:xfrm>
          <a:prstGeom prst="rect">
            <a:avLst/>
          </a:prstGeom>
          <a:noFill/>
        </p:spPr>
        <p:txBody>
          <a:bodyPr wrap="square">
            <a:spAutoFit/>
          </a:bodyPr>
          <a:lstStyle/>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pl-PL" altLang="pl-PL" sz="1800" b="1" i="0" u="none" strike="noStrike" cap="none" normalizeH="0" baseline="0" dirty="0">
                <a:ln>
                  <a:noFill/>
                </a:ln>
                <a:solidFill>
                  <a:schemeClr val="tx1"/>
                </a:solidFill>
                <a:effectLst/>
                <a:latin typeface="+mn-lt"/>
              </a:rPr>
              <a:t>Szybszy dostęp do informacji</a:t>
            </a:r>
            <a:r>
              <a:rPr kumimoji="0" lang="pl-PL" altLang="pl-PL" sz="1800" b="0" i="0" u="none" strike="noStrike" cap="none" normalizeH="0" baseline="0" dirty="0">
                <a:ln>
                  <a:noFill/>
                </a:ln>
                <a:solidFill>
                  <a:schemeClr val="tx1"/>
                </a:solidFill>
                <a:effectLst/>
                <a:latin typeface="+mn-lt"/>
              </a:rPr>
              <a:t> – użytkownicy mogą natychmiast uzyskać potrzebne odpowiedzi bez konieczności długiego przeszukiwania strony.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pl-PL" altLang="pl-PL" sz="1800" b="1" i="0" u="none" strike="noStrike" cap="none" normalizeH="0" baseline="0" dirty="0">
                <a:ln>
                  <a:noFill/>
                </a:ln>
                <a:solidFill>
                  <a:schemeClr val="tx1"/>
                </a:solidFill>
                <a:effectLst/>
                <a:latin typeface="+mn-lt"/>
              </a:rPr>
              <a:t>Oszczędność czasu</a:t>
            </a:r>
            <a:r>
              <a:rPr kumimoji="0" lang="pl-PL" altLang="pl-PL" sz="1800" b="0" i="0" u="none" strike="noStrike" cap="none" normalizeH="0" baseline="0" dirty="0">
                <a:ln>
                  <a:noFill/>
                </a:ln>
                <a:solidFill>
                  <a:schemeClr val="tx1"/>
                </a:solidFill>
                <a:effectLst/>
                <a:latin typeface="+mn-lt"/>
              </a:rPr>
              <a:t> – </a:t>
            </a:r>
            <a:r>
              <a:rPr kumimoji="0" lang="pl-PL" altLang="pl-PL" sz="1800" b="0" i="0" u="none" strike="noStrike" cap="none" normalizeH="0" baseline="0" dirty="0" err="1">
                <a:ln>
                  <a:noFill/>
                </a:ln>
                <a:solidFill>
                  <a:schemeClr val="tx1"/>
                </a:solidFill>
                <a:effectLst/>
                <a:latin typeface="+mn-lt"/>
              </a:rPr>
              <a:t>chatbot</a:t>
            </a:r>
            <a:r>
              <a:rPr kumimoji="0" lang="pl-PL" altLang="pl-PL" sz="1800" b="0" i="0" u="none" strike="noStrike" cap="none" normalizeH="0" baseline="0" dirty="0">
                <a:ln>
                  <a:noFill/>
                </a:ln>
                <a:solidFill>
                  <a:schemeClr val="tx1"/>
                </a:solidFill>
                <a:effectLst/>
                <a:latin typeface="+mn-lt"/>
              </a:rPr>
              <a:t> skraca czas potrzebny na znalezienie właściwych informacji lub procedur.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pl-PL" altLang="pl-PL" sz="1800" b="1" i="0" u="none" strike="noStrike" cap="none" normalizeH="0" baseline="0" dirty="0">
                <a:ln>
                  <a:noFill/>
                </a:ln>
                <a:solidFill>
                  <a:schemeClr val="tx1"/>
                </a:solidFill>
                <a:effectLst/>
                <a:latin typeface="+mn-lt"/>
              </a:rPr>
              <a:t>Dostępność 24/7</a:t>
            </a:r>
            <a:r>
              <a:rPr kumimoji="0" lang="pl-PL" altLang="pl-PL" sz="1800" b="0" i="0" u="none" strike="noStrike" cap="none" normalizeH="0" baseline="0" dirty="0">
                <a:ln>
                  <a:noFill/>
                </a:ln>
                <a:solidFill>
                  <a:schemeClr val="tx1"/>
                </a:solidFill>
                <a:effectLst/>
                <a:latin typeface="+mn-lt"/>
              </a:rPr>
              <a:t> – możliwość uzyskania pomocy o każdej porze dnia i nocy, bez ograniczeń godzin pracy infolinii.</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pl-PL" altLang="pl-PL" sz="1800" b="1" i="0" u="none" strike="noStrike" cap="none" normalizeH="0" baseline="0" dirty="0">
                <a:ln>
                  <a:noFill/>
                </a:ln>
                <a:solidFill>
                  <a:schemeClr val="tx1"/>
                </a:solidFill>
                <a:effectLst/>
                <a:latin typeface="+mn-lt"/>
              </a:rPr>
              <a:t>Łatwiejsza obsługa spraw</a:t>
            </a:r>
            <a:r>
              <a:rPr kumimoji="0" lang="pl-PL" altLang="pl-PL" sz="1800" b="0" i="0" u="none" strike="noStrike" cap="none" normalizeH="0" baseline="0" dirty="0">
                <a:ln>
                  <a:noFill/>
                </a:ln>
                <a:solidFill>
                  <a:schemeClr val="tx1"/>
                </a:solidFill>
                <a:effectLst/>
                <a:latin typeface="+mn-lt"/>
              </a:rPr>
              <a:t> – system rozpoznaje intencje użytkownika i kieruje go bezpośrednio do odpowiednich formularzy, odpowiedzi lub sekcji FAQ.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pl-PL" altLang="pl-PL" sz="1800" b="1" i="0" u="none" strike="noStrike" cap="none" normalizeH="0" baseline="0" dirty="0">
                <a:ln>
                  <a:noFill/>
                </a:ln>
                <a:solidFill>
                  <a:schemeClr val="tx1"/>
                </a:solidFill>
                <a:effectLst/>
                <a:latin typeface="+mn-lt"/>
              </a:rPr>
              <a:t>Lepsza nawigacja po stronie</a:t>
            </a:r>
            <a:r>
              <a:rPr kumimoji="0" lang="pl-PL" altLang="pl-PL" sz="1800" b="0" i="0" u="none" strike="noStrike" cap="none" normalizeH="0" baseline="0" dirty="0">
                <a:ln>
                  <a:noFill/>
                </a:ln>
                <a:solidFill>
                  <a:schemeClr val="tx1"/>
                </a:solidFill>
                <a:effectLst/>
                <a:latin typeface="+mn-lt"/>
              </a:rPr>
              <a:t> – </a:t>
            </a:r>
            <a:r>
              <a:rPr kumimoji="0" lang="pl-PL" altLang="pl-PL" sz="1800" b="0" i="0" u="none" strike="noStrike" cap="none" normalizeH="0" baseline="0" dirty="0" err="1">
                <a:ln>
                  <a:noFill/>
                </a:ln>
                <a:solidFill>
                  <a:schemeClr val="tx1"/>
                </a:solidFill>
                <a:effectLst/>
                <a:latin typeface="+mn-lt"/>
              </a:rPr>
              <a:t>chatbot</a:t>
            </a:r>
            <a:r>
              <a:rPr kumimoji="0" lang="pl-PL" altLang="pl-PL" sz="1800" b="0" i="0" u="none" strike="noStrike" cap="none" normalizeH="0" baseline="0" dirty="0">
                <a:ln>
                  <a:noFill/>
                </a:ln>
                <a:solidFill>
                  <a:schemeClr val="tx1"/>
                </a:solidFill>
                <a:effectLst/>
                <a:latin typeface="+mn-lt"/>
              </a:rPr>
              <a:t> pomaga szybko odnaleźć potrzebne treści, przeszukując informacje dostępne na stronie.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pl-PL" altLang="pl-PL" sz="1800" b="1" i="0" u="none" strike="noStrike" cap="none" normalizeH="0" baseline="0" dirty="0">
                <a:ln>
                  <a:noFill/>
                </a:ln>
                <a:solidFill>
                  <a:schemeClr val="tx1"/>
                </a:solidFill>
                <a:effectLst/>
                <a:latin typeface="+mn-lt"/>
              </a:rPr>
              <a:t>Wsparcie multimedialne</a:t>
            </a:r>
            <a:r>
              <a:rPr kumimoji="0" lang="pl-PL" altLang="pl-PL" sz="1800" b="0" i="0" u="none" strike="noStrike" cap="none" normalizeH="0" baseline="0" dirty="0">
                <a:ln>
                  <a:noFill/>
                </a:ln>
                <a:solidFill>
                  <a:schemeClr val="tx1"/>
                </a:solidFill>
                <a:effectLst/>
                <a:latin typeface="+mn-lt"/>
              </a:rPr>
              <a:t> – możliwość korzystania z krótkich filmów instruktażowych, które ułatwiają zrozumienie procedur.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pl-PL" altLang="pl-PL" sz="1800" b="1" i="0" u="none" strike="noStrike" cap="none" normalizeH="0" baseline="0" dirty="0">
                <a:ln>
                  <a:noFill/>
                </a:ln>
                <a:solidFill>
                  <a:schemeClr val="tx1"/>
                </a:solidFill>
                <a:effectLst/>
                <a:latin typeface="+mn-lt"/>
              </a:rPr>
              <a:t>Poprawa doświadczenia użytkownika</a:t>
            </a:r>
            <a:r>
              <a:rPr kumimoji="0" lang="pl-PL" altLang="pl-PL" sz="1800" b="0" i="0" u="none" strike="noStrike" cap="none" normalizeH="0" baseline="0" dirty="0">
                <a:ln>
                  <a:noFill/>
                </a:ln>
                <a:solidFill>
                  <a:schemeClr val="tx1"/>
                </a:solidFill>
                <a:effectLst/>
                <a:latin typeface="+mn-lt"/>
              </a:rPr>
              <a:t> – korzystanie z usług staje się bardziej intuicyjne, wygodne </a:t>
            </a:r>
            <a:br>
              <a:rPr kumimoji="0" lang="pl-PL" altLang="pl-PL" sz="1800" b="0" i="0" u="none" strike="noStrike" cap="none" normalizeH="0" baseline="0" dirty="0">
                <a:ln>
                  <a:noFill/>
                </a:ln>
                <a:solidFill>
                  <a:schemeClr val="tx1"/>
                </a:solidFill>
                <a:effectLst/>
                <a:latin typeface="+mn-lt"/>
              </a:rPr>
            </a:br>
            <a:r>
              <a:rPr kumimoji="0" lang="pl-PL" altLang="pl-PL" sz="1800" b="0" i="0" u="none" strike="noStrike" cap="none" normalizeH="0" baseline="0" dirty="0">
                <a:ln>
                  <a:noFill/>
                </a:ln>
                <a:solidFill>
                  <a:schemeClr val="tx1"/>
                </a:solidFill>
                <a:effectLst/>
                <a:latin typeface="+mn-lt"/>
              </a:rPr>
              <a:t>i przyjazne.</a:t>
            </a:r>
            <a:endParaRPr lang="pl-PL" dirty="0"/>
          </a:p>
        </p:txBody>
      </p:sp>
      <p:sp>
        <p:nvSpPr>
          <p:cNvPr id="19" name="object 8">
            <a:extLst>
              <a:ext uri="{FF2B5EF4-FFF2-40B4-BE49-F238E27FC236}">
                <a16:creationId xmlns:a16="http://schemas.microsoft.com/office/drawing/2014/main" id="{C9DA74D8-8799-4310-821C-A9D6C9CB45CB}"/>
              </a:ext>
            </a:extLst>
          </p:cNvPr>
          <p:cNvSpPr txBox="1"/>
          <p:nvPr/>
        </p:nvSpPr>
        <p:spPr>
          <a:xfrm>
            <a:off x="1087437" y="625475"/>
            <a:ext cx="6237156" cy="689291"/>
          </a:xfrm>
          <a:prstGeom prst="rect">
            <a:avLst/>
          </a:prstGeom>
        </p:spPr>
        <p:txBody>
          <a:bodyPr vert="horz" wrap="square" lIns="0" tIns="12065" rIns="0" bIns="0" rtlCol="0">
            <a:spAutoFit/>
          </a:bodyPr>
          <a:lstStyle/>
          <a:p>
            <a:pPr marL="12700">
              <a:lnSpc>
                <a:spcPct val="100000"/>
              </a:lnSpc>
              <a:spcBef>
                <a:spcPts val="95"/>
              </a:spcBef>
            </a:pPr>
            <a:r>
              <a:rPr lang="pl-PL" sz="4400" b="1" dirty="0">
                <a:latin typeface="+mn-lt"/>
                <a:cs typeface="Lato Black"/>
              </a:rPr>
              <a:t>e-TOLL</a:t>
            </a:r>
            <a:endParaRPr sz="4400" dirty="0">
              <a:latin typeface="+mn-lt"/>
              <a:cs typeface="Lato Black"/>
            </a:endParaRPr>
          </a:p>
        </p:txBody>
      </p:sp>
      <p:sp>
        <p:nvSpPr>
          <p:cNvPr id="2" name="pole tekstowe 1">
            <a:extLst>
              <a:ext uri="{FF2B5EF4-FFF2-40B4-BE49-F238E27FC236}">
                <a16:creationId xmlns:a16="http://schemas.microsoft.com/office/drawing/2014/main" id="{61237B53-C8EA-4D50-95C9-D7935A4C6824}"/>
              </a:ext>
            </a:extLst>
          </p:cNvPr>
          <p:cNvSpPr txBox="1"/>
          <p:nvPr/>
        </p:nvSpPr>
        <p:spPr>
          <a:xfrm>
            <a:off x="984250" y="7174407"/>
            <a:ext cx="6513611" cy="923330"/>
          </a:xfrm>
          <a:prstGeom prst="rect">
            <a:avLst/>
          </a:prstGeom>
          <a:noFill/>
        </p:spPr>
        <p:txBody>
          <a:bodyPr wrap="square" rtlCol="0">
            <a:spAutoFit/>
          </a:bodyPr>
          <a:lstStyle/>
          <a:p>
            <a:r>
              <a:rPr lang="pl-PL" spc="-10" dirty="0">
                <a:solidFill>
                  <a:schemeClr val="tx1"/>
                </a:solidFill>
                <a:latin typeface="+mn-lt"/>
                <a:ea typeface="+mn-ea"/>
                <a:cs typeface="Lato"/>
              </a:rPr>
              <a:t>R</a:t>
            </a:r>
            <a:r>
              <a:rPr lang="pl-PL" sz="1800" spc="-10" dirty="0">
                <a:solidFill>
                  <a:schemeClr val="tx1"/>
                </a:solidFill>
                <a:latin typeface="+mn-lt"/>
                <a:ea typeface="+mn-ea"/>
                <a:cs typeface="Lato"/>
              </a:rPr>
              <a:t>ozbudowa Aplikacji Mobilnej e-TOLL o Internetowe Konto Klienta</a:t>
            </a:r>
          </a:p>
          <a:p>
            <a:r>
              <a:rPr lang="pl-PL" sz="1800" spc="-10" dirty="0">
                <a:solidFill>
                  <a:schemeClr val="tx1"/>
                </a:solidFill>
                <a:latin typeface="+mn-lt"/>
                <a:ea typeface="+mn-ea"/>
                <a:cs typeface="Lato"/>
              </a:rPr>
              <a:t> (etap I).</a:t>
            </a:r>
            <a:endParaRPr lang="pl-PL" sz="1800" b="0" spc="-10" dirty="0">
              <a:latin typeface="+mn-lt"/>
              <a:cs typeface="Lato"/>
            </a:endParaRPr>
          </a:p>
          <a:p>
            <a:endParaRPr lang="pl-PL" dirty="0"/>
          </a:p>
        </p:txBody>
      </p:sp>
      <p:sp>
        <p:nvSpPr>
          <p:cNvPr id="20" name="object 18">
            <a:extLst>
              <a:ext uri="{FF2B5EF4-FFF2-40B4-BE49-F238E27FC236}">
                <a16:creationId xmlns:a16="http://schemas.microsoft.com/office/drawing/2014/main" id="{E6FDB136-758B-4F59-995E-D929F9417E1A}"/>
              </a:ext>
            </a:extLst>
          </p:cNvPr>
          <p:cNvSpPr/>
          <p:nvPr/>
        </p:nvSpPr>
        <p:spPr>
          <a:xfrm>
            <a:off x="984250" y="8410148"/>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2000">
              <a:latin typeface="+mn-lt"/>
            </a:endParaRPr>
          </a:p>
        </p:txBody>
      </p:sp>
      <p:sp>
        <p:nvSpPr>
          <p:cNvPr id="3" name="pole tekstowe 2">
            <a:extLst>
              <a:ext uri="{FF2B5EF4-FFF2-40B4-BE49-F238E27FC236}">
                <a16:creationId xmlns:a16="http://schemas.microsoft.com/office/drawing/2014/main" id="{F5EB22AE-0469-49DD-8AC0-AB26A1DD855F}"/>
              </a:ext>
            </a:extLst>
          </p:cNvPr>
          <p:cNvSpPr txBox="1"/>
          <p:nvPr/>
        </p:nvSpPr>
        <p:spPr>
          <a:xfrm>
            <a:off x="1087436" y="8769945"/>
            <a:ext cx="5153975" cy="923330"/>
          </a:xfrm>
          <a:prstGeom prst="rect">
            <a:avLst/>
          </a:prstGeom>
          <a:noFill/>
        </p:spPr>
        <p:txBody>
          <a:bodyPr wrap="none" rtlCol="0">
            <a:spAutoFit/>
          </a:bodyPr>
          <a:lstStyle/>
          <a:p>
            <a:r>
              <a:rPr lang="pl-PL" spc="-10" dirty="0">
                <a:solidFill>
                  <a:schemeClr val="tx1"/>
                </a:solidFill>
                <a:latin typeface="+mn-lt"/>
                <a:ea typeface="+mn-ea"/>
                <a:cs typeface="Lato"/>
              </a:rPr>
              <a:t>R</a:t>
            </a:r>
            <a:r>
              <a:rPr lang="pl-PL" sz="1800" spc="-10" dirty="0">
                <a:solidFill>
                  <a:schemeClr val="tx1"/>
                </a:solidFill>
                <a:latin typeface="+mn-lt"/>
                <a:ea typeface="+mn-ea"/>
                <a:cs typeface="Lato"/>
              </a:rPr>
              <a:t>ozszerzenie sieci dróg płatnych</a:t>
            </a:r>
          </a:p>
          <a:p>
            <a:r>
              <a:rPr lang="pl-PL" dirty="0">
                <a:latin typeface="+mn-lt"/>
              </a:rPr>
              <a:t>(pod warunkiem przyjęcia przez RM rozporządzenia).</a:t>
            </a:r>
            <a:endParaRPr lang="pl-PL" sz="1800" spc="-10" dirty="0">
              <a:solidFill>
                <a:schemeClr val="tx1"/>
              </a:solidFill>
              <a:latin typeface="+mn-lt"/>
              <a:ea typeface="+mn-ea"/>
              <a:cs typeface="Lato"/>
            </a:endParaRPr>
          </a:p>
          <a:p>
            <a:endParaRPr lang="pl-PL" dirty="0"/>
          </a:p>
        </p:txBody>
      </p:sp>
      <p:sp>
        <p:nvSpPr>
          <p:cNvPr id="4" name="pole tekstowe 3">
            <a:extLst>
              <a:ext uri="{FF2B5EF4-FFF2-40B4-BE49-F238E27FC236}">
                <a16:creationId xmlns:a16="http://schemas.microsoft.com/office/drawing/2014/main" id="{F1D0417D-C278-E233-D0EB-AE05C299CE82}"/>
              </a:ext>
            </a:extLst>
          </p:cNvPr>
          <p:cNvSpPr txBox="1"/>
          <p:nvPr/>
        </p:nvSpPr>
        <p:spPr>
          <a:xfrm>
            <a:off x="8388986" y="8550275"/>
            <a:ext cx="10422056" cy="923330"/>
          </a:xfrm>
          <a:prstGeom prst="rect">
            <a:avLst/>
          </a:prstGeom>
          <a:noFill/>
        </p:spPr>
        <p:txBody>
          <a:bodyPr wrap="square" rtlCol="0">
            <a:spAutoFit/>
          </a:bodyPr>
          <a:lstStyle/>
          <a:p>
            <a:pPr marL="285750" indent="-285750">
              <a:buFont typeface="Arial" panose="020B0604020202020204" pitchFamily="34" charset="0"/>
              <a:buChar char="•"/>
            </a:pPr>
            <a:r>
              <a:rPr lang="pl-PL" dirty="0">
                <a:latin typeface="+mj-lt"/>
              </a:rPr>
              <a:t>Rozszerzenie sieci dróg płatnych o nowe odcinki o długości ok. 880 km wpłynie na zwiększenie wpływów do Krajowego Funduszu Drogowego opłatami elektronicznymi, z którego finansowane są budowa i utrzymanie dróg krajowych w Polsce. </a:t>
            </a:r>
          </a:p>
        </p:txBody>
      </p:sp>
      <p:sp>
        <p:nvSpPr>
          <p:cNvPr id="22" name="pole tekstowe 21">
            <a:extLst>
              <a:ext uri="{FF2B5EF4-FFF2-40B4-BE49-F238E27FC236}">
                <a16:creationId xmlns:a16="http://schemas.microsoft.com/office/drawing/2014/main" id="{E3A42DAE-95F0-42C1-801A-6EF6DF753B50}"/>
              </a:ext>
            </a:extLst>
          </p:cNvPr>
          <p:cNvSpPr txBox="1"/>
          <p:nvPr/>
        </p:nvSpPr>
        <p:spPr>
          <a:xfrm>
            <a:off x="8380620" y="6999227"/>
            <a:ext cx="10053430" cy="1477328"/>
          </a:xfrm>
          <a:prstGeom prst="rect">
            <a:avLst/>
          </a:prstGeom>
          <a:noFill/>
        </p:spPr>
        <p:txBody>
          <a:bodyPr wrap="square">
            <a:spAutoFit/>
          </a:bodyPr>
          <a:lstStyle/>
          <a:p>
            <a:pPr marL="285750" indent="-285750">
              <a:buFont typeface="Arial" panose="020B0604020202020204" pitchFamily="34" charset="0"/>
              <a:buChar char="•"/>
            </a:pPr>
            <a:r>
              <a:rPr lang="pl-PL" dirty="0">
                <a:latin typeface="+mj-lt"/>
              </a:rPr>
              <a:t>Oszczędność czasu i łatwiejsze zarządzanie opłatami</a:t>
            </a:r>
          </a:p>
          <a:p>
            <a:pPr marL="285750" indent="-285750">
              <a:buFont typeface="Arial" panose="020B0604020202020204" pitchFamily="34" charset="0"/>
              <a:buChar char="•"/>
            </a:pPr>
            <a:r>
              <a:rPr lang="pl-PL" dirty="0">
                <a:latin typeface="+mj-lt"/>
              </a:rPr>
              <a:t>Załatwianie spraw 24/7 </a:t>
            </a:r>
          </a:p>
          <a:p>
            <a:pPr marL="285750" indent="-285750">
              <a:buFont typeface="Arial" panose="020B0604020202020204" pitchFamily="34" charset="0"/>
              <a:buChar char="•"/>
            </a:pPr>
            <a:r>
              <a:rPr lang="pl-PL" dirty="0">
                <a:latin typeface="+mj-lt"/>
              </a:rPr>
              <a:t>Natychmiastowa kontrola salda i szybkie doładowanie konta</a:t>
            </a:r>
          </a:p>
          <a:p>
            <a:pPr marL="285750" indent="-285750">
              <a:buFont typeface="Arial" panose="020B0604020202020204" pitchFamily="34" charset="0"/>
              <a:buChar char="•"/>
            </a:pPr>
            <a:r>
              <a:rPr lang="pl-PL" dirty="0">
                <a:latin typeface="+mj-lt"/>
              </a:rPr>
              <a:t>Ograniczenie korzystania z komputera lub wizyty w Miejscu Obsługi Klienta</a:t>
            </a:r>
          </a:p>
          <a:p>
            <a:pPr marL="285750" indent="-285750">
              <a:buFont typeface="Arial" panose="020B0604020202020204" pitchFamily="34" charset="0"/>
              <a:buChar char="•"/>
            </a:pPr>
            <a:r>
              <a:rPr lang="pl-PL" dirty="0">
                <a:latin typeface="+mj-lt"/>
              </a:rPr>
              <a:t>Powiadomienia aplikacyjne oraz </a:t>
            </a:r>
            <a:r>
              <a:rPr lang="pl-PL" dirty="0" err="1">
                <a:latin typeface="+mj-lt"/>
              </a:rPr>
              <a:t>push</a:t>
            </a:r>
            <a:r>
              <a:rPr lang="pl-PL" dirty="0">
                <a:latin typeface="+mj-lt"/>
              </a:rPr>
              <a:t> </a:t>
            </a:r>
          </a:p>
        </p:txBody>
      </p:sp>
      <p:sp>
        <p:nvSpPr>
          <p:cNvPr id="25" name="pole tekstowe 24">
            <a:extLst>
              <a:ext uri="{FF2B5EF4-FFF2-40B4-BE49-F238E27FC236}">
                <a16:creationId xmlns:a16="http://schemas.microsoft.com/office/drawing/2014/main" id="{BDD4D00D-C7BA-4CA8-BBDE-34A18F163E96}"/>
              </a:ext>
            </a:extLst>
          </p:cNvPr>
          <p:cNvSpPr txBox="1"/>
          <p:nvPr/>
        </p:nvSpPr>
        <p:spPr>
          <a:xfrm>
            <a:off x="8380620" y="2451264"/>
            <a:ext cx="10051142" cy="369332"/>
          </a:xfrm>
          <a:prstGeom prst="rect">
            <a:avLst/>
          </a:prstGeom>
          <a:noFill/>
        </p:spPr>
        <p:txBody>
          <a:bodyPr wrap="square">
            <a:spAutoFit/>
          </a:bodyPr>
          <a:lstStyle/>
          <a:p>
            <a:r>
              <a:rPr lang="pl-PL" b="1" dirty="0"/>
              <a:t>Korzyści dla obywateli</a:t>
            </a:r>
          </a:p>
        </p:txBody>
      </p:sp>
    </p:spTree>
    <p:extLst>
      <p:ext uri="{BB962C8B-B14F-4D97-AF65-F5344CB8AC3E}">
        <p14:creationId xmlns:p14="http://schemas.microsoft.com/office/powerpoint/2010/main" val="25505900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object 44"/>
          <p:cNvSpPr txBox="1">
            <a:spLocks noGrp="1"/>
          </p:cNvSpPr>
          <p:nvPr>
            <p:ph type="dt" sz="half" idx="6"/>
          </p:nvPr>
        </p:nvSpPr>
        <p:spPr>
          <a:xfrm>
            <a:off x="2336298" y="10649269"/>
            <a:ext cx="3727450" cy="239395"/>
          </a:xfrm>
          <a:prstGeom prst="rect">
            <a:avLst/>
          </a:prstGeom>
        </p:spPr>
        <p:txBody>
          <a:bodyPr vert="horz" wrap="square" lIns="0" tIns="27940" rIns="0" bIns="0" rtlCol="0">
            <a:spAutoFit/>
          </a:bodyPr>
          <a:lstStyle/>
          <a:p>
            <a:pPr marL="12700">
              <a:lnSpc>
                <a:spcPct val="100000"/>
              </a:lnSpc>
              <a:spcBef>
                <a:spcPts val="220"/>
              </a:spcBef>
              <a:tabLst>
                <a:tab pos="2276475" algn="l"/>
                <a:tab pos="2463165" algn="l"/>
              </a:tabLst>
            </a:pPr>
            <a:r>
              <a:rPr spc="120" dirty="0"/>
              <a:t>Ministerstwo</a:t>
            </a:r>
            <a:r>
              <a:rPr spc="290" dirty="0"/>
              <a:t> </a:t>
            </a:r>
            <a:r>
              <a:rPr spc="114" dirty="0"/>
              <a:t>Finansów</a:t>
            </a:r>
            <a:r>
              <a:rPr dirty="0"/>
              <a:t>	</a:t>
            </a:r>
            <a:r>
              <a:rPr b="0" spc="-50" dirty="0">
                <a:latin typeface="Open Sans"/>
                <a:cs typeface="Open Sans"/>
              </a:rPr>
              <a:t>/</a:t>
            </a:r>
            <a:r>
              <a:rPr b="0" dirty="0">
                <a:latin typeface="Open Sans"/>
                <a:cs typeface="Open Sans"/>
              </a:rPr>
              <a:t>	</a:t>
            </a:r>
            <a:r>
              <a:rPr b="0" spc="110" dirty="0">
                <a:latin typeface="Open Sans"/>
                <a:cs typeface="Open Sans"/>
              </a:rPr>
              <a:t>gov.pl/finanse </a:t>
            </a:r>
          </a:p>
        </p:txBody>
      </p:sp>
      <p:sp>
        <p:nvSpPr>
          <p:cNvPr id="45" name="object 45"/>
          <p:cNvSpPr txBox="1">
            <a:spLocks noGrp="1"/>
          </p:cNvSpPr>
          <p:nvPr>
            <p:ph type="ftr" sz="quarter" idx="5"/>
          </p:nvPr>
        </p:nvSpPr>
        <p:spPr>
          <a:xfrm>
            <a:off x="6546850" y="10649269"/>
            <a:ext cx="4292600" cy="239395"/>
          </a:xfrm>
          <a:prstGeom prst="rect">
            <a:avLst/>
          </a:prstGeom>
        </p:spPr>
        <p:txBody>
          <a:bodyPr vert="horz" wrap="square" lIns="0" tIns="27940" rIns="0" bIns="0" rtlCol="0">
            <a:spAutoFit/>
          </a:bodyPr>
          <a:lstStyle/>
          <a:p>
            <a:pPr marL="12700">
              <a:lnSpc>
                <a:spcPct val="100000"/>
              </a:lnSpc>
              <a:spcBef>
                <a:spcPts val="220"/>
              </a:spcBef>
              <a:tabLst>
                <a:tab pos="3196590" algn="l"/>
                <a:tab pos="3382645" algn="l"/>
              </a:tabLst>
            </a:pPr>
            <a:r>
              <a:rPr spc="120" dirty="0"/>
              <a:t>Krajowa</a:t>
            </a:r>
            <a:r>
              <a:rPr spc="265" dirty="0"/>
              <a:t> </a:t>
            </a:r>
            <a:r>
              <a:rPr spc="130" dirty="0"/>
              <a:t>Administracja</a:t>
            </a:r>
            <a:r>
              <a:rPr spc="270" dirty="0"/>
              <a:t> </a:t>
            </a:r>
            <a:r>
              <a:rPr spc="105" dirty="0"/>
              <a:t>Skarbowa</a:t>
            </a:r>
            <a:r>
              <a:rPr dirty="0"/>
              <a:t>	</a:t>
            </a:r>
            <a:r>
              <a:rPr b="0" spc="-50" dirty="0">
                <a:latin typeface="Open Sans"/>
                <a:cs typeface="Open Sans"/>
              </a:rPr>
              <a:t>/</a:t>
            </a:r>
            <a:r>
              <a:rPr b="0" dirty="0">
                <a:latin typeface="Open Sans"/>
                <a:cs typeface="Open Sans"/>
              </a:rPr>
              <a:t>	</a:t>
            </a:r>
            <a:r>
              <a:rPr b="0" spc="114" dirty="0">
                <a:latin typeface="Open Sans"/>
                <a:cs typeface="Open Sans"/>
              </a:rPr>
              <a:t>gov.pl/kas </a:t>
            </a:r>
          </a:p>
        </p:txBody>
      </p:sp>
      <p:sp>
        <p:nvSpPr>
          <p:cNvPr id="46" name="object 46"/>
          <p:cNvSpPr txBox="1">
            <a:spLocks noGrp="1"/>
          </p:cNvSpPr>
          <p:nvPr>
            <p:ph type="sldNum" sz="quarter" idx="7"/>
          </p:nvPr>
        </p:nvSpPr>
        <p:spPr>
          <a:xfrm>
            <a:off x="18921711" y="9542927"/>
            <a:ext cx="419190" cy="212879"/>
          </a:xfrm>
          <a:prstGeom prst="rect">
            <a:avLst/>
          </a:prstGeom>
        </p:spPr>
        <p:txBody>
          <a:bodyPr vert="horz" wrap="square" lIns="0" tIns="27940" rIns="0" bIns="0" rtlCol="0">
            <a:spAutoFit/>
          </a:bodyPr>
          <a:lstStyle/>
          <a:p>
            <a:pPr marL="38100">
              <a:lnSpc>
                <a:spcPct val="100000"/>
              </a:lnSpc>
              <a:spcBef>
                <a:spcPts val="220"/>
              </a:spcBef>
            </a:pPr>
            <a:fld id="{81D60167-4931-47E6-BA6A-407CBD079E47}" type="slidenum">
              <a:rPr spc="-50" dirty="0"/>
              <a:t>14</a:t>
            </a:fld>
            <a:endParaRPr spc="-50" dirty="0"/>
          </a:p>
        </p:txBody>
      </p:sp>
      <p:sp>
        <p:nvSpPr>
          <p:cNvPr id="8" name="object 18">
            <a:extLst>
              <a:ext uri="{FF2B5EF4-FFF2-40B4-BE49-F238E27FC236}">
                <a16:creationId xmlns:a16="http://schemas.microsoft.com/office/drawing/2014/main" id="{9A65C6C7-4F62-D5DE-4BAB-80928436943F}"/>
              </a:ext>
            </a:extLst>
          </p:cNvPr>
          <p:cNvSpPr/>
          <p:nvPr/>
        </p:nvSpPr>
        <p:spPr>
          <a:xfrm>
            <a:off x="1020479" y="1818519"/>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2000">
              <a:latin typeface="+mn-lt"/>
            </a:endParaRPr>
          </a:p>
        </p:txBody>
      </p:sp>
      <p:sp>
        <p:nvSpPr>
          <p:cNvPr id="12" name="object 18">
            <a:extLst>
              <a:ext uri="{FF2B5EF4-FFF2-40B4-BE49-F238E27FC236}">
                <a16:creationId xmlns:a16="http://schemas.microsoft.com/office/drawing/2014/main" id="{CE3E74CB-0155-64B2-926E-9C9CAFE764EC}"/>
              </a:ext>
            </a:extLst>
          </p:cNvPr>
          <p:cNvSpPr/>
          <p:nvPr/>
        </p:nvSpPr>
        <p:spPr>
          <a:xfrm rot="5400000" flipV="1">
            <a:off x="3656955" y="5430119"/>
            <a:ext cx="8915400" cy="372915"/>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2000">
              <a:latin typeface="+mn-lt"/>
            </a:endParaRPr>
          </a:p>
        </p:txBody>
      </p:sp>
      <p:sp>
        <p:nvSpPr>
          <p:cNvPr id="58" name="object 18">
            <a:extLst>
              <a:ext uri="{FF2B5EF4-FFF2-40B4-BE49-F238E27FC236}">
                <a16:creationId xmlns:a16="http://schemas.microsoft.com/office/drawing/2014/main" id="{DABB7B23-52B2-2BD8-543C-517A50592BEA}"/>
              </a:ext>
            </a:extLst>
          </p:cNvPr>
          <p:cNvSpPr/>
          <p:nvPr/>
        </p:nvSpPr>
        <p:spPr>
          <a:xfrm>
            <a:off x="1126450" y="100742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2000">
              <a:latin typeface="+mn-lt"/>
            </a:endParaRPr>
          </a:p>
        </p:txBody>
      </p:sp>
      <p:sp>
        <p:nvSpPr>
          <p:cNvPr id="18" name="object 18">
            <a:extLst>
              <a:ext uri="{FF2B5EF4-FFF2-40B4-BE49-F238E27FC236}">
                <a16:creationId xmlns:a16="http://schemas.microsoft.com/office/drawing/2014/main" id="{DE8567D8-38CA-4E01-A05D-4AFDC99817B3}"/>
              </a:ext>
            </a:extLst>
          </p:cNvPr>
          <p:cNvSpPr/>
          <p:nvPr/>
        </p:nvSpPr>
        <p:spPr>
          <a:xfrm>
            <a:off x="908050" y="28352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2000">
              <a:latin typeface="+mn-lt"/>
            </a:endParaRPr>
          </a:p>
        </p:txBody>
      </p:sp>
      <p:sp>
        <p:nvSpPr>
          <p:cNvPr id="20" name="pole tekstowe 19">
            <a:extLst>
              <a:ext uri="{FF2B5EF4-FFF2-40B4-BE49-F238E27FC236}">
                <a16:creationId xmlns:a16="http://schemas.microsoft.com/office/drawing/2014/main" id="{D8717F93-B173-4E82-8188-31F76948C57B}"/>
              </a:ext>
            </a:extLst>
          </p:cNvPr>
          <p:cNvSpPr txBox="1"/>
          <p:nvPr/>
        </p:nvSpPr>
        <p:spPr>
          <a:xfrm>
            <a:off x="908050" y="1887322"/>
            <a:ext cx="7393062" cy="1200329"/>
          </a:xfrm>
          <a:prstGeom prst="rect">
            <a:avLst/>
          </a:prstGeom>
          <a:noFill/>
        </p:spPr>
        <p:txBody>
          <a:bodyPr wrap="square">
            <a:spAutoFit/>
          </a:bodyPr>
          <a:lstStyle/>
          <a:p>
            <a:r>
              <a:rPr lang="pl-PL" b="1" dirty="0" err="1">
                <a:solidFill>
                  <a:schemeClr val="tx1"/>
                </a:solidFill>
                <a:latin typeface="+mn-lt"/>
                <a:ea typeface="Calibri" panose="020F0502020204030204" pitchFamily="34" charset="0"/>
                <a:cs typeface="Calibri" panose="020F0502020204030204" pitchFamily="34" charset="0"/>
              </a:rPr>
              <a:t>GloBE</a:t>
            </a:r>
            <a:r>
              <a:rPr lang="pl-PL" b="1" dirty="0">
                <a:solidFill>
                  <a:schemeClr val="tx1"/>
                </a:solidFill>
                <a:latin typeface="+mn-lt"/>
                <a:ea typeface="Calibri" panose="020F0502020204030204" pitchFamily="34" charset="0"/>
                <a:cs typeface="Calibri" panose="020F0502020204030204" pitchFamily="34" charset="0"/>
              </a:rPr>
              <a:t> (globalny podatek minimalny)</a:t>
            </a:r>
          </a:p>
          <a:p>
            <a:endParaRPr lang="pl-PL" b="1" dirty="0">
              <a:solidFill>
                <a:schemeClr val="tx1"/>
              </a:solidFill>
              <a:latin typeface="+mn-lt"/>
              <a:ea typeface="Calibri" panose="020F0502020204030204" pitchFamily="34" charset="0"/>
              <a:cs typeface="Calibri" panose="020F0502020204030204" pitchFamily="34" charset="0"/>
            </a:endParaRPr>
          </a:p>
          <a:p>
            <a:r>
              <a:rPr lang="pl-PL" dirty="0">
                <a:solidFill>
                  <a:schemeClr val="tx1"/>
                </a:solidFill>
                <a:latin typeface="+mn-lt"/>
                <a:ea typeface="Calibri" panose="020F0502020204030204" pitchFamily="34" charset="0"/>
                <a:cs typeface="Calibri" panose="020F0502020204030204" pitchFamily="34" charset="0"/>
              </a:rPr>
              <a:t>Wdrożenie w KAS założeń ustawy o opodatkowaniu wyrównawczym.</a:t>
            </a:r>
          </a:p>
          <a:p>
            <a:endParaRPr lang="pl-PL" dirty="0"/>
          </a:p>
        </p:txBody>
      </p:sp>
      <p:sp>
        <p:nvSpPr>
          <p:cNvPr id="22" name="pole tekstowe 21">
            <a:extLst>
              <a:ext uri="{FF2B5EF4-FFF2-40B4-BE49-F238E27FC236}">
                <a16:creationId xmlns:a16="http://schemas.microsoft.com/office/drawing/2014/main" id="{AB028C7B-1DC6-4074-9AE0-C601D85D3701}"/>
              </a:ext>
            </a:extLst>
          </p:cNvPr>
          <p:cNvSpPr txBox="1"/>
          <p:nvPr/>
        </p:nvSpPr>
        <p:spPr>
          <a:xfrm>
            <a:off x="8039468" y="1944781"/>
            <a:ext cx="10053430" cy="369332"/>
          </a:xfrm>
          <a:prstGeom prst="rect">
            <a:avLst/>
          </a:prstGeom>
          <a:noFill/>
        </p:spPr>
        <p:txBody>
          <a:bodyPr wrap="square">
            <a:spAutoFit/>
          </a:bodyPr>
          <a:lstStyle/>
          <a:p>
            <a:r>
              <a:rPr lang="pl-PL" dirty="0">
                <a:solidFill>
                  <a:schemeClr val="tx1"/>
                </a:solidFill>
                <a:latin typeface="+mn-lt"/>
                <a:ea typeface="Calibri" panose="020F0502020204030204" pitchFamily="34" charset="0"/>
                <a:cs typeface="Calibri" panose="020F0502020204030204" pitchFamily="34" charset="0"/>
              </a:rPr>
              <a:t>Możliwość składania formularzy dot. opodatkowania wyrównawczego przez dedykowane bramki.</a:t>
            </a:r>
          </a:p>
        </p:txBody>
      </p:sp>
      <p:sp>
        <p:nvSpPr>
          <p:cNvPr id="27" name="pole tekstowe 26">
            <a:extLst>
              <a:ext uri="{FF2B5EF4-FFF2-40B4-BE49-F238E27FC236}">
                <a16:creationId xmlns:a16="http://schemas.microsoft.com/office/drawing/2014/main" id="{E24D66A2-21F4-47D6-AFBB-95334DE8335F}"/>
              </a:ext>
            </a:extLst>
          </p:cNvPr>
          <p:cNvSpPr txBox="1"/>
          <p:nvPr/>
        </p:nvSpPr>
        <p:spPr>
          <a:xfrm>
            <a:off x="881061" y="2889074"/>
            <a:ext cx="7074125" cy="1788310"/>
          </a:xfrm>
          <a:prstGeom prst="rect">
            <a:avLst/>
          </a:prstGeom>
          <a:noFill/>
        </p:spPr>
        <p:txBody>
          <a:bodyPr wrap="square">
            <a:spAutoFit/>
          </a:bodyPr>
          <a:lstStyle/>
          <a:p>
            <a:pPr marR="5080">
              <a:lnSpc>
                <a:spcPts val="2180"/>
              </a:lnSpc>
              <a:spcBef>
                <a:spcPts val="100"/>
              </a:spcBef>
            </a:pPr>
            <a:r>
              <a:rPr lang="pl-PL" b="1" dirty="0">
                <a:solidFill>
                  <a:schemeClr val="tx1"/>
                </a:solidFill>
                <a:latin typeface="+mn-lt"/>
                <a:ea typeface="Calibri" panose="020F0502020204030204" pitchFamily="34" charset="0"/>
                <a:cs typeface="Calibri" panose="020F0502020204030204" pitchFamily="34" charset="0"/>
              </a:rPr>
              <a:t>JPK NZ </a:t>
            </a:r>
            <a:r>
              <a:rPr lang="pl-PL" dirty="0">
                <a:solidFill>
                  <a:schemeClr val="tx1"/>
                </a:solidFill>
                <a:latin typeface="+mn-lt"/>
                <a:ea typeface="Calibri" panose="020F0502020204030204" pitchFamily="34" charset="0"/>
                <a:cs typeface="Calibri" panose="020F0502020204030204" pitchFamily="34" charset="0"/>
              </a:rPr>
              <a:t>– kontynuacja działań dot. aktualizacji struktury JPK_MAG(2) - w zakresie dostosowanie oprogramowania RF, tj. Bramki JPK i Repozytorium do przyjęcia przesłanych plików i przechowywania danych w nowej strukturze oraz aktualizacji Klienta JPK_WEB. </a:t>
            </a:r>
          </a:p>
          <a:p>
            <a:pPr marR="5080">
              <a:lnSpc>
                <a:spcPts val="2180"/>
              </a:lnSpc>
              <a:spcBef>
                <a:spcPts val="100"/>
              </a:spcBef>
            </a:pPr>
            <a:r>
              <a:rPr lang="pl-PL" dirty="0">
                <a:solidFill>
                  <a:schemeClr val="tx1"/>
                </a:solidFill>
                <a:latin typeface="+mn-lt"/>
                <a:ea typeface="Calibri" panose="020F0502020204030204" pitchFamily="34" charset="0"/>
                <a:cs typeface="Calibri" panose="020F0502020204030204" pitchFamily="34" charset="0"/>
              </a:rPr>
              <a:t>JPK_FA – aktualizacja struktury JPK_FA w związku z funkcjonowaniem </a:t>
            </a:r>
            <a:r>
              <a:rPr lang="pl-PL" dirty="0" err="1">
                <a:solidFill>
                  <a:schemeClr val="tx1"/>
                </a:solidFill>
                <a:latin typeface="+mn-lt"/>
                <a:ea typeface="Calibri" panose="020F0502020204030204" pitchFamily="34" charset="0"/>
                <a:cs typeface="Calibri" panose="020F0502020204030204" pitchFamily="34" charset="0"/>
              </a:rPr>
              <a:t>KSeF</a:t>
            </a:r>
            <a:r>
              <a:rPr lang="pl-PL" dirty="0">
                <a:solidFill>
                  <a:schemeClr val="tx1"/>
                </a:solidFill>
                <a:latin typeface="+mn-lt"/>
                <a:ea typeface="Calibri" panose="020F0502020204030204" pitchFamily="34" charset="0"/>
                <a:cs typeface="Calibri" panose="020F0502020204030204" pitchFamily="34" charset="0"/>
              </a:rPr>
              <a:t>.</a:t>
            </a:r>
          </a:p>
        </p:txBody>
      </p:sp>
      <p:sp>
        <p:nvSpPr>
          <p:cNvPr id="31" name="pole tekstowe 30">
            <a:extLst>
              <a:ext uri="{FF2B5EF4-FFF2-40B4-BE49-F238E27FC236}">
                <a16:creationId xmlns:a16="http://schemas.microsoft.com/office/drawing/2014/main" id="{AE739C53-CF76-497F-98B3-D7A41FAE8360}"/>
              </a:ext>
            </a:extLst>
          </p:cNvPr>
          <p:cNvSpPr txBox="1"/>
          <p:nvPr/>
        </p:nvSpPr>
        <p:spPr>
          <a:xfrm>
            <a:off x="8015941" y="2967168"/>
            <a:ext cx="10235635" cy="1477328"/>
          </a:xfrm>
          <a:prstGeom prst="rect">
            <a:avLst/>
          </a:prstGeom>
          <a:noFill/>
        </p:spPr>
        <p:txBody>
          <a:bodyPr wrap="square">
            <a:spAutoFit/>
          </a:bodyPr>
          <a:lstStyle/>
          <a:p>
            <a:pPr marR="0" lvl="0" defTabSz="914400" eaLnBrk="1" fontAlgn="auto" latinLnBrk="0" hangingPunct="1">
              <a:lnSpc>
                <a:spcPct val="100000"/>
              </a:lnSpc>
              <a:spcBef>
                <a:spcPts val="0"/>
              </a:spcBef>
              <a:spcAft>
                <a:spcPts val="0"/>
              </a:spcAft>
              <a:buClrTx/>
              <a:buSzTx/>
              <a:defRPr/>
            </a:pPr>
            <a:r>
              <a:rPr lang="pl-PL" spc="-10" dirty="0">
                <a:solidFill>
                  <a:schemeClr val="tx1"/>
                </a:solidFill>
                <a:latin typeface="+mn-lt"/>
                <a:ea typeface="Calibri" panose="020F0502020204030204" pitchFamily="34" charset="0"/>
                <a:cs typeface="Calibri" panose="020F0502020204030204" pitchFamily="34" charset="0"/>
              </a:rPr>
              <a:t>Umożliwienie podatnikom wysyłki plików JPK_MAG(2). Realizacja zadania przewidziana na rok 2026 – w celu zapewnienia obsługi nowej struktury od 1 stycznia 2027 roku.</a:t>
            </a:r>
          </a:p>
          <a:p>
            <a:pPr marR="0" lvl="0" defTabSz="914400" eaLnBrk="1" fontAlgn="auto" latinLnBrk="0" hangingPunct="1">
              <a:lnSpc>
                <a:spcPct val="100000"/>
              </a:lnSpc>
              <a:spcBef>
                <a:spcPts val="0"/>
              </a:spcBef>
              <a:spcAft>
                <a:spcPts val="0"/>
              </a:spcAft>
              <a:buClrTx/>
              <a:buSzTx/>
              <a:defRPr/>
            </a:pPr>
            <a:r>
              <a:rPr lang="pl-PL" spc="-10" dirty="0">
                <a:solidFill>
                  <a:schemeClr val="tx1"/>
                </a:solidFill>
                <a:latin typeface="+mn-lt"/>
                <a:ea typeface="Calibri" panose="020F0502020204030204" pitchFamily="34" charset="0"/>
                <a:cs typeface="Calibri" panose="020F0502020204030204" pitchFamily="34" charset="0"/>
              </a:rPr>
              <a:t>JPK_FA – ujednolicenie zakresu informacji w fakturach VAT wystawianych poza </a:t>
            </a:r>
            <a:r>
              <a:rPr lang="pl-PL" spc="-10" dirty="0" err="1">
                <a:solidFill>
                  <a:schemeClr val="tx1"/>
                </a:solidFill>
                <a:latin typeface="+mn-lt"/>
                <a:ea typeface="Calibri" panose="020F0502020204030204" pitchFamily="34" charset="0"/>
                <a:cs typeface="Calibri" panose="020F0502020204030204" pitchFamily="34" charset="0"/>
              </a:rPr>
              <a:t>KSeF</a:t>
            </a:r>
            <a:r>
              <a:rPr lang="pl-PL" spc="-10" dirty="0">
                <a:solidFill>
                  <a:schemeClr val="tx1"/>
                </a:solidFill>
                <a:latin typeface="+mn-lt"/>
                <a:ea typeface="Calibri" panose="020F0502020204030204" pitchFamily="34" charset="0"/>
                <a:cs typeface="Calibri" panose="020F0502020204030204" pitchFamily="34" charset="0"/>
              </a:rPr>
              <a:t> – realizacja działania planowana na rok 2027.</a:t>
            </a:r>
          </a:p>
          <a:p>
            <a:pPr marR="0" lvl="0" defTabSz="914400" eaLnBrk="1" fontAlgn="auto" latinLnBrk="0" hangingPunct="1">
              <a:lnSpc>
                <a:spcPct val="100000"/>
              </a:lnSpc>
              <a:spcBef>
                <a:spcPts val="0"/>
              </a:spcBef>
              <a:spcAft>
                <a:spcPts val="0"/>
              </a:spcAft>
              <a:buClrTx/>
              <a:buSzTx/>
              <a:defRPr/>
            </a:pPr>
            <a:endParaRPr lang="pl-PL" spc="-1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32" name="object 18">
            <a:extLst>
              <a:ext uri="{FF2B5EF4-FFF2-40B4-BE49-F238E27FC236}">
                <a16:creationId xmlns:a16="http://schemas.microsoft.com/office/drawing/2014/main" id="{D18F54E0-5A50-4885-9448-2F48B1F04A01}"/>
              </a:ext>
            </a:extLst>
          </p:cNvPr>
          <p:cNvSpPr/>
          <p:nvPr/>
        </p:nvSpPr>
        <p:spPr>
          <a:xfrm>
            <a:off x="908050" y="61118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2000">
              <a:latin typeface="+mn-lt"/>
            </a:endParaRPr>
          </a:p>
        </p:txBody>
      </p:sp>
      <p:sp>
        <p:nvSpPr>
          <p:cNvPr id="21" name="object 9">
            <a:extLst>
              <a:ext uri="{FF2B5EF4-FFF2-40B4-BE49-F238E27FC236}">
                <a16:creationId xmlns:a16="http://schemas.microsoft.com/office/drawing/2014/main" id="{0246E219-1692-4D83-A090-59854E8A395D}"/>
              </a:ext>
            </a:extLst>
          </p:cNvPr>
          <p:cNvSpPr txBox="1"/>
          <p:nvPr/>
        </p:nvSpPr>
        <p:spPr>
          <a:xfrm>
            <a:off x="1020479" y="1445756"/>
            <a:ext cx="3783329" cy="329577"/>
          </a:xfrm>
          <a:prstGeom prst="rect">
            <a:avLst/>
          </a:prstGeom>
        </p:spPr>
        <p:txBody>
          <a:bodyPr vert="horz" wrap="square" lIns="0" tIns="13970" rIns="0" bIns="0" rtlCol="0">
            <a:spAutoFit/>
          </a:bodyPr>
          <a:lstStyle/>
          <a:p>
            <a:pPr marL="12700">
              <a:lnSpc>
                <a:spcPct val="100000"/>
              </a:lnSpc>
              <a:spcBef>
                <a:spcPts val="110"/>
              </a:spcBef>
            </a:pPr>
            <a:r>
              <a:rPr sz="2050" b="1" dirty="0">
                <a:latin typeface="Lato Black" panose="020F0A02020204030203" pitchFamily="34" charset="-18"/>
                <a:cs typeface="Lato Black"/>
              </a:rPr>
              <a:t>Nowe</a:t>
            </a:r>
            <a:r>
              <a:rPr sz="2050" b="1" spc="-75" dirty="0">
                <a:latin typeface="Lato Black" panose="020F0A02020204030203" pitchFamily="34" charset="-18"/>
                <a:cs typeface="Lato Black"/>
              </a:rPr>
              <a:t> </a:t>
            </a:r>
            <a:r>
              <a:rPr sz="2050" b="1" spc="-10" dirty="0">
                <a:latin typeface="Lato Black" panose="020F0A02020204030203" pitchFamily="34" charset="-18"/>
                <a:cs typeface="Lato Black"/>
              </a:rPr>
              <a:t>funkcjonalności</a:t>
            </a:r>
            <a:endParaRPr sz="2050" dirty="0">
              <a:latin typeface="Lato Black" panose="020F0A02020204030203" pitchFamily="34" charset="-18"/>
              <a:cs typeface="Lato Black"/>
            </a:endParaRPr>
          </a:p>
        </p:txBody>
      </p:sp>
      <p:sp>
        <p:nvSpPr>
          <p:cNvPr id="24" name="object 18">
            <a:extLst>
              <a:ext uri="{FF2B5EF4-FFF2-40B4-BE49-F238E27FC236}">
                <a16:creationId xmlns:a16="http://schemas.microsoft.com/office/drawing/2014/main" id="{010BADA9-55A7-45D0-A803-5155BACD86C5}"/>
              </a:ext>
            </a:extLst>
          </p:cNvPr>
          <p:cNvSpPr/>
          <p:nvPr/>
        </p:nvSpPr>
        <p:spPr>
          <a:xfrm>
            <a:off x="961313" y="4670976"/>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2000">
              <a:latin typeface="+mn-lt"/>
            </a:endParaRPr>
          </a:p>
        </p:txBody>
      </p:sp>
      <p:sp>
        <p:nvSpPr>
          <p:cNvPr id="28" name="pole tekstowe 27">
            <a:extLst>
              <a:ext uri="{FF2B5EF4-FFF2-40B4-BE49-F238E27FC236}">
                <a16:creationId xmlns:a16="http://schemas.microsoft.com/office/drawing/2014/main" id="{496D2B6A-F979-436E-8A9B-E37533C6906B}"/>
              </a:ext>
            </a:extLst>
          </p:cNvPr>
          <p:cNvSpPr txBox="1"/>
          <p:nvPr/>
        </p:nvSpPr>
        <p:spPr>
          <a:xfrm>
            <a:off x="882650" y="4737359"/>
            <a:ext cx="6652338" cy="1211229"/>
          </a:xfrm>
          <a:prstGeom prst="rect">
            <a:avLst/>
          </a:prstGeom>
          <a:noFill/>
        </p:spPr>
        <p:txBody>
          <a:bodyPr wrap="square">
            <a:spAutoFit/>
          </a:bodyPr>
          <a:lstStyle/>
          <a:p>
            <a:pPr marR="5080">
              <a:lnSpc>
                <a:spcPts val="2180"/>
              </a:lnSpc>
              <a:spcBef>
                <a:spcPts val="100"/>
              </a:spcBef>
            </a:pPr>
            <a:r>
              <a:rPr lang="pl-PL" b="1" dirty="0">
                <a:solidFill>
                  <a:schemeClr val="tx1"/>
                </a:solidFill>
                <a:latin typeface="+mn-lt"/>
              </a:rPr>
              <a:t>Rejestr domen </a:t>
            </a:r>
            <a:r>
              <a:rPr lang="pl-PL" dirty="0">
                <a:solidFill>
                  <a:schemeClr val="tx1"/>
                </a:solidFill>
                <a:latin typeface="+mn-lt"/>
              </a:rPr>
              <a:t>służących do oferowania gier hazardowych niezgodnie z ustawą – zmiany realizowane poza formułą projektową - modernizacja serwisu, aktualizacja graficzna oraz dostosowanie do standardów WCAG oraz dodanie innych wersji językowych strony.</a:t>
            </a:r>
          </a:p>
        </p:txBody>
      </p:sp>
      <p:sp>
        <p:nvSpPr>
          <p:cNvPr id="29" name="pole tekstowe 28">
            <a:extLst>
              <a:ext uri="{FF2B5EF4-FFF2-40B4-BE49-F238E27FC236}">
                <a16:creationId xmlns:a16="http://schemas.microsoft.com/office/drawing/2014/main" id="{C41005DA-FA3C-4D5E-9A56-007833FD52A1}"/>
              </a:ext>
            </a:extLst>
          </p:cNvPr>
          <p:cNvSpPr txBox="1"/>
          <p:nvPr/>
        </p:nvSpPr>
        <p:spPr>
          <a:xfrm>
            <a:off x="7980493" y="4832639"/>
            <a:ext cx="10047248" cy="646972"/>
          </a:xfrm>
          <a:prstGeom prst="rect">
            <a:avLst/>
          </a:prstGeom>
          <a:noFill/>
        </p:spPr>
        <p:txBody>
          <a:bodyPr wrap="square">
            <a:spAutoFit/>
          </a:bodyPr>
          <a:lstStyle/>
          <a:p>
            <a:pPr marR="5080">
              <a:lnSpc>
                <a:spcPts val="2180"/>
              </a:lnSpc>
              <a:spcBef>
                <a:spcPts val="100"/>
              </a:spcBef>
            </a:pPr>
            <a:r>
              <a:rPr lang="pl-PL" dirty="0">
                <a:solidFill>
                  <a:schemeClr val="tx1"/>
                </a:solidFill>
                <a:latin typeface="+mn-lt"/>
                <a:ea typeface="Calibri" panose="020F0502020204030204" pitchFamily="34" charset="0"/>
                <a:cs typeface="Calibri" panose="020F0502020204030204" pitchFamily="34" charset="0"/>
              </a:rPr>
              <a:t>Podniesienie poziomu bezpieczeństwa, co ma szczególne znaczenie dla podmiotów pobierających dane z serwisu. Zapewnienie standardów dostępności cyfrowej, rozszerzenie kręgu odwiedzających stronę.</a:t>
            </a:r>
          </a:p>
        </p:txBody>
      </p:sp>
      <p:sp>
        <p:nvSpPr>
          <p:cNvPr id="37" name="pole tekstowe 36">
            <a:extLst>
              <a:ext uri="{FF2B5EF4-FFF2-40B4-BE49-F238E27FC236}">
                <a16:creationId xmlns:a16="http://schemas.microsoft.com/office/drawing/2014/main" id="{4BE28309-9768-4663-A118-917BF1C0AFD4}"/>
              </a:ext>
            </a:extLst>
          </p:cNvPr>
          <p:cNvSpPr txBox="1"/>
          <p:nvPr/>
        </p:nvSpPr>
        <p:spPr>
          <a:xfrm>
            <a:off x="882650" y="6189019"/>
            <a:ext cx="6593172" cy="941925"/>
          </a:xfrm>
          <a:prstGeom prst="rect">
            <a:avLst/>
          </a:prstGeom>
          <a:noFill/>
        </p:spPr>
        <p:txBody>
          <a:bodyPr wrap="square">
            <a:spAutoFit/>
          </a:bodyPr>
          <a:lstStyle/>
          <a:p>
            <a:pPr marL="12700" marR="5080">
              <a:lnSpc>
                <a:spcPts val="2180"/>
              </a:lnSpc>
              <a:spcBef>
                <a:spcPts val="100"/>
              </a:spcBef>
            </a:pPr>
            <a:r>
              <a:rPr lang="pl-PL" b="1" dirty="0">
                <a:solidFill>
                  <a:schemeClr val="tx1"/>
                </a:solidFill>
                <a:latin typeface="+mn-lt"/>
              </a:rPr>
              <a:t>CESOP_PL </a:t>
            </a:r>
            <a:r>
              <a:rPr lang="pl-PL" dirty="0">
                <a:solidFill>
                  <a:schemeClr val="tx1"/>
                </a:solidFill>
                <a:latin typeface="+mn-lt"/>
              </a:rPr>
              <a:t>zapewnienie funkcjonowania systemu oraz zapewnienie aktualizacji obsługi najnowszych wersji </a:t>
            </a:r>
            <a:r>
              <a:rPr lang="pl-PL" dirty="0" err="1">
                <a:solidFill>
                  <a:schemeClr val="tx1"/>
                </a:solidFill>
                <a:latin typeface="+mn-lt"/>
              </a:rPr>
              <a:t>schem</a:t>
            </a:r>
            <a:r>
              <a:rPr lang="pl-PL" dirty="0">
                <a:solidFill>
                  <a:schemeClr val="tx1"/>
                </a:solidFill>
                <a:latin typeface="+mn-lt"/>
              </a:rPr>
              <a:t> lub </a:t>
            </a:r>
            <a:r>
              <a:rPr lang="pl-PL" dirty="0" err="1">
                <a:solidFill>
                  <a:schemeClr val="tx1"/>
                </a:solidFill>
                <a:latin typeface="+mn-lt"/>
              </a:rPr>
              <a:t>walidatora</a:t>
            </a:r>
            <a:r>
              <a:rPr lang="pl-PL" dirty="0">
                <a:solidFill>
                  <a:schemeClr val="tx1"/>
                </a:solidFill>
                <a:latin typeface="+mn-lt"/>
              </a:rPr>
              <a:t>.</a:t>
            </a:r>
          </a:p>
          <a:p>
            <a:pPr marL="12700" marR="5080">
              <a:lnSpc>
                <a:spcPts val="2180"/>
              </a:lnSpc>
              <a:spcBef>
                <a:spcPts val="100"/>
              </a:spcBef>
            </a:pPr>
            <a:endParaRPr lang="pl-PL" dirty="0">
              <a:solidFill>
                <a:srgbClr val="000000"/>
              </a:solidFill>
              <a:latin typeface="Calibri" panose="020F0502020204030204" pitchFamily="34" charset="0"/>
            </a:endParaRPr>
          </a:p>
        </p:txBody>
      </p:sp>
      <p:sp>
        <p:nvSpPr>
          <p:cNvPr id="38" name="pole tekstowe 37">
            <a:extLst>
              <a:ext uri="{FF2B5EF4-FFF2-40B4-BE49-F238E27FC236}">
                <a16:creationId xmlns:a16="http://schemas.microsoft.com/office/drawing/2014/main" id="{8D3298A0-C45E-46E1-8708-0DF37A302F2C}"/>
              </a:ext>
            </a:extLst>
          </p:cNvPr>
          <p:cNvSpPr txBox="1"/>
          <p:nvPr/>
        </p:nvSpPr>
        <p:spPr>
          <a:xfrm>
            <a:off x="8039468" y="6306159"/>
            <a:ext cx="10047248" cy="369332"/>
          </a:xfrm>
          <a:prstGeom prst="rect">
            <a:avLst/>
          </a:prstGeom>
          <a:noFill/>
        </p:spPr>
        <p:txBody>
          <a:bodyPr wrap="square">
            <a:spAutoFit/>
          </a:bodyPr>
          <a:lstStyle/>
          <a:p>
            <a:pPr marR="0" lvl="0" defTabSz="914400" eaLnBrk="1" fontAlgn="auto" latinLnBrk="0" hangingPunct="1">
              <a:lnSpc>
                <a:spcPct val="100000"/>
              </a:lnSpc>
              <a:spcBef>
                <a:spcPts val="0"/>
              </a:spcBef>
              <a:spcAft>
                <a:spcPts val="0"/>
              </a:spcAft>
              <a:buClrTx/>
              <a:buSzTx/>
              <a:defRPr/>
            </a:pPr>
            <a:r>
              <a:rPr lang="pl-PL" spc="-10" dirty="0">
                <a:solidFill>
                  <a:schemeClr val="tx1"/>
                </a:solidFill>
                <a:latin typeface="+mn-lt"/>
                <a:ea typeface="+mn-ea"/>
                <a:cs typeface="Lato"/>
              </a:rPr>
              <a:t>Zapewnienie dostawcom usług płatniczych możliwość poprawnego wysyłania obowiązkowych danych.</a:t>
            </a:r>
          </a:p>
        </p:txBody>
      </p:sp>
      <p:sp>
        <p:nvSpPr>
          <p:cNvPr id="25" name="pole tekstowe 24">
            <a:extLst>
              <a:ext uri="{FF2B5EF4-FFF2-40B4-BE49-F238E27FC236}">
                <a16:creationId xmlns:a16="http://schemas.microsoft.com/office/drawing/2014/main" id="{17E62CD6-77DF-49F3-B189-005EB4BBC07B}"/>
              </a:ext>
            </a:extLst>
          </p:cNvPr>
          <p:cNvSpPr txBox="1"/>
          <p:nvPr/>
        </p:nvSpPr>
        <p:spPr>
          <a:xfrm>
            <a:off x="990897" y="8624504"/>
            <a:ext cx="6907717" cy="1477328"/>
          </a:xfrm>
          <a:prstGeom prst="rect">
            <a:avLst/>
          </a:prstGeom>
          <a:noFill/>
        </p:spPr>
        <p:txBody>
          <a:bodyPr wrap="square">
            <a:spAutoFit/>
          </a:bodyPr>
          <a:lstStyle/>
          <a:p>
            <a:r>
              <a:rPr lang="pl-PL" b="1" dirty="0">
                <a:solidFill>
                  <a:schemeClr val="tx1"/>
                </a:solidFill>
                <a:latin typeface="+mn-lt"/>
                <a:ea typeface="Calibri" panose="020F0502020204030204" pitchFamily="34" charset="0"/>
                <a:cs typeface="Calibri" panose="020F0502020204030204" pitchFamily="34" charset="0"/>
              </a:rPr>
              <a:t>MDR - schematy podatkowe  </a:t>
            </a:r>
          </a:p>
          <a:p>
            <a:r>
              <a:rPr lang="pl-PL" dirty="0">
                <a:solidFill>
                  <a:schemeClr val="tx1"/>
                </a:solidFill>
                <a:latin typeface="+mn-lt"/>
                <a:ea typeface="Calibri" panose="020F0502020204030204" pitchFamily="34" charset="0"/>
                <a:cs typeface="Calibri" panose="020F0502020204030204" pitchFamily="34" charset="0"/>
              </a:rPr>
              <a:t>Dostosowanie systemu MDR do zmian wynikających z nowelizowanych przepisów ustawy Ordynacja podatkowa wchodzących w życie z 01.10.2026 r.</a:t>
            </a:r>
          </a:p>
          <a:p>
            <a:endParaRPr lang="pl-PL"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26" name="pole tekstowe 25">
            <a:extLst>
              <a:ext uri="{FF2B5EF4-FFF2-40B4-BE49-F238E27FC236}">
                <a16:creationId xmlns:a16="http://schemas.microsoft.com/office/drawing/2014/main" id="{8633A189-6ACE-464C-9C2F-40539CE7552C}"/>
              </a:ext>
            </a:extLst>
          </p:cNvPr>
          <p:cNvSpPr txBox="1"/>
          <p:nvPr/>
        </p:nvSpPr>
        <p:spPr>
          <a:xfrm>
            <a:off x="8110926" y="8929224"/>
            <a:ext cx="10267759" cy="369332"/>
          </a:xfrm>
          <a:prstGeom prst="rect">
            <a:avLst/>
          </a:prstGeom>
          <a:noFill/>
        </p:spPr>
        <p:txBody>
          <a:bodyPr wrap="square">
            <a:spAutoFit/>
          </a:bodyPr>
          <a:lstStyle/>
          <a:p>
            <a:r>
              <a:rPr lang="pl-PL" dirty="0">
                <a:solidFill>
                  <a:schemeClr val="tx1"/>
                </a:solidFill>
                <a:latin typeface="+mn-lt"/>
                <a:ea typeface="Calibri" panose="020F0502020204030204" pitchFamily="34" charset="0"/>
                <a:cs typeface="Calibri" panose="020F0502020204030204" pitchFamily="34" charset="0"/>
              </a:rPr>
              <a:t>Uproszczenie w wykonywaniu ustawowych obowiązków podmiotów obowiązanych.</a:t>
            </a:r>
          </a:p>
        </p:txBody>
      </p:sp>
      <p:sp>
        <p:nvSpPr>
          <p:cNvPr id="30" name="object 18">
            <a:extLst>
              <a:ext uri="{FF2B5EF4-FFF2-40B4-BE49-F238E27FC236}">
                <a16:creationId xmlns:a16="http://schemas.microsoft.com/office/drawing/2014/main" id="{CCFB62D1-DFE9-44D1-B6E2-0475B25C0B51}"/>
              </a:ext>
            </a:extLst>
          </p:cNvPr>
          <p:cNvSpPr/>
          <p:nvPr/>
        </p:nvSpPr>
        <p:spPr>
          <a:xfrm>
            <a:off x="961313" y="85502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2000">
              <a:latin typeface="+mn-lt"/>
            </a:endParaRPr>
          </a:p>
        </p:txBody>
      </p:sp>
      <p:sp>
        <p:nvSpPr>
          <p:cNvPr id="33" name="pole tekstowe 32">
            <a:extLst>
              <a:ext uri="{FF2B5EF4-FFF2-40B4-BE49-F238E27FC236}">
                <a16:creationId xmlns:a16="http://schemas.microsoft.com/office/drawing/2014/main" id="{A91B0239-CA5E-420B-85C5-BFFF5A2586BA}"/>
              </a:ext>
            </a:extLst>
          </p:cNvPr>
          <p:cNvSpPr txBox="1"/>
          <p:nvPr/>
        </p:nvSpPr>
        <p:spPr>
          <a:xfrm>
            <a:off x="881061" y="673728"/>
            <a:ext cx="10139735" cy="769441"/>
          </a:xfrm>
          <a:prstGeom prst="rect">
            <a:avLst/>
          </a:prstGeom>
          <a:noFill/>
        </p:spPr>
        <p:txBody>
          <a:bodyPr wrap="square">
            <a:spAutoFit/>
          </a:bodyPr>
          <a:lstStyle/>
          <a:p>
            <a:r>
              <a:rPr lang="pl-PL" sz="4400" b="1" dirty="0">
                <a:latin typeface="+mn-lt"/>
              </a:rPr>
              <a:t>Inne inicjatywy/projekty</a:t>
            </a:r>
          </a:p>
        </p:txBody>
      </p:sp>
      <p:sp>
        <p:nvSpPr>
          <p:cNvPr id="34" name="object 18">
            <a:extLst>
              <a:ext uri="{FF2B5EF4-FFF2-40B4-BE49-F238E27FC236}">
                <a16:creationId xmlns:a16="http://schemas.microsoft.com/office/drawing/2014/main" id="{A2B22705-81A4-4C69-AFE0-FD8F8DAAB5AD}"/>
              </a:ext>
            </a:extLst>
          </p:cNvPr>
          <p:cNvSpPr/>
          <p:nvPr/>
        </p:nvSpPr>
        <p:spPr>
          <a:xfrm>
            <a:off x="882650" y="7089669"/>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2000">
              <a:latin typeface="+mn-lt"/>
            </a:endParaRPr>
          </a:p>
        </p:txBody>
      </p:sp>
      <p:sp>
        <p:nvSpPr>
          <p:cNvPr id="35" name="pole tekstowe 34">
            <a:extLst>
              <a:ext uri="{FF2B5EF4-FFF2-40B4-BE49-F238E27FC236}">
                <a16:creationId xmlns:a16="http://schemas.microsoft.com/office/drawing/2014/main" id="{164EFD07-A804-4EC3-9014-84303303DEA4}"/>
              </a:ext>
            </a:extLst>
          </p:cNvPr>
          <p:cNvSpPr txBox="1"/>
          <p:nvPr/>
        </p:nvSpPr>
        <p:spPr>
          <a:xfrm>
            <a:off x="627884" y="7195087"/>
            <a:ext cx="7074125" cy="923330"/>
          </a:xfrm>
          <a:prstGeom prst="rect">
            <a:avLst/>
          </a:prstGeom>
          <a:noFill/>
        </p:spPr>
        <p:txBody>
          <a:bodyPr wrap="square">
            <a:spAutoFit/>
          </a:bodyPr>
          <a:lstStyle/>
          <a:p>
            <a:pPr marL="315595" marR="0" lvl="0" defTabSz="914400" eaLnBrk="1" fontAlgn="auto" latinLnBrk="0" hangingPunct="1">
              <a:lnSpc>
                <a:spcPct val="100000"/>
              </a:lnSpc>
              <a:spcBef>
                <a:spcPts val="0"/>
              </a:spcBef>
              <a:spcAft>
                <a:spcPts val="0"/>
              </a:spcAft>
              <a:buClrTx/>
              <a:buSzTx/>
              <a:tabLst>
                <a:tab pos="515620" algn="l"/>
              </a:tabLst>
              <a:defRPr/>
            </a:pPr>
            <a:r>
              <a:rPr lang="pl-PL" sz="1800" dirty="0">
                <a:solidFill>
                  <a:schemeClr val="tx1"/>
                </a:solidFill>
                <a:latin typeface="+mn-lt"/>
                <a:cs typeface="Lato"/>
              </a:rPr>
              <a:t>Dostosowanie aplikacji e-</a:t>
            </a:r>
            <a:r>
              <a:rPr lang="pl-PL" sz="1800" dirty="0" err="1">
                <a:solidFill>
                  <a:schemeClr val="tx1"/>
                </a:solidFill>
                <a:latin typeface="+mn-lt"/>
                <a:cs typeface="Lato"/>
              </a:rPr>
              <a:t>mikrofirma</a:t>
            </a:r>
            <a:r>
              <a:rPr lang="pl-PL" sz="1800" dirty="0">
                <a:solidFill>
                  <a:schemeClr val="tx1"/>
                </a:solidFill>
                <a:latin typeface="+mn-lt"/>
                <a:cs typeface="Lato"/>
              </a:rPr>
              <a:t> do nowego</a:t>
            </a:r>
          </a:p>
          <a:p>
            <a:pPr marL="315595" marR="0" lvl="0" indent="0" defTabSz="914400" eaLnBrk="1" fontAlgn="auto" latinLnBrk="0" hangingPunct="1">
              <a:lnSpc>
                <a:spcPct val="100000"/>
              </a:lnSpc>
              <a:spcBef>
                <a:spcPts val="0"/>
              </a:spcBef>
              <a:spcAft>
                <a:spcPts val="0"/>
              </a:spcAft>
              <a:buClrTx/>
              <a:buSzTx/>
              <a:buFontTx/>
              <a:buNone/>
              <a:tabLst>
                <a:tab pos="515620" algn="l"/>
              </a:tabLst>
              <a:defRPr/>
            </a:pPr>
            <a:r>
              <a:rPr lang="pl-PL" sz="1800" dirty="0">
                <a:solidFill>
                  <a:schemeClr val="tx1"/>
                </a:solidFill>
                <a:latin typeface="+mn-lt"/>
                <a:cs typeface="Lato"/>
              </a:rPr>
              <a:t>standardu raportowania podatków dochodowych w ramach JPK_PD (JPK_EWP, JPK_PKPIR, JPK_ST).</a:t>
            </a:r>
            <a:endParaRPr lang="pl-PL" sz="1800" spc="-10" dirty="0">
              <a:solidFill>
                <a:schemeClr val="tx1"/>
              </a:solidFill>
              <a:latin typeface="+mn-lt"/>
              <a:ea typeface="+mn-ea"/>
              <a:cs typeface="Lato"/>
            </a:endParaRPr>
          </a:p>
        </p:txBody>
      </p:sp>
      <p:sp>
        <p:nvSpPr>
          <p:cNvPr id="36" name="pole tekstowe 35">
            <a:extLst>
              <a:ext uri="{FF2B5EF4-FFF2-40B4-BE49-F238E27FC236}">
                <a16:creationId xmlns:a16="http://schemas.microsoft.com/office/drawing/2014/main" id="{D19C38E3-EE24-49CA-87E9-53124D31F1DC}"/>
              </a:ext>
            </a:extLst>
          </p:cNvPr>
          <p:cNvSpPr txBox="1"/>
          <p:nvPr/>
        </p:nvSpPr>
        <p:spPr>
          <a:xfrm>
            <a:off x="8058464" y="7249019"/>
            <a:ext cx="10048874" cy="1200329"/>
          </a:xfrm>
          <a:prstGeom prst="rect">
            <a:avLst/>
          </a:prstGeom>
          <a:noFill/>
        </p:spPr>
        <p:txBody>
          <a:bodyPr wrap="square">
            <a:spAutoFit/>
          </a:bodyPr>
          <a:lstStyle/>
          <a:p>
            <a:pPr algn="l"/>
            <a:r>
              <a:rPr lang="pl-PL" b="0" i="0" u="none" strike="noStrike" baseline="0" dirty="0">
                <a:latin typeface="+mn-lt"/>
                <a:ea typeface="Calibri" panose="020F0502020204030204" pitchFamily="34" charset="0"/>
                <a:cs typeface="Calibri" panose="020F0502020204030204" pitchFamily="34" charset="0"/>
              </a:rPr>
              <a:t>Prowadzenie ewidencji podatkowych w podatkach dochodowych od osób fizycznych w aplikacji e-</a:t>
            </a:r>
            <a:r>
              <a:rPr lang="pl-PL" b="0" i="0" u="none" strike="noStrike" baseline="0" dirty="0" err="1">
                <a:latin typeface="+mn-lt"/>
                <a:ea typeface="Calibri" panose="020F0502020204030204" pitchFamily="34" charset="0"/>
                <a:cs typeface="Calibri" panose="020F0502020204030204" pitchFamily="34" charset="0"/>
              </a:rPr>
              <a:t>mikrofirma</a:t>
            </a:r>
            <a:r>
              <a:rPr lang="pl-PL" b="0" i="0" u="none" strike="noStrike" baseline="0" dirty="0">
                <a:latin typeface="+mn-lt"/>
                <a:ea typeface="Calibri" panose="020F0502020204030204" pitchFamily="34" charset="0"/>
                <a:cs typeface="Calibri" panose="020F0502020204030204" pitchFamily="34" charset="0"/>
              </a:rPr>
              <a:t>, automatyczna walidacja danych oraz generowanie i przekazywanie plików </a:t>
            </a:r>
            <a:r>
              <a:rPr lang="pl-PL" dirty="0">
                <a:latin typeface="+mn-lt"/>
                <a:ea typeface="Calibri" panose="020F0502020204030204" pitchFamily="34" charset="0"/>
                <a:cs typeface="Calibri" panose="020F0502020204030204" pitchFamily="34" charset="0"/>
              </a:rPr>
              <a:t>JPK_PD (JPK_EWP, JPK_PKPIR, JPK_ST). Ograniczenie kosztów i obciążeń administracyjnych przedsiębiorców, skrócenie czasu realizacji obowiązków związanych z raportowaniem JPK_PD, zmniejszenie ryzyka błędów.</a:t>
            </a:r>
          </a:p>
        </p:txBody>
      </p:sp>
      <p:sp>
        <p:nvSpPr>
          <p:cNvPr id="39" name="pole tekstowe 38">
            <a:extLst>
              <a:ext uri="{FF2B5EF4-FFF2-40B4-BE49-F238E27FC236}">
                <a16:creationId xmlns:a16="http://schemas.microsoft.com/office/drawing/2014/main" id="{794B8776-F3CC-4F14-864D-01B325302548}"/>
              </a:ext>
            </a:extLst>
          </p:cNvPr>
          <p:cNvSpPr txBox="1"/>
          <p:nvPr/>
        </p:nvSpPr>
        <p:spPr>
          <a:xfrm>
            <a:off x="8058464" y="1421631"/>
            <a:ext cx="10051142" cy="407804"/>
          </a:xfrm>
          <a:prstGeom prst="rect">
            <a:avLst/>
          </a:prstGeom>
          <a:noFill/>
        </p:spPr>
        <p:txBody>
          <a:bodyPr wrap="square">
            <a:spAutoFit/>
          </a:bodyPr>
          <a:lstStyle/>
          <a:p>
            <a:pPr marL="12700">
              <a:spcBef>
                <a:spcPts val="110"/>
              </a:spcBef>
            </a:pPr>
            <a:r>
              <a:rPr lang="pl-PL" sz="2050" b="1" dirty="0">
                <a:latin typeface="Lato Black" panose="020F0A02020204030203" pitchFamily="34" charset="-18"/>
              </a:rPr>
              <a:t>Korzyści dla obywateli</a:t>
            </a:r>
          </a:p>
        </p:txBody>
      </p:sp>
    </p:spTree>
    <p:extLst>
      <p:ext uri="{BB962C8B-B14F-4D97-AF65-F5344CB8AC3E}">
        <p14:creationId xmlns:p14="http://schemas.microsoft.com/office/powerpoint/2010/main" val="28491265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object 44"/>
          <p:cNvSpPr txBox="1">
            <a:spLocks noGrp="1"/>
          </p:cNvSpPr>
          <p:nvPr>
            <p:ph type="dt" sz="half" idx="6"/>
          </p:nvPr>
        </p:nvSpPr>
        <p:spPr>
          <a:prstGeom prst="rect">
            <a:avLst/>
          </a:prstGeom>
        </p:spPr>
        <p:txBody>
          <a:bodyPr vert="horz" wrap="square" lIns="0" tIns="27940" rIns="0" bIns="0" rtlCol="0">
            <a:spAutoFit/>
          </a:bodyPr>
          <a:lstStyle/>
          <a:p>
            <a:pPr marL="12700">
              <a:lnSpc>
                <a:spcPct val="100000"/>
              </a:lnSpc>
              <a:spcBef>
                <a:spcPts val="220"/>
              </a:spcBef>
              <a:tabLst>
                <a:tab pos="2276475" algn="l"/>
                <a:tab pos="2463165" algn="l"/>
              </a:tabLst>
            </a:pPr>
            <a:r>
              <a:rPr spc="120" dirty="0"/>
              <a:t>Ministerstwo</a:t>
            </a:r>
            <a:r>
              <a:rPr spc="290" dirty="0"/>
              <a:t> </a:t>
            </a:r>
            <a:r>
              <a:rPr spc="114" dirty="0"/>
              <a:t>Finansów</a:t>
            </a:r>
            <a:r>
              <a:rPr dirty="0"/>
              <a:t>	</a:t>
            </a:r>
            <a:r>
              <a:rPr b="0" spc="-50" dirty="0">
                <a:latin typeface="Open Sans"/>
                <a:cs typeface="Open Sans"/>
              </a:rPr>
              <a:t>/</a:t>
            </a:r>
            <a:r>
              <a:rPr b="0" dirty="0">
                <a:latin typeface="Open Sans"/>
                <a:cs typeface="Open Sans"/>
              </a:rPr>
              <a:t>	</a:t>
            </a:r>
            <a:r>
              <a:rPr b="0" spc="110" dirty="0">
                <a:latin typeface="Open Sans"/>
                <a:cs typeface="Open Sans"/>
              </a:rPr>
              <a:t>gov.pl/finanse </a:t>
            </a:r>
          </a:p>
        </p:txBody>
      </p:sp>
      <p:sp>
        <p:nvSpPr>
          <p:cNvPr id="45" name="object 45"/>
          <p:cNvSpPr txBox="1">
            <a:spLocks noGrp="1"/>
          </p:cNvSpPr>
          <p:nvPr>
            <p:ph type="ftr" sz="quarter" idx="5"/>
          </p:nvPr>
        </p:nvSpPr>
        <p:spPr>
          <a:prstGeom prst="rect">
            <a:avLst/>
          </a:prstGeom>
        </p:spPr>
        <p:txBody>
          <a:bodyPr vert="horz" wrap="square" lIns="0" tIns="27940" rIns="0" bIns="0" rtlCol="0">
            <a:spAutoFit/>
          </a:bodyPr>
          <a:lstStyle/>
          <a:p>
            <a:pPr marL="12700">
              <a:lnSpc>
                <a:spcPct val="100000"/>
              </a:lnSpc>
              <a:spcBef>
                <a:spcPts val="220"/>
              </a:spcBef>
              <a:tabLst>
                <a:tab pos="3196590" algn="l"/>
                <a:tab pos="3382645" algn="l"/>
              </a:tabLst>
            </a:pPr>
            <a:r>
              <a:rPr spc="120" dirty="0"/>
              <a:t>Krajowa</a:t>
            </a:r>
            <a:r>
              <a:rPr spc="265" dirty="0"/>
              <a:t> </a:t>
            </a:r>
            <a:r>
              <a:rPr spc="130" dirty="0"/>
              <a:t>Administracja</a:t>
            </a:r>
            <a:r>
              <a:rPr spc="270" dirty="0"/>
              <a:t> </a:t>
            </a:r>
            <a:r>
              <a:rPr spc="105" dirty="0"/>
              <a:t>Skarbowa</a:t>
            </a:r>
            <a:r>
              <a:rPr dirty="0"/>
              <a:t>	</a:t>
            </a:r>
            <a:r>
              <a:rPr b="0" spc="-50" dirty="0">
                <a:latin typeface="Open Sans"/>
                <a:cs typeface="Open Sans"/>
              </a:rPr>
              <a:t>/</a:t>
            </a:r>
            <a:r>
              <a:rPr b="0" dirty="0">
                <a:latin typeface="Open Sans"/>
                <a:cs typeface="Open Sans"/>
              </a:rPr>
              <a:t>	</a:t>
            </a:r>
            <a:r>
              <a:rPr b="0" spc="114" dirty="0">
                <a:latin typeface="Open Sans"/>
                <a:cs typeface="Open Sans"/>
              </a:rPr>
              <a:t>gov.pl/kas </a:t>
            </a:r>
          </a:p>
        </p:txBody>
      </p:sp>
      <p:sp>
        <p:nvSpPr>
          <p:cNvPr id="46" name="object 46"/>
          <p:cNvSpPr txBox="1">
            <a:spLocks noGrp="1"/>
          </p:cNvSpPr>
          <p:nvPr>
            <p:ph type="sldNum" sz="quarter" idx="7"/>
          </p:nvPr>
        </p:nvSpPr>
        <p:spPr>
          <a:xfrm>
            <a:off x="18929260" y="10751027"/>
            <a:ext cx="419190" cy="212879"/>
          </a:xfrm>
          <a:prstGeom prst="rect">
            <a:avLst/>
          </a:prstGeom>
        </p:spPr>
        <p:txBody>
          <a:bodyPr vert="horz" wrap="square" lIns="0" tIns="27940" rIns="0" bIns="0" rtlCol="0">
            <a:spAutoFit/>
          </a:bodyPr>
          <a:lstStyle/>
          <a:p>
            <a:pPr marL="38100">
              <a:lnSpc>
                <a:spcPct val="100000"/>
              </a:lnSpc>
              <a:spcBef>
                <a:spcPts val="220"/>
              </a:spcBef>
            </a:pPr>
            <a:fld id="{81D60167-4931-47E6-BA6A-407CBD079E47}" type="slidenum">
              <a:rPr spc="-50" dirty="0"/>
              <a:t>15</a:t>
            </a:fld>
            <a:endParaRPr spc="-50" dirty="0"/>
          </a:p>
        </p:txBody>
      </p:sp>
      <p:sp>
        <p:nvSpPr>
          <p:cNvPr id="5" name="object 9">
            <a:extLst>
              <a:ext uri="{FF2B5EF4-FFF2-40B4-BE49-F238E27FC236}">
                <a16:creationId xmlns:a16="http://schemas.microsoft.com/office/drawing/2014/main" id="{A468E783-4475-8084-7468-35E595845819}"/>
              </a:ext>
            </a:extLst>
          </p:cNvPr>
          <p:cNvSpPr txBox="1"/>
          <p:nvPr/>
        </p:nvSpPr>
        <p:spPr>
          <a:xfrm>
            <a:off x="1051038" y="1455693"/>
            <a:ext cx="3783329" cy="444994"/>
          </a:xfrm>
          <a:prstGeom prst="rect">
            <a:avLst/>
          </a:prstGeom>
        </p:spPr>
        <p:txBody>
          <a:bodyPr vert="horz" wrap="square" lIns="0" tIns="13970" rIns="0" bIns="0" rtlCol="0">
            <a:spAutoFit/>
          </a:bodyPr>
          <a:lstStyle/>
          <a:p>
            <a:pPr marL="12700">
              <a:lnSpc>
                <a:spcPct val="100000"/>
              </a:lnSpc>
              <a:spcBef>
                <a:spcPts val="110"/>
              </a:spcBef>
            </a:pPr>
            <a:r>
              <a:rPr sz="2800" b="1" dirty="0">
                <a:latin typeface="+mn-lt"/>
                <a:cs typeface="Lato Black"/>
              </a:rPr>
              <a:t>Nowe</a:t>
            </a:r>
            <a:r>
              <a:rPr sz="2800" b="1" spc="-75" dirty="0">
                <a:latin typeface="+mn-lt"/>
                <a:cs typeface="Lato Black"/>
              </a:rPr>
              <a:t> </a:t>
            </a:r>
            <a:r>
              <a:rPr sz="2800" b="1" spc="-10" dirty="0">
                <a:latin typeface="+mn-lt"/>
                <a:cs typeface="Lato Black"/>
              </a:rPr>
              <a:t>funkcjonalności</a:t>
            </a:r>
            <a:endParaRPr sz="2800" dirty="0">
              <a:latin typeface="+mn-lt"/>
              <a:cs typeface="Lato Black"/>
            </a:endParaRPr>
          </a:p>
        </p:txBody>
      </p:sp>
      <p:sp>
        <p:nvSpPr>
          <p:cNvPr id="6" name="object 10">
            <a:extLst>
              <a:ext uri="{FF2B5EF4-FFF2-40B4-BE49-F238E27FC236}">
                <a16:creationId xmlns:a16="http://schemas.microsoft.com/office/drawing/2014/main" id="{44B38263-3BE5-1F86-56BA-BC31884BECB1}"/>
              </a:ext>
            </a:extLst>
          </p:cNvPr>
          <p:cNvSpPr txBox="1"/>
          <p:nvPr/>
        </p:nvSpPr>
        <p:spPr>
          <a:xfrm>
            <a:off x="8330738" y="1413224"/>
            <a:ext cx="3783330" cy="444994"/>
          </a:xfrm>
          <a:prstGeom prst="rect">
            <a:avLst/>
          </a:prstGeom>
        </p:spPr>
        <p:txBody>
          <a:bodyPr vert="horz" wrap="square" lIns="0" tIns="13970" rIns="0" bIns="0" rtlCol="0">
            <a:spAutoFit/>
          </a:bodyPr>
          <a:lstStyle/>
          <a:p>
            <a:pPr marL="12700">
              <a:lnSpc>
                <a:spcPct val="100000"/>
              </a:lnSpc>
              <a:spcBef>
                <a:spcPts val="110"/>
              </a:spcBef>
            </a:pPr>
            <a:r>
              <a:rPr sz="2800" b="1" dirty="0">
                <a:solidFill>
                  <a:schemeClr val="tx1"/>
                </a:solidFill>
                <a:latin typeface="+mn-lt"/>
                <a:cs typeface="Lato Black"/>
              </a:rPr>
              <a:t>Korzyści</a:t>
            </a:r>
            <a:r>
              <a:rPr sz="2800" b="1" spc="-55" dirty="0">
                <a:solidFill>
                  <a:schemeClr val="tx1"/>
                </a:solidFill>
                <a:latin typeface="+mn-lt"/>
                <a:cs typeface="Lato Black"/>
              </a:rPr>
              <a:t> </a:t>
            </a:r>
            <a:r>
              <a:rPr sz="2800" b="1" dirty="0">
                <a:solidFill>
                  <a:schemeClr val="tx1"/>
                </a:solidFill>
                <a:latin typeface="+mn-lt"/>
                <a:cs typeface="Lato Black"/>
              </a:rPr>
              <a:t>dla</a:t>
            </a:r>
            <a:r>
              <a:rPr sz="2800" b="1" spc="-55" dirty="0">
                <a:solidFill>
                  <a:schemeClr val="tx1"/>
                </a:solidFill>
                <a:latin typeface="+mn-lt"/>
                <a:cs typeface="Lato Black"/>
              </a:rPr>
              <a:t> </a:t>
            </a:r>
            <a:r>
              <a:rPr sz="2800" b="1" spc="-10" dirty="0">
                <a:solidFill>
                  <a:schemeClr val="tx1"/>
                </a:solidFill>
                <a:latin typeface="+mn-lt"/>
                <a:cs typeface="Lato Black"/>
              </a:rPr>
              <a:t>obywateli</a:t>
            </a:r>
            <a:endParaRPr sz="2800" dirty="0">
              <a:solidFill>
                <a:schemeClr val="tx1"/>
              </a:solidFill>
              <a:latin typeface="+mn-lt"/>
              <a:cs typeface="Lato Black"/>
            </a:endParaRPr>
          </a:p>
        </p:txBody>
      </p:sp>
      <p:sp>
        <p:nvSpPr>
          <p:cNvPr id="8" name="object 18">
            <a:extLst>
              <a:ext uri="{FF2B5EF4-FFF2-40B4-BE49-F238E27FC236}">
                <a16:creationId xmlns:a16="http://schemas.microsoft.com/office/drawing/2014/main" id="{2ACDC35E-2E12-152D-24FD-CA51B0614A49}"/>
              </a:ext>
            </a:extLst>
          </p:cNvPr>
          <p:cNvSpPr/>
          <p:nvPr/>
        </p:nvSpPr>
        <p:spPr>
          <a:xfrm rot="5400000" flipV="1">
            <a:off x="3583241" y="4869581"/>
            <a:ext cx="8831417" cy="663576"/>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p>
        </p:txBody>
      </p:sp>
      <p:sp>
        <p:nvSpPr>
          <p:cNvPr id="15" name="object 18">
            <a:extLst>
              <a:ext uri="{FF2B5EF4-FFF2-40B4-BE49-F238E27FC236}">
                <a16:creationId xmlns:a16="http://schemas.microsoft.com/office/drawing/2014/main" id="{1CBD0C1C-D27B-4CE5-B2B9-AE2300325CFF}"/>
              </a:ext>
            </a:extLst>
          </p:cNvPr>
          <p:cNvSpPr/>
          <p:nvPr/>
        </p:nvSpPr>
        <p:spPr>
          <a:xfrm flipV="1">
            <a:off x="1017764" y="4464437"/>
            <a:ext cx="17841824" cy="42427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a:latin typeface="+mn-lt"/>
            </a:endParaRPr>
          </a:p>
        </p:txBody>
      </p:sp>
      <p:sp>
        <p:nvSpPr>
          <p:cNvPr id="28" name="object 18">
            <a:extLst>
              <a:ext uri="{FF2B5EF4-FFF2-40B4-BE49-F238E27FC236}">
                <a16:creationId xmlns:a16="http://schemas.microsoft.com/office/drawing/2014/main" id="{DC2DEA10-17B3-4B8C-89EC-9FE206E203B1}"/>
              </a:ext>
            </a:extLst>
          </p:cNvPr>
          <p:cNvSpPr/>
          <p:nvPr/>
        </p:nvSpPr>
        <p:spPr>
          <a:xfrm>
            <a:off x="989643" y="2201428"/>
            <a:ext cx="17841824" cy="206463"/>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a:latin typeface="+mn-lt"/>
            </a:endParaRPr>
          </a:p>
        </p:txBody>
      </p:sp>
      <p:sp>
        <p:nvSpPr>
          <p:cNvPr id="21" name="object 18">
            <a:extLst>
              <a:ext uri="{FF2B5EF4-FFF2-40B4-BE49-F238E27FC236}">
                <a16:creationId xmlns:a16="http://schemas.microsoft.com/office/drawing/2014/main" id="{8EB0D198-FDC0-4DAD-B3B2-8893E68875C0}"/>
              </a:ext>
            </a:extLst>
          </p:cNvPr>
          <p:cNvSpPr/>
          <p:nvPr/>
        </p:nvSpPr>
        <p:spPr>
          <a:xfrm>
            <a:off x="1087436" y="96170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a:latin typeface="+mn-lt"/>
            </a:endParaRPr>
          </a:p>
        </p:txBody>
      </p:sp>
      <p:sp>
        <p:nvSpPr>
          <p:cNvPr id="22" name="pole tekstowe 21">
            <a:extLst>
              <a:ext uri="{FF2B5EF4-FFF2-40B4-BE49-F238E27FC236}">
                <a16:creationId xmlns:a16="http://schemas.microsoft.com/office/drawing/2014/main" id="{D25B32D8-1BA2-4957-B98A-A6FD3C67B64D}"/>
              </a:ext>
            </a:extLst>
          </p:cNvPr>
          <p:cNvSpPr txBox="1"/>
          <p:nvPr/>
        </p:nvSpPr>
        <p:spPr>
          <a:xfrm>
            <a:off x="1051038" y="5295045"/>
            <a:ext cx="6403578" cy="2057615"/>
          </a:xfrm>
          <a:prstGeom prst="rect">
            <a:avLst/>
          </a:prstGeom>
          <a:noFill/>
        </p:spPr>
        <p:txBody>
          <a:bodyPr wrap="square">
            <a:spAutoFit/>
          </a:bodyPr>
          <a:lstStyle/>
          <a:p>
            <a:pPr marR="5080">
              <a:lnSpc>
                <a:spcPts val="2180"/>
              </a:lnSpc>
              <a:spcBef>
                <a:spcPts val="100"/>
              </a:spcBef>
            </a:pPr>
            <a:r>
              <a:rPr lang="pl-PL" b="1" i="0" u="none" strike="noStrike" dirty="0">
                <a:solidFill>
                  <a:schemeClr val="tx1"/>
                </a:solidFill>
                <a:effectLst/>
                <a:latin typeface="+mn-lt"/>
              </a:rPr>
              <a:t>DAC8 </a:t>
            </a:r>
            <a:r>
              <a:rPr lang="pl-PL" b="1" i="0" u="none" strike="noStrike" dirty="0" err="1">
                <a:solidFill>
                  <a:schemeClr val="tx1"/>
                </a:solidFill>
                <a:effectLst/>
                <a:latin typeface="+mn-lt"/>
              </a:rPr>
              <a:t>Kryptoaktywa</a:t>
            </a:r>
            <a:r>
              <a:rPr lang="pl-PL" b="1" i="0" u="none" strike="noStrike" dirty="0">
                <a:solidFill>
                  <a:schemeClr val="tx1"/>
                </a:solidFill>
                <a:effectLst/>
                <a:latin typeface="+mn-lt"/>
              </a:rPr>
              <a:t> </a:t>
            </a:r>
            <a:br>
              <a:rPr lang="pl-PL" b="1" i="0" u="none" strike="noStrike" dirty="0">
                <a:solidFill>
                  <a:schemeClr val="tx1"/>
                </a:solidFill>
                <a:effectLst/>
                <a:latin typeface="+mn-lt"/>
              </a:rPr>
            </a:br>
            <a:r>
              <a:rPr lang="pl-PL" b="0" i="0" u="none" strike="noStrike" dirty="0">
                <a:solidFill>
                  <a:schemeClr val="tx1"/>
                </a:solidFill>
                <a:effectLst/>
                <a:latin typeface="+mn-lt"/>
              </a:rPr>
              <a:t>– pakiet formularzy interaktywnych wraz z funkcjonalnościami umożliwiającymi sporządzenie, wizualizację i przekazanie do Szefa KAS wymaganych dokumentów rejestracyjnych i sprawozdawczych, a także weryfikację statusu dokumentu, pobranie UPO lub raportu błędó</a:t>
            </a:r>
            <a:r>
              <a:rPr lang="pl-PL" dirty="0">
                <a:solidFill>
                  <a:schemeClr val="tx1"/>
                </a:solidFill>
                <a:latin typeface="+mn-lt"/>
              </a:rPr>
              <a:t>w uniemożliwiających przyjęcie dokumentu.</a:t>
            </a:r>
            <a:r>
              <a:rPr lang="pl-PL" b="0" i="0" u="none" strike="noStrike" dirty="0">
                <a:solidFill>
                  <a:schemeClr val="tx1"/>
                </a:solidFill>
                <a:effectLst/>
                <a:latin typeface="+mn-lt"/>
              </a:rPr>
              <a:t>  </a:t>
            </a:r>
            <a:endParaRPr lang="pl-PL" dirty="0">
              <a:solidFill>
                <a:schemeClr val="tx1"/>
              </a:solidFill>
              <a:latin typeface="+mn-lt"/>
            </a:endParaRPr>
          </a:p>
        </p:txBody>
      </p:sp>
      <p:sp>
        <p:nvSpPr>
          <p:cNvPr id="23" name="pole tekstowe 22">
            <a:extLst>
              <a:ext uri="{FF2B5EF4-FFF2-40B4-BE49-F238E27FC236}">
                <a16:creationId xmlns:a16="http://schemas.microsoft.com/office/drawing/2014/main" id="{5C9EF8C2-77DC-4572-8239-A209399FA27D}"/>
              </a:ext>
            </a:extLst>
          </p:cNvPr>
          <p:cNvSpPr txBox="1"/>
          <p:nvPr/>
        </p:nvSpPr>
        <p:spPr>
          <a:xfrm>
            <a:off x="7695734" y="5571422"/>
            <a:ext cx="10051142" cy="1211229"/>
          </a:xfrm>
          <a:prstGeom prst="rect">
            <a:avLst/>
          </a:prstGeom>
          <a:noFill/>
        </p:spPr>
        <p:txBody>
          <a:bodyPr wrap="square">
            <a:spAutoFit/>
          </a:bodyPr>
          <a:lstStyle/>
          <a:p>
            <a:pPr marL="12700">
              <a:lnSpc>
                <a:spcPts val="2180"/>
              </a:lnSpc>
              <a:spcBef>
                <a:spcPts val="95"/>
              </a:spcBef>
            </a:pPr>
            <a:r>
              <a:rPr lang="pl-PL" dirty="0">
                <a:solidFill>
                  <a:srgbClr val="000000"/>
                </a:solidFill>
                <a:latin typeface="+mn-lt"/>
              </a:rPr>
              <a:t>Realizacja obowiązków nałożonych na operatorów </a:t>
            </a:r>
            <a:r>
              <a:rPr lang="pl-PL" dirty="0" err="1">
                <a:solidFill>
                  <a:srgbClr val="000000"/>
                </a:solidFill>
                <a:latin typeface="+mn-lt"/>
              </a:rPr>
              <a:t>kryptoaktywów</a:t>
            </a:r>
            <a:r>
              <a:rPr lang="pl-PL" dirty="0">
                <a:solidFill>
                  <a:srgbClr val="000000"/>
                </a:solidFill>
                <a:latin typeface="+mn-lt"/>
              </a:rPr>
              <a:t> i dostawców usług w zakresie </a:t>
            </a:r>
            <a:r>
              <a:rPr lang="pl-PL" dirty="0" err="1">
                <a:solidFill>
                  <a:srgbClr val="000000"/>
                </a:solidFill>
                <a:latin typeface="+mn-lt"/>
              </a:rPr>
              <a:t>kryptoaktywów</a:t>
            </a:r>
            <a:r>
              <a:rPr lang="pl-PL" dirty="0">
                <a:solidFill>
                  <a:srgbClr val="000000"/>
                </a:solidFill>
                <a:latin typeface="+mn-lt"/>
              </a:rPr>
              <a:t> ustawą z dnia 13 lutego 2026 r. o zmianie ustawy o wymianie informacji podatkowych z innymi państwami oraz niektórych innych ustaw stanowiącej transpozycję regulacji prawnych dyrektywy Rady (UE) 2026/2226 (DAC8).</a:t>
            </a:r>
          </a:p>
        </p:txBody>
      </p:sp>
      <p:pic>
        <p:nvPicPr>
          <p:cNvPr id="2" name="Obraz 1">
            <a:extLst>
              <a:ext uri="{FF2B5EF4-FFF2-40B4-BE49-F238E27FC236}">
                <a16:creationId xmlns:a16="http://schemas.microsoft.com/office/drawing/2014/main" id="{7E295788-7C47-442C-B0EF-4776DDD9BC08}"/>
              </a:ext>
            </a:extLst>
          </p:cNvPr>
          <p:cNvPicPr>
            <a:picLocks noChangeAspect="1"/>
          </p:cNvPicPr>
          <p:nvPr/>
        </p:nvPicPr>
        <p:blipFill>
          <a:blip r:embed="rId2"/>
          <a:stretch>
            <a:fillRect/>
          </a:stretch>
        </p:blipFill>
        <p:spPr>
          <a:xfrm>
            <a:off x="1017764" y="7725427"/>
            <a:ext cx="17844539" cy="6097"/>
          </a:xfrm>
          <a:prstGeom prst="rect">
            <a:avLst/>
          </a:prstGeom>
        </p:spPr>
      </p:pic>
      <p:sp>
        <p:nvSpPr>
          <p:cNvPr id="18" name="pole tekstowe 17">
            <a:extLst>
              <a:ext uri="{FF2B5EF4-FFF2-40B4-BE49-F238E27FC236}">
                <a16:creationId xmlns:a16="http://schemas.microsoft.com/office/drawing/2014/main" id="{E879CDE2-5DD4-4685-B936-5D9FCACEEB47}"/>
              </a:ext>
            </a:extLst>
          </p:cNvPr>
          <p:cNvSpPr txBox="1"/>
          <p:nvPr/>
        </p:nvSpPr>
        <p:spPr>
          <a:xfrm>
            <a:off x="1064569" y="7884064"/>
            <a:ext cx="10047248" cy="923330"/>
          </a:xfrm>
          <a:prstGeom prst="rect">
            <a:avLst/>
          </a:prstGeom>
          <a:noFill/>
        </p:spPr>
        <p:txBody>
          <a:bodyPr wrap="square">
            <a:spAutoFit/>
          </a:bodyPr>
          <a:lstStyle/>
          <a:p>
            <a:r>
              <a:rPr lang="pl-PL" b="1" dirty="0">
                <a:solidFill>
                  <a:schemeClr val="tx1"/>
                </a:solidFill>
                <a:latin typeface="+mn-lt"/>
              </a:rPr>
              <a:t>Aplikacja mobilna </a:t>
            </a:r>
            <a:r>
              <a:rPr lang="pl-PL" b="1" dirty="0" err="1">
                <a:solidFill>
                  <a:schemeClr val="tx1"/>
                </a:solidFill>
                <a:latin typeface="+mn-lt"/>
              </a:rPr>
              <a:t>eParagony</a:t>
            </a:r>
            <a:r>
              <a:rPr lang="pl-PL" dirty="0">
                <a:solidFill>
                  <a:schemeClr val="tx1"/>
                </a:solidFill>
                <a:latin typeface="+mn-lt"/>
              </a:rPr>
              <a:t>. </a:t>
            </a:r>
          </a:p>
          <a:p>
            <a:endParaRPr lang="pl-PL" dirty="0">
              <a:latin typeface="+mn-lt"/>
            </a:endParaRPr>
          </a:p>
          <a:p>
            <a:r>
              <a:rPr lang="pl-PL" dirty="0">
                <a:latin typeface="+mn-lt"/>
              </a:rPr>
              <a:t>Wdrożenie w IV kwartale 2026 r.  </a:t>
            </a:r>
          </a:p>
        </p:txBody>
      </p:sp>
      <p:sp>
        <p:nvSpPr>
          <p:cNvPr id="19" name="pole tekstowe 18">
            <a:extLst>
              <a:ext uri="{FF2B5EF4-FFF2-40B4-BE49-F238E27FC236}">
                <a16:creationId xmlns:a16="http://schemas.microsoft.com/office/drawing/2014/main" id="{0B18A89A-EFC6-4E13-B192-9BF274B64D7B}"/>
              </a:ext>
            </a:extLst>
          </p:cNvPr>
          <p:cNvSpPr txBox="1"/>
          <p:nvPr/>
        </p:nvSpPr>
        <p:spPr>
          <a:xfrm>
            <a:off x="7826471" y="7879483"/>
            <a:ext cx="10047248" cy="923330"/>
          </a:xfrm>
          <a:prstGeom prst="rect">
            <a:avLst/>
          </a:prstGeom>
          <a:noFill/>
        </p:spPr>
        <p:txBody>
          <a:bodyPr wrap="square">
            <a:spAutoFit/>
          </a:bodyPr>
          <a:lstStyle/>
          <a:p>
            <a:r>
              <a:rPr lang="pl-PL" dirty="0">
                <a:latin typeface="+mn-lt"/>
              </a:rPr>
              <a:t>Przygotowana została nowa wersja aplikacji </a:t>
            </a:r>
            <a:r>
              <a:rPr lang="pl-PL" dirty="0" err="1">
                <a:latin typeface="+mn-lt"/>
              </a:rPr>
              <a:t>eParagony</a:t>
            </a:r>
            <a:r>
              <a:rPr lang="pl-PL" dirty="0">
                <a:latin typeface="+mn-lt"/>
              </a:rPr>
              <a:t> z nowymi funkcjonalnościami i likwidacją długu technologicznego. Aplikacja została przetestowana i jest gotowa do wgrania w sklepach </a:t>
            </a:r>
            <a:r>
              <a:rPr lang="pl-PL" dirty="0" err="1">
                <a:latin typeface="+mn-lt"/>
              </a:rPr>
              <a:t>App</a:t>
            </a:r>
            <a:r>
              <a:rPr lang="pl-PL" dirty="0">
                <a:latin typeface="+mn-lt"/>
              </a:rPr>
              <a:t> </a:t>
            </a:r>
            <a:r>
              <a:rPr lang="pl-PL" dirty="0" err="1">
                <a:latin typeface="+mn-lt"/>
              </a:rPr>
              <a:t>Store</a:t>
            </a:r>
            <a:r>
              <a:rPr lang="pl-PL" dirty="0">
                <a:latin typeface="+mn-lt"/>
              </a:rPr>
              <a:t> i Google Play.</a:t>
            </a:r>
          </a:p>
        </p:txBody>
      </p:sp>
      <p:sp>
        <p:nvSpPr>
          <p:cNvPr id="20" name="pole tekstowe 19">
            <a:extLst>
              <a:ext uri="{FF2B5EF4-FFF2-40B4-BE49-F238E27FC236}">
                <a16:creationId xmlns:a16="http://schemas.microsoft.com/office/drawing/2014/main" id="{450153A5-8E40-46CE-AD12-91521CFF1E8E}"/>
              </a:ext>
            </a:extLst>
          </p:cNvPr>
          <p:cNvSpPr txBox="1"/>
          <p:nvPr/>
        </p:nvSpPr>
        <p:spPr>
          <a:xfrm>
            <a:off x="1087436" y="2754095"/>
            <a:ext cx="10048874" cy="1249701"/>
          </a:xfrm>
          <a:prstGeom prst="rect">
            <a:avLst/>
          </a:prstGeom>
          <a:noFill/>
        </p:spPr>
        <p:txBody>
          <a:bodyPr wrap="square">
            <a:spAutoFit/>
          </a:bodyPr>
          <a:lstStyle/>
          <a:p>
            <a:pPr marR="5080">
              <a:lnSpc>
                <a:spcPts val="2180"/>
              </a:lnSpc>
              <a:spcBef>
                <a:spcPts val="100"/>
              </a:spcBef>
            </a:pPr>
            <a:r>
              <a:rPr lang="pl-PL" b="1" dirty="0">
                <a:solidFill>
                  <a:schemeClr val="tx1"/>
                </a:solidFill>
                <a:latin typeface="+mn-lt"/>
              </a:rPr>
              <a:t>Nowa odsłona serwisu granica.gov.pl</a:t>
            </a:r>
          </a:p>
          <a:p>
            <a:pPr marR="5080">
              <a:lnSpc>
                <a:spcPts val="2180"/>
              </a:lnSpc>
              <a:spcBef>
                <a:spcPts val="100"/>
              </a:spcBef>
            </a:pPr>
            <a:endParaRPr lang="pl-PL" b="1" dirty="0">
              <a:solidFill>
                <a:schemeClr val="tx1"/>
              </a:solidFill>
              <a:latin typeface="+mn-lt"/>
            </a:endParaRPr>
          </a:p>
          <a:p>
            <a:pPr marR="5080">
              <a:lnSpc>
                <a:spcPts val="2180"/>
              </a:lnSpc>
              <a:spcBef>
                <a:spcPts val="100"/>
              </a:spcBef>
            </a:pPr>
            <a:endParaRPr lang="pl-PL" b="1" dirty="0">
              <a:solidFill>
                <a:srgbClr val="FF0000"/>
              </a:solidFill>
              <a:latin typeface="+mn-lt"/>
            </a:endParaRPr>
          </a:p>
          <a:p>
            <a:pPr marR="5080">
              <a:lnSpc>
                <a:spcPts val="2180"/>
              </a:lnSpc>
              <a:spcBef>
                <a:spcPts val="100"/>
              </a:spcBef>
            </a:pPr>
            <a:r>
              <a:rPr lang="pl-PL" dirty="0">
                <a:solidFill>
                  <a:srgbClr val="000000"/>
                </a:solidFill>
                <a:latin typeface="+mn-lt"/>
              </a:rPr>
              <a:t>IV kwartał 2026 r.</a:t>
            </a:r>
          </a:p>
        </p:txBody>
      </p:sp>
      <p:sp>
        <p:nvSpPr>
          <p:cNvPr id="24" name="pole tekstowe 23">
            <a:extLst>
              <a:ext uri="{FF2B5EF4-FFF2-40B4-BE49-F238E27FC236}">
                <a16:creationId xmlns:a16="http://schemas.microsoft.com/office/drawing/2014/main" id="{9DD9252C-120D-4D83-BB45-C9A1954614CE}"/>
              </a:ext>
            </a:extLst>
          </p:cNvPr>
          <p:cNvSpPr txBox="1"/>
          <p:nvPr/>
        </p:nvSpPr>
        <p:spPr>
          <a:xfrm>
            <a:off x="7998949" y="2683289"/>
            <a:ext cx="10048874" cy="1544654"/>
          </a:xfrm>
          <a:prstGeom prst="rect">
            <a:avLst/>
          </a:prstGeom>
          <a:noFill/>
        </p:spPr>
        <p:txBody>
          <a:bodyPr wrap="square">
            <a:spAutoFit/>
          </a:bodyPr>
          <a:lstStyle/>
          <a:p>
            <a:pPr marR="5080">
              <a:lnSpc>
                <a:spcPts val="2180"/>
              </a:lnSpc>
              <a:spcBef>
                <a:spcPts val="100"/>
              </a:spcBef>
            </a:pPr>
            <a:r>
              <a:rPr lang="pl-PL" b="0" i="0" u="none" strike="noStrike" dirty="0">
                <a:solidFill>
                  <a:srgbClr val="000000"/>
                </a:solidFill>
                <a:effectLst/>
                <a:latin typeface="+mn-lt"/>
              </a:rPr>
              <a:t>1. Zwiększenie użyteczności i dostępności strony internetowej.</a:t>
            </a:r>
          </a:p>
          <a:p>
            <a:pPr marR="5080">
              <a:lnSpc>
                <a:spcPts val="2180"/>
              </a:lnSpc>
              <a:spcBef>
                <a:spcPts val="100"/>
              </a:spcBef>
            </a:pPr>
            <a:r>
              <a:rPr lang="pl-PL" dirty="0">
                <a:solidFill>
                  <a:srgbClr val="000000"/>
                </a:solidFill>
                <a:latin typeface="+mn-lt"/>
              </a:rPr>
              <a:t>2. Większa czytelność i nowoczesny wygląd.</a:t>
            </a:r>
          </a:p>
          <a:p>
            <a:pPr marR="5080">
              <a:lnSpc>
                <a:spcPts val="2180"/>
              </a:lnSpc>
              <a:spcBef>
                <a:spcPts val="100"/>
              </a:spcBef>
            </a:pPr>
            <a:r>
              <a:rPr lang="pl-PL" dirty="0">
                <a:solidFill>
                  <a:srgbClr val="000000"/>
                </a:solidFill>
                <a:latin typeface="+mn-lt"/>
              </a:rPr>
              <a:t>3. Lepsza orientacja w treści.</a:t>
            </a:r>
          </a:p>
          <a:p>
            <a:pPr marR="5080">
              <a:lnSpc>
                <a:spcPts val="2180"/>
              </a:lnSpc>
              <a:spcBef>
                <a:spcPts val="100"/>
              </a:spcBef>
            </a:pPr>
            <a:r>
              <a:rPr lang="pl-PL" dirty="0">
                <a:solidFill>
                  <a:schemeClr val="tx1"/>
                </a:solidFill>
                <a:latin typeface="+mn-lt"/>
              </a:rPr>
              <a:t>4. Prezentowanie informacji z perspektywy potrzeb użytkownika.</a:t>
            </a:r>
          </a:p>
          <a:p>
            <a:pPr marR="5080">
              <a:lnSpc>
                <a:spcPts val="2180"/>
              </a:lnSpc>
              <a:spcBef>
                <a:spcPts val="100"/>
              </a:spcBef>
            </a:pPr>
            <a:r>
              <a:rPr lang="pl-PL" dirty="0">
                <a:solidFill>
                  <a:schemeClr val="tx1"/>
                </a:solidFill>
                <a:latin typeface="+mn-lt"/>
              </a:rPr>
              <a:t>5. Łatwiejszy dostęp do usług i systemów.</a:t>
            </a:r>
          </a:p>
        </p:txBody>
      </p:sp>
      <p:sp>
        <p:nvSpPr>
          <p:cNvPr id="25" name="pole tekstowe 24">
            <a:extLst>
              <a:ext uri="{FF2B5EF4-FFF2-40B4-BE49-F238E27FC236}">
                <a16:creationId xmlns:a16="http://schemas.microsoft.com/office/drawing/2014/main" id="{5BD93D53-BD97-408C-830A-05088FFBA9F3}"/>
              </a:ext>
            </a:extLst>
          </p:cNvPr>
          <p:cNvSpPr txBox="1"/>
          <p:nvPr/>
        </p:nvSpPr>
        <p:spPr>
          <a:xfrm>
            <a:off x="1020479" y="460613"/>
            <a:ext cx="10051142" cy="769441"/>
          </a:xfrm>
          <a:prstGeom prst="rect">
            <a:avLst/>
          </a:prstGeom>
          <a:noFill/>
        </p:spPr>
        <p:txBody>
          <a:bodyPr wrap="square">
            <a:spAutoFit/>
          </a:bodyPr>
          <a:lstStyle/>
          <a:p>
            <a:r>
              <a:rPr lang="pl-PL" sz="4400" b="1" dirty="0">
                <a:latin typeface="+mn-lt"/>
              </a:rPr>
              <a:t>Inne inicjatywy/projekty</a:t>
            </a:r>
          </a:p>
        </p:txBody>
      </p:sp>
    </p:spTree>
    <p:extLst>
      <p:ext uri="{BB962C8B-B14F-4D97-AF65-F5344CB8AC3E}">
        <p14:creationId xmlns:p14="http://schemas.microsoft.com/office/powerpoint/2010/main" val="9970766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object 18"/>
          <p:cNvSpPr txBox="1">
            <a:spLocks noGrp="1"/>
          </p:cNvSpPr>
          <p:nvPr>
            <p:ph type="dt" sz="half" idx="6"/>
          </p:nvPr>
        </p:nvSpPr>
        <p:spPr>
          <a:prstGeom prst="rect">
            <a:avLst/>
          </a:prstGeom>
        </p:spPr>
        <p:txBody>
          <a:bodyPr vert="horz" wrap="square" lIns="0" tIns="27940" rIns="0" bIns="0" rtlCol="0">
            <a:spAutoFit/>
          </a:bodyPr>
          <a:lstStyle/>
          <a:p>
            <a:pPr marL="12700">
              <a:lnSpc>
                <a:spcPct val="100000"/>
              </a:lnSpc>
              <a:spcBef>
                <a:spcPts val="220"/>
              </a:spcBef>
              <a:tabLst>
                <a:tab pos="2276475" algn="l"/>
                <a:tab pos="2463165" algn="l"/>
              </a:tabLst>
            </a:pPr>
            <a:r>
              <a:rPr spc="120" dirty="0"/>
              <a:t>Ministerstwo</a:t>
            </a:r>
            <a:r>
              <a:rPr spc="290" dirty="0"/>
              <a:t> </a:t>
            </a:r>
            <a:r>
              <a:rPr spc="114" dirty="0"/>
              <a:t>Finansów</a:t>
            </a:r>
            <a:r>
              <a:rPr dirty="0"/>
              <a:t>	</a:t>
            </a:r>
            <a:r>
              <a:rPr b="0" spc="-50" dirty="0">
                <a:latin typeface="Open Sans"/>
                <a:cs typeface="Open Sans"/>
              </a:rPr>
              <a:t>/</a:t>
            </a:r>
            <a:r>
              <a:rPr b="0" dirty="0">
                <a:latin typeface="Open Sans"/>
                <a:cs typeface="Open Sans"/>
              </a:rPr>
              <a:t>	</a:t>
            </a:r>
            <a:r>
              <a:rPr b="0" spc="110" dirty="0">
                <a:latin typeface="Open Sans"/>
                <a:cs typeface="Open Sans"/>
              </a:rPr>
              <a:t>gov.pl/finanse </a:t>
            </a:r>
          </a:p>
        </p:txBody>
      </p:sp>
      <p:sp>
        <p:nvSpPr>
          <p:cNvPr id="19" name="object 19"/>
          <p:cNvSpPr txBox="1">
            <a:spLocks noGrp="1"/>
          </p:cNvSpPr>
          <p:nvPr>
            <p:ph type="ftr" sz="quarter" idx="5"/>
          </p:nvPr>
        </p:nvSpPr>
        <p:spPr>
          <a:prstGeom prst="rect">
            <a:avLst/>
          </a:prstGeom>
        </p:spPr>
        <p:txBody>
          <a:bodyPr vert="horz" wrap="square" lIns="0" tIns="27940" rIns="0" bIns="0" rtlCol="0">
            <a:spAutoFit/>
          </a:bodyPr>
          <a:lstStyle/>
          <a:p>
            <a:pPr marL="12700">
              <a:lnSpc>
                <a:spcPct val="100000"/>
              </a:lnSpc>
              <a:spcBef>
                <a:spcPts val="220"/>
              </a:spcBef>
              <a:tabLst>
                <a:tab pos="3196590" algn="l"/>
                <a:tab pos="3382645" algn="l"/>
              </a:tabLst>
            </a:pPr>
            <a:r>
              <a:rPr spc="120" dirty="0"/>
              <a:t>Krajowa</a:t>
            </a:r>
            <a:r>
              <a:rPr spc="265" dirty="0"/>
              <a:t> </a:t>
            </a:r>
            <a:r>
              <a:rPr spc="130" dirty="0"/>
              <a:t>Administracja</a:t>
            </a:r>
            <a:r>
              <a:rPr spc="270" dirty="0"/>
              <a:t> </a:t>
            </a:r>
            <a:r>
              <a:rPr spc="105" dirty="0"/>
              <a:t>Skarbowa</a:t>
            </a:r>
            <a:r>
              <a:rPr dirty="0"/>
              <a:t>	</a:t>
            </a:r>
            <a:r>
              <a:rPr b="0" spc="-50" dirty="0">
                <a:latin typeface="Open Sans"/>
                <a:cs typeface="Open Sans"/>
              </a:rPr>
              <a:t>/</a:t>
            </a:r>
            <a:r>
              <a:rPr b="0" dirty="0">
                <a:latin typeface="Open Sans"/>
                <a:cs typeface="Open Sans"/>
              </a:rPr>
              <a:t>	</a:t>
            </a:r>
            <a:r>
              <a:rPr b="0" spc="114" dirty="0">
                <a:latin typeface="Open Sans"/>
                <a:cs typeface="Open Sans"/>
              </a:rPr>
              <a:t>gov.pl/kas </a:t>
            </a:r>
          </a:p>
        </p:txBody>
      </p:sp>
      <p:sp>
        <p:nvSpPr>
          <p:cNvPr id="20" name="object 20"/>
          <p:cNvSpPr txBox="1">
            <a:spLocks noGrp="1"/>
          </p:cNvSpPr>
          <p:nvPr>
            <p:ph type="sldNum" sz="quarter" idx="7"/>
          </p:nvPr>
        </p:nvSpPr>
        <p:spPr>
          <a:xfrm>
            <a:off x="18929260" y="10751027"/>
            <a:ext cx="342990" cy="212879"/>
          </a:xfrm>
          <a:prstGeom prst="rect">
            <a:avLst/>
          </a:prstGeom>
        </p:spPr>
        <p:txBody>
          <a:bodyPr vert="horz" wrap="square" lIns="0" tIns="27940" rIns="0" bIns="0" rtlCol="0">
            <a:spAutoFit/>
          </a:bodyPr>
          <a:lstStyle/>
          <a:p>
            <a:pPr marL="38100">
              <a:lnSpc>
                <a:spcPct val="100000"/>
              </a:lnSpc>
              <a:spcBef>
                <a:spcPts val="220"/>
              </a:spcBef>
            </a:pPr>
            <a:fld id="{81D60167-4931-47E6-BA6A-407CBD079E47}" type="slidenum">
              <a:rPr spc="-50" dirty="0"/>
              <a:t>16</a:t>
            </a:fld>
            <a:endParaRPr spc="-50" dirty="0"/>
          </a:p>
        </p:txBody>
      </p:sp>
      <p:sp>
        <p:nvSpPr>
          <p:cNvPr id="22" name="object 2">
            <a:extLst>
              <a:ext uri="{FF2B5EF4-FFF2-40B4-BE49-F238E27FC236}">
                <a16:creationId xmlns:a16="http://schemas.microsoft.com/office/drawing/2014/main" id="{C0D2B424-5F21-29D1-ED99-0260443EC93E}"/>
              </a:ext>
            </a:extLst>
          </p:cNvPr>
          <p:cNvSpPr txBox="1"/>
          <p:nvPr/>
        </p:nvSpPr>
        <p:spPr>
          <a:xfrm>
            <a:off x="7004050" y="2454275"/>
            <a:ext cx="10916557" cy="7553799"/>
          </a:xfrm>
          <a:prstGeom prst="rect">
            <a:avLst/>
          </a:prstGeom>
        </p:spPr>
        <p:txBody>
          <a:bodyPr vert="horz" wrap="square" lIns="0" tIns="12700" rIns="0" bIns="0" rtlCol="0">
            <a:spAutoFit/>
          </a:bodyPr>
          <a:lstStyle/>
          <a:p>
            <a:pPr lvl="3" indent="-488025">
              <a:buChar char="•"/>
              <a:tabLst>
                <a:tab pos="518795" algn="l"/>
              </a:tabLst>
            </a:pPr>
            <a:r>
              <a:rPr lang="pl-PL" sz="2400" dirty="0">
                <a:solidFill>
                  <a:schemeClr val="tx1"/>
                </a:solidFill>
                <a:latin typeface="+mn-lt"/>
                <a:cs typeface="Lato"/>
              </a:rPr>
              <a:t>e-Urząd</a:t>
            </a:r>
            <a:r>
              <a:rPr lang="pl-PL" sz="2400" spc="15" dirty="0">
                <a:solidFill>
                  <a:schemeClr val="tx1"/>
                </a:solidFill>
                <a:latin typeface="+mn-lt"/>
                <a:cs typeface="Lato"/>
              </a:rPr>
              <a:t> </a:t>
            </a:r>
            <a:r>
              <a:rPr lang="pl-PL" sz="2400" spc="-10" dirty="0">
                <a:solidFill>
                  <a:schemeClr val="tx1"/>
                </a:solidFill>
                <a:latin typeface="+mn-lt"/>
                <a:cs typeface="Lato"/>
              </a:rPr>
              <a:t>Skarbowy</a:t>
            </a:r>
          </a:p>
          <a:p>
            <a:pPr lvl="3" indent="-488025">
              <a:buChar char="•"/>
              <a:tabLst>
                <a:tab pos="518795" algn="l"/>
              </a:tabLst>
            </a:pPr>
            <a:r>
              <a:rPr lang="pl-PL" sz="2400" spc="-10" dirty="0">
                <a:solidFill>
                  <a:schemeClr val="tx1"/>
                </a:solidFill>
                <a:latin typeface="+mn-lt"/>
                <a:cs typeface="Lato"/>
              </a:rPr>
              <a:t>Aplikacja mobilna eUS</a:t>
            </a:r>
          </a:p>
          <a:p>
            <a:pPr lvl="3" indent="-488025">
              <a:buChar char="•"/>
              <a:tabLst>
                <a:tab pos="518795" algn="l"/>
              </a:tabLst>
            </a:pPr>
            <a:r>
              <a:rPr lang="pl-PL" sz="2400" spc="-10" dirty="0">
                <a:solidFill>
                  <a:schemeClr val="tx1"/>
                </a:solidFill>
                <a:latin typeface="+mn-lt"/>
                <a:cs typeface="Lato"/>
              </a:rPr>
              <a:t>Twój</a:t>
            </a:r>
            <a:r>
              <a:rPr lang="pl-PL" sz="2400" spc="-55" dirty="0">
                <a:solidFill>
                  <a:schemeClr val="tx1"/>
                </a:solidFill>
                <a:latin typeface="+mn-lt"/>
                <a:cs typeface="Lato"/>
              </a:rPr>
              <a:t> </a:t>
            </a:r>
            <a:r>
              <a:rPr lang="pl-PL" sz="2400" spc="-20" dirty="0">
                <a:solidFill>
                  <a:schemeClr val="tx1"/>
                </a:solidFill>
                <a:latin typeface="+mn-lt"/>
                <a:cs typeface="Lato"/>
              </a:rPr>
              <a:t>e-PIT</a:t>
            </a:r>
          </a:p>
          <a:p>
            <a:pPr indent="-488025">
              <a:buChar char="•"/>
              <a:tabLst>
                <a:tab pos="518795" algn="l"/>
              </a:tabLst>
            </a:pPr>
            <a:r>
              <a:rPr lang="pl-PL" sz="2400" dirty="0" err="1">
                <a:solidFill>
                  <a:schemeClr val="tx1"/>
                </a:solidFill>
                <a:latin typeface="+mn-lt"/>
                <a:cs typeface="Lato"/>
              </a:rPr>
              <a:t>eMCeK</a:t>
            </a:r>
            <a:r>
              <a:rPr lang="pl-PL" sz="2400" dirty="0">
                <a:solidFill>
                  <a:schemeClr val="tx1"/>
                </a:solidFill>
                <a:latin typeface="+mn-lt"/>
                <a:cs typeface="Lato"/>
              </a:rPr>
              <a:t> – </a:t>
            </a:r>
            <a:r>
              <a:rPr lang="pl-PL" sz="2400" dirty="0" err="1">
                <a:solidFill>
                  <a:schemeClr val="tx1"/>
                </a:solidFill>
                <a:latin typeface="+mn-lt"/>
                <a:cs typeface="Lato"/>
              </a:rPr>
              <a:t>Multikanałowe</a:t>
            </a:r>
            <a:r>
              <a:rPr lang="pl-PL" sz="2400" dirty="0">
                <a:solidFill>
                  <a:schemeClr val="tx1"/>
                </a:solidFill>
                <a:latin typeface="+mn-lt"/>
                <a:cs typeface="Lato"/>
              </a:rPr>
              <a:t> Centrum Komunikacji </a:t>
            </a:r>
          </a:p>
          <a:p>
            <a:pPr indent="-488025">
              <a:buFontTx/>
              <a:buChar char="•"/>
              <a:tabLst>
                <a:tab pos="518795" algn="l"/>
              </a:tabLst>
            </a:pPr>
            <a:r>
              <a:rPr lang="pl-PL" sz="2400" spc="-20" dirty="0">
                <a:solidFill>
                  <a:schemeClr val="tx1"/>
                </a:solidFill>
                <a:latin typeface="+mn-lt"/>
                <a:cs typeface="Lato"/>
              </a:rPr>
              <a:t>PUESC</a:t>
            </a:r>
            <a:endParaRPr lang="pl-PL" sz="2400" spc="-20" dirty="0">
              <a:solidFill>
                <a:schemeClr val="tx1"/>
              </a:solidFill>
              <a:highlight>
                <a:srgbClr val="FFFF00"/>
              </a:highlight>
              <a:latin typeface="+mn-lt"/>
              <a:cs typeface="Lato"/>
            </a:endParaRPr>
          </a:p>
          <a:p>
            <a:pPr indent="-488025">
              <a:buFontTx/>
              <a:buChar char="•"/>
              <a:tabLst>
                <a:tab pos="518795" algn="l"/>
              </a:tabLst>
            </a:pPr>
            <a:r>
              <a:rPr lang="pl-PL" sz="2400" dirty="0">
                <a:solidFill>
                  <a:schemeClr val="tx1"/>
                </a:solidFill>
                <a:latin typeface="+mn-lt"/>
                <a:cs typeface="Lato"/>
              </a:rPr>
              <a:t>Umów wizytę</a:t>
            </a:r>
          </a:p>
          <a:p>
            <a:pPr indent="-488025">
              <a:buChar char="•"/>
              <a:tabLst>
                <a:tab pos="518795" algn="l"/>
              </a:tabLst>
            </a:pPr>
            <a:r>
              <a:rPr lang="pl-PL" sz="2400" spc="-20" dirty="0">
                <a:solidFill>
                  <a:schemeClr val="tx1"/>
                </a:solidFill>
                <a:latin typeface="+mn-lt"/>
                <a:cs typeface="Lato"/>
              </a:rPr>
              <a:t>e-TOLL</a:t>
            </a:r>
            <a:endParaRPr lang="pl-PL" sz="2400" strike="sngStrike" spc="-20" dirty="0">
              <a:solidFill>
                <a:schemeClr val="tx1"/>
              </a:solidFill>
              <a:latin typeface="+mn-lt"/>
              <a:cs typeface="Lato"/>
            </a:endParaRPr>
          </a:p>
          <a:p>
            <a:pPr indent="-488025">
              <a:buChar char="•"/>
              <a:tabLst>
                <a:tab pos="518795" algn="l"/>
              </a:tabLst>
            </a:pPr>
            <a:r>
              <a:rPr lang="pl-PL" sz="2400" dirty="0">
                <a:solidFill>
                  <a:schemeClr val="tx1"/>
                </a:solidFill>
                <a:latin typeface="+mn-lt"/>
                <a:cs typeface="Lato"/>
              </a:rPr>
              <a:t>SENT</a:t>
            </a:r>
          </a:p>
          <a:p>
            <a:pPr indent="-488025">
              <a:buChar char="•"/>
              <a:tabLst>
                <a:tab pos="518795" algn="l"/>
              </a:tabLst>
            </a:pPr>
            <a:r>
              <a:rPr lang="pl-PL" sz="2400" dirty="0">
                <a:solidFill>
                  <a:schemeClr val="tx1"/>
                </a:solidFill>
                <a:latin typeface="+mn-lt"/>
              </a:rPr>
              <a:t>OP-OS</a:t>
            </a:r>
          </a:p>
          <a:p>
            <a:pPr indent="-488025">
              <a:buChar char="•"/>
              <a:tabLst>
                <a:tab pos="518795" algn="l"/>
              </a:tabLst>
            </a:pPr>
            <a:r>
              <a:rPr lang="pl-PL" sz="2400" dirty="0">
                <a:solidFill>
                  <a:schemeClr val="tx1"/>
                </a:solidFill>
                <a:latin typeface="+mn-lt"/>
              </a:rPr>
              <a:t>CESOP PL </a:t>
            </a:r>
          </a:p>
          <a:p>
            <a:pPr indent="-488025">
              <a:buChar char="•"/>
              <a:tabLst>
                <a:tab pos="518795" algn="l"/>
              </a:tabLst>
            </a:pPr>
            <a:r>
              <a:rPr lang="pl-PL" sz="2400" dirty="0">
                <a:solidFill>
                  <a:schemeClr val="tx1"/>
                </a:solidFill>
                <a:latin typeface="+mn-lt"/>
              </a:rPr>
              <a:t>MDR</a:t>
            </a:r>
          </a:p>
          <a:p>
            <a:pPr lvl="3" indent="-488025">
              <a:buChar char="•"/>
              <a:tabLst>
                <a:tab pos="518795" algn="l"/>
              </a:tabLst>
            </a:pPr>
            <a:r>
              <a:rPr lang="pl-PL" sz="2400" dirty="0">
                <a:solidFill>
                  <a:schemeClr val="tx1"/>
                </a:solidFill>
                <a:latin typeface="+mn-lt"/>
                <a:cs typeface="Lato"/>
              </a:rPr>
              <a:t>Serwis Sprawdź status NIP</a:t>
            </a:r>
          </a:p>
          <a:p>
            <a:pPr lvl="3" indent="-488025">
              <a:buChar char="•"/>
              <a:tabLst>
                <a:tab pos="518795" algn="l"/>
              </a:tabLst>
            </a:pPr>
            <a:r>
              <a:rPr lang="pl-PL" sz="2400" spc="-10" dirty="0">
                <a:solidFill>
                  <a:schemeClr val="tx1"/>
                </a:solidFill>
                <a:latin typeface="+mn-lt"/>
                <a:cs typeface="Lato"/>
              </a:rPr>
              <a:t>Aplikacja </a:t>
            </a:r>
            <a:r>
              <a:rPr lang="pl-PL" sz="2400" spc="-10" dirty="0" err="1">
                <a:solidFill>
                  <a:schemeClr val="tx1"/>
                </a:solidFill>
                <a:latin typeface="+mn-lt"/>
                <a:cs typeface="Lato"/>
              </a:rPr>
              <a:t>eParagony</a:t>
            </a:r>
            <a:endParaRPr lang="pl-PL" sz="2400" dirty="0">
              <a:solidFill>
                <a:schemeClr val="tx1"/>
              </a:solidFill>
              <a:latin typeface="+mn-lt"/>
              <a:ea typeface="Lato" panose="020F0502020204030203" pitchFamily="34" charset="0"/>
              <a:cs typeface="Lato" panose="020F0502020204030203" pitchFamily="34" charset="0"/>
            </a:endParaRPr>
          </a:p>
          <a:p>
            <a:pPr indent="-488025">
              <a:buChar char="•"/>
              <a:tabLst>
                <a:tab pos="518795" algn="l"/>
              </a:tabLst>
            </a:pPr>
            <a:r>
              <a:rPr lang="pl-PL" sz="2400" dirty="0">
                <a:solidFill>
                  <a:schemeClr val="tx1"/>
                </a:solidFill>
                <a:latin typeface="+mn-lt"/>
              </a:rPr>
              <a:t>Chmura Instytucji Audytowej</a:t>
            </a:r>
          </a:p>
          <a:p>
            <a:pPr indent="-488025">
              <a:buChar char="•"/>
              <a:tabLst>
                <a:tab pos="518795" algn="l"/>
              </a:tabLst>
            </a:pPr>
            <a:r>
              <a:rPr lang="pl-PL" sz="2400" dirty="0">
                <a:solidFill>
                  <a:schemeClr val="tx1"/>
                </a:solidFill>
                <a:latin typeface="+mn-lt"/>
              </a:rPr>
              <a:t>QR kody na upomnieniach</a:t>
            </a:r>
          </a:p>
          <a:p>
            <a:pPr indent="-488025">
              <a:buChar char="•"/>
              <a:tabLst>
                <a:tab pos="518795" algn="l"/>
              </a:tabLst>
            </a:pPr>
            <a:r>
              <a:rPr lang="pl-PL" sz="2400" dirty="0">
                <a:solidFill>
                  <a:schemeClr val="tx1"/>
                </a:solidFill>
                <a:latin typeface="+mn-lt"/>
              </a:rPr>
              <a:t>QR kody opłata skarbowa</a:t>
            </a:r>
          </a:p>
          <a:p>
            <a:pPr indent="-488025">
              <a:buChar char="•"/>
              <a:tabLst>
                <a:tab pos="518795" algn="l"/>
              </a:tabLst>
            </a:pPr>
            <a:r>
              <a:rPr lang="pl-PL" sz="2400" dirty="0">
                <a:solidFill>
                  <a:schemeClr val="tx1"/>
                </a:solidFill>
                <a:latin typeface="+mn-lt"/>
              </a:rPr>
              <a:t>Centrum Transparentności</a:t>
            </a:r>
          </a:p>
          <a:p>
            <a:pPr indent="-488025">
              <a:buChar char="•"/>
              <a:tabLst>
                <a:tab pos="518795" algn="l"/>
              </a:tabLst>
            </a:pPr>
            <a:r>
              <a:rPr lang="pl-PL" sz="2400" dirty="0">
                <a:solidFill>
                  <a:schemeClr val="tx1"/>
                </a:solidFill>
                <a:latin typeface="+mn-lt"/>
              </a:rPr>
              <a:t>Krajowy System e-Faktur</a:t>
            </a:r>
          </a:p>
          <a:p>
            <a:pPr indent="-488025">
              <a:buFontTx/>
              <a:buChar char="•"/>
              <a:tabLst>
                <a:tab pos="518795" algn="l"/>
              </a:tabLst>
            </a:pPr>
            <a:r>
              <a:rPr lang="pl-PL" sz="2400" dirty="0">
                <a:solidFill>
                  <a:schemeClr val="tx1"/>
                </a:solidFill>
                <a:latin typeface="+mn-lt"/>
                <a:cs typeface="Lato"/>
              </a:rPr>
              <a:t>Portal </a:t>
            </a:r>
            <a:r>
              <a:rPr lang="pl-PL" sz="2400" dirty="0" err="1">
                <a:solidFill>
                  <a:schemeClr val="tx1"/>
                </a:solidFill>
                <a:latin typeface="+mn-lt"/>
                <a:cs typeface="Lato"/>
              </a:rPr>
              <a:t>eLicytacje</a:t>
            </a:r>
            <a:r>
              <a:rPr lang="pl-PL" sz="2400" dirty="0">
                <a:solidFill>
                  <a:schemeClr val="tx1"/>
                </a:solidFill>
                <a:latin typeface="+mn-lt"/>
                <a:cs typeface="Lato"/>
              </a:rPr>
              <a:t> KAS </a:t>
            </a:r>
            <a:endParaRPr lang="pl-PL" sz="2400" dirty="0">
              <a:solidFill>
                <a:schemeClr val="tx1"/>
              </a:solidFill>
              <a:latin typeface="+mn-lt"/>
            </a:endParaRPr>
          </a:p>
          <a:p>
            <a:pPr indent="-488025">
              <a:lnSpc>
                <a:spcPts val="4580"/>
              </a:lnSpc>
              <a:buChar char="•"/>
              <a:tabLst>
                <a:tab pos="518795" algn="l"/>
              </a:tabLst>
            </a:pPr>
            <a:endParaRPr lang="pl-PL" sz="2400" dirty="0">
              <a:solidFill>
                <a:schemeClr val="tx1"/>
              </a:solidFill>
              <a:latin typeface="+mn-lt"/>
            </a:endParaRPr>
          </a:p>
        </p:txBody>
      </p:sp>
      <p:grpSp>
        <p:nvGrpSpPr>
          <p:cNvPr id="23" name="object 3">
            <a:extLst>
              <a:ext uri="{FF2B5EF4-FFF2-40B4-BE49-F238E27FC236}">
                <a16:creationId xmlns:a16="http://schemas.microsoft.com/office/drawing/2014/main" id="{ADD7EBDF-A2B0-2F83-4F20-6035C2B4618D}"/>
              </a:ext>
            </a:extLst>
          </p:cNvPr>
          <p:cNvGrpSpPr/>
          <p:nvPr/>
        </p:nvGrpSpPr>
        <p:grpSpPr>
          <a:xfrm>
            <a:off x="2319132" y="5105094"/>
            <a:ext cx="2524125" cy="400685"/>
            <a:chOff x="2319132" y="5105094"/>
            <a:chExt cx="2524125" cy="400685"/>
          </a:xfrm>
        </p:grpSpPr>
        <p:sp>
          <p:nvSpPr>
            <p:cNvPr id="24" name="object 4">
              <a:extLst>
                <a:ext uri="{FF2B5EF4-FFF2-40B4-BE49-F238E27FC236}">
                  <a16:creationId xmlns:a16="http://schemas.microsoft.com/office/drawing/2014/main" id="{5D919CFE-1521-08F7-E439-4BC75B4484F7}"/>
                </a:ext>
              </a:extLst>
            </p:cNvPr>
            <p:cNvSpPr/>
            <p:nvPr/>
          </p:nvSpPr>
          <p:spPr>
            <a:xfrm>
              <a:off x="4708521" y="5120801"/>
              <a:ext cx="118745" cy="368935"/>
            </a:xfrm>
            <a:custGeom>
              <a:avLst/>
              <a:gdLst/>
              <a:ahLst/>
              <a:cxnLst/>
              <a:rect l="l" t="t" r="r" b="b"/>
              <a:pathLst>
                <a:path w="118745" h="368935">
                  <a:moveTo>
                    <a:pt x="0" y="368815"/>
                  </a:moveTo>
                  <a:lnTo>
                    <a:pt x="118404" y="186224"/>
                  </a:lnTo>
                  <a:lnTo>
                    <a:pt x="2230" y="0"/>
                  </a:lnTo>
                </a:path>
              </a:pathLst>
            </a:custGeom>
            <a:ln w="31412">
              <a:solidFill>
                <a:schemeClr val="tx1"/>
              </a:solidFill>
            </a:ln>
          </p:spPr>
          <p:txBody>
            <a:bodyPr wrap="square" lIns="0" tIns="0" rIns="0" bIns="0" rtlCol="0"/>
            <a:lstStyle/>
            <a:p>
              <a:endParaRPr>
                <a:latin typeface="+mn-lt"/>
              </a:endParaRPr>
            </a:p>
          </p:txBody>
        </p:sp>
        <p:sp>
          <p:nvSpPr>
            <p:cNvPr id="25" name="object 5">
              <a:extLst>
                <a:ext uri="{FF2B5EF4-FFF2-40B4-BE49-F238E27FC236}">
                  <a16:creationId xmlns:a16="http://schemas.microsoft.com/office/drawing/2014/main" id="{5365342C-0F27-1B5C-586D-C695ECABDB9D}"/>
                </a:ext>
              </a:extLst>
            </p:cNvPr>
            <p:cNvSpPr/>
            <p:nvPr/>
          </p:nvSpPr>
          <p:spPr>
            <a:xfrm>
              <a:off x="2319132" y="5305207"/>
              <a:ext cx="2479675" cy="0"/>
            </a:xfrm>
            <a:custGeom>
              <a:avLst/>
              <a:gdLst/>
              <a:ahLst/>
              <a:cxnLst/>
              <a:rect l="l" t="t" r="r" b="b"/>
              <a:pathLst>
                <a:path w="2479675">
                  <a:moveTo>
                    <a:pt x="2479191" y="0"/>
                  </a:moveTo>
                  <a:lnTo>
                    <a:pt x="0" y="0"/>
                  </a:lnTo>
                </a:path>
              </a:pathLst>
            </a:custGeom>
            <a:ln w="31412">
              <a:solidFill>
                <a:schemeClr val="tx1"/>
              </a:solidFill>
            </a:ln>
          </p:spPr>
          <p:txBody>
            <a:bodyPr wrap="square" lIns="0" tIns="0" rIns="0" bIns="0" rtlCol="0"/>
            <a:lstStyle/>
            <a:p>
              <a:endParaRPr>
                <a:latin typeface="+mn-lt"/>
              </a:endParaRPr>
            </a:p>
          </p:txBody>
        </p:sp>
      </p:grpSp>
      <p:sp>
        <p:nvSpPr>
          <p:cNvPr id="9" name="object 8">
            <a:extLst>
              <a:ext uri="{FF2B5EF4-FFF2-40B4-BE49-F238E27FC236}">
                <a16:creationId xmlns:a16="http://schemas.microsoft.com/office/drawing/2014/main" id="{AB1C6F9D-4ED2-4281-AEEF-4DF3AD013525}"/>
              </a:ext>
            </a:extLst>
          </p:cNvPr>
          <p:cNvSpPr txBox="1"/>
          <p:nvPr/>
        </p:nvSpPr>
        <p:spPr>
          <a:xfrm>
            <a:off x="1087436" y="625475"/>
            <a:ext cx="9421813" cy="1379224"/>
          </a:xfrm>
          <a:prstGeom prst="rect">
            <a:avLst/>
          </a:prstGeom>
        </p:spPr>
        <p:txBody>
          <a:bodyPr vert="horz" wrap="square" lIns="0" tIns="12065" rIns="0" bIns="0" rtlCol="0">
            <a:spAutoFit/>
          </a:bodyPr>
          <a:lstStyle/>
          <a:p>
            <a:pPr marL="12700">
              <a:lnSpc>
                <a:spcPct val="100000"/>
              </a:lnSpc>
              <a:spcBef>
                <a:spcPts val="95"/>
              </a:spcBef>
            </a:pPr>
            <a:r>
              <a:rPr lang="pl-PL" sz="4400" b="1" dirty="0">
                <a:latin typeface="+mn-lt"/>
                <a:cs typeface="Lato Black"/>
              </a:rPr>
              <a:t>Co m.in. już zrobiliśmy </a:t>
            </a:r>
          </a:p>
          <a:p>
            <a:pPr marL="12700">
              <a:lnSpc>
                <a:spcPct val="100000"/>
              </a:lnSpc>
              <a:spcBef>
                <a:spcPts val="95"/>
              </a:spcBef>
            </a:pPr>
            <a:r>
              <a:rPr lang="pl-PL" sz="4400" b="1" dirty="0">
                <a:latin typeface="+mn-lt"/>
                <a:cs typeface="Lato Black"/>
              </a:rPr>
              <a:t>od roku 2024</a:t>
            </a:r>
            <a:endParaRPr sz="4400" dirty="0">
              <a:latin typeface="+mn-lt"/>
              <a:cs typeface="Lato Black"/>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object 37"/>
          <p:cNvSpPr txBox="1">
            <a:spLocks noGrp="1"/>
          </p:cNvSpPr>
          <p:nvPr>
            <p:ph type="dt" sz="half" idx="6"/>
          </p:nvPr>
        </p:nvSpPr>
        <p:spPr>
          <a:prstGeom prst="rect">
            <a:avLst/>
          </a:prstGeom>
        </p:spPr>
        <p:txBody>
          <a:bodyPr vert="horz" wrap="square" lIns="0" tIns="27940" rIns="0" bIns="0" rtlCol="0">
            <a:spAutoFit/>
          </a:bodyPr>
          <a:lstStyle/>
          <a:p>
            <a:pPr marL="12700">
              <a:lnSpc>
                <a:spcPct val="100000"/>
              </a:lnSpc>
              <a:spcBef>
                <a:spcPts val="220"/>
              </a:spcBef>
              <a:tabLst>
                <a:tab pos="2276475" algn="l"/>
                <a:tab pos="2463165" algn="l"/>
              </a:tabLst>
            </a:pPr>
            <a:r>
              <a:rPr spc="120" dirty="0"/>
              <a:t>Ministerstwo</a:t>
            </a:r>
            <a:r>
              <a:rPr spc="290" dirty="0"/>
              <a:t> </a:t>
            </a:r>
            <a:r>
              <a:rPr spc="114" dirty="0"/>
              <a:t>Finansów</a:t>
            </a:r>
            <a:r>
              <a:rPr dirty="0"/>
              <a:t>	</a:t>
            </a:r>
            <a:r>
              <a:rPr b="0" spc="-50" dirty="0">
                <a:latin typeface="Open Sans"/>
                <a:cs typeface="Open Sans"/>
              </a:rPr>
              <a:t>/</a:t>
            </a:r>
            <a:r>
              <a:rPr b="0" dirty="0">
                <a:latin typeface="Open Sans"/>
                <a:cs typeface="Open Sans"/>
              </a:rPr>
              <a:t>	</a:t>
            </a:r>
            <a:r>
              <a:rPr b="0" spc="110" dirty="0">
                <a:latin typeface="Open Sans"/>
                <a:cs typeface="Open Sans"/>
              </a:rPr>
              <a:t>gov.pl/finanse </a:t>
            </a:r>
          </a:p>
        </p:txBody>
      </p:sp>
      <p:sp>
        <p:nvSpPr>
          <p:cNvPr id="38" name="object 38"/>
          <p:cNvSpPr txBox="1">
            <a:spLocks noGrp="1"/>
          </p:cNvSpPr>
          <p:nvPr>
            <p:ph type="ftr" sz="quarter" idx="5"/>
          </p:nvPr>
        </p:nvSpPr>
        <p:spPr>
          <a:prstGeom prst="rect">
            <a:avLst/>
          </a:prstGeom>
        </p:spPr>
        <p:txBody>
          <a:bodyPr vert="horz" wrap="square" lIns="0" tIns="27940" rIns="0" bIns="0" rtlCol="0">
            <a:spAutoFit/>
          </a:bodyPr>
          <a:lstStyle/>
          <a:p>
            <a:pPr marL="12700">
              <a:lnSpc>
                <a:spcPct val="100000"/>
              </a:lnSpc>
              <a:spcBef>
                <a:spcPts val="220"/>
              </a:spcBef>
              <a:tabLst>
                <a:tab pos="3196590" algn="l"/>
                <a:tab pos="3382645" algn="l"/>
              </a:tabLst>
            </a:pPr>
            <a:r>
              <a:rPr spc="120" dirty="0"/>
              <a:t>Krajowa</a:t>
            </a:r>
            <a:r>
              <a:rPr spc="265" dirty="0"/>
              <a:t> </a:t>
            </a:r>
            <a:r>
              <a:rPr spc="130" dirty="0"/>
              <a:t>Administracja</a:t>
            </a:r>
            <a:r>
              <a:rPr spc="270" dirty="0"/>
              <a:t> </a:t>
            </a:r>
            <a:r>
              <a:rPr spc="105" dirty="0"/>
              <a:t>Skarbowa</a:t>
            </a:r>
            <a:r>
              <a:rPr dirty="0"/>
              <a:t>	</a:t>
            </a:r>
            <a:r>
              <a:rPr b="0" spc="-50" dirty="0">
                <a:latin typeface="Open Sans"/>
                <a:cs typeface="Open Sans"/>
              </a:rPr>
              <a:t>/</a:t>
            </a:r>
            <a:r>
              <a:rPr b="0" dirty="0">
                <a:latin typeface="Open Sans"/>
                <a:cs typeface="Open Sans"/>
              </a:rPr>
              <a:t>	</a:t>
            </a:r>
            <a:r>
              <a:rPr b="0" spc="114" dirty="0">
                <a:latin typeface="Open Sans"/>
                <a:cs typeface="Open Sans"/>
              </a:rPr>
              <a:t>gov.pl/kas </a:t>
            </a:r>
          </a:p>
        </p:txBody>
      </p:sp>
      <p:sp>
        <p:nvSpPr>
          <p:cNvPr id="39" name="object 39"/>
          <p:cNvSpPr txBox="1">
            <a:spLocks noGrp="1"/>
          </p:cNvSpPr>
          <p:nvPr>
            <p:ph type="sldNum" sz="quarter" idx="7"/>
          </p:nvPr>
        </p:nvSpPr>
        <p:spPr>
          <a:xfrm>
            <a:off x="18929260" y="10751027"/>
            <a:ext cx="342990" cy="212879"/>
          </a:xfrm>
          <a:prstGeom prst="rect">
            <a:avLst/>
          </a:prstGeom>
        </p:spPr>
        <p:txBody>
          <a:bodyPr vert="horz" wrap="square" lIns="0" tIns="27940" rIns="0" bIns="0" rtlCol="0">
            <a:spAutoFit/>
          </a:bodyPr>
          <a:lstStyle/>
          <a:p>
            <a:pPr marL="38100">
              <a:lnSpc>
                <a:spcPct val="100000"/>
              </a:lnSpc>
              <a:spcBef>
                <a:spcPts val="220"/>
              </a:spcBef>
            </a:pPr>
            <a:fld id="{81D60167-4931-47E6-BA6A-407CBD079E47}" type="slidenum">
              <a:rPr spc="-50" dirty="0"/>
              <a:t>17</a:t>
            </a:fld>
            <a:endParaRPr spc="-50" dirty="0"/>
          </a:p>
        </p:txBody>
      </p:sp>
      <p:sp>
        <p:nvSpPr>
          <p:cNvPr id="5" name="object 8">
            <a:extLst>
              <a:ext uri="{FF2B5EF4-FFF2-40B4-BE49-F238E27FC236}">
                <a16:creationId xmlns:a16="http://schemas.microsoft.com/office/drawing/2014/main" id="{AC57BDAF-53AC-7352-795A-F3C5BB5F551F}"/>
              </a:ext>
            </a:extLst>
          </p:cNvPr>
          <p:cNvSpPr txBox="1"/>
          <p:nvPr/>
        </p:nvSpPr>
        <p:spPr>
          <a:xfrm>
            <a:off x="1087437" y="625475"/>
            <a:ext cx="6237156" cy="843180"/>
          </a:xfrm>
          <a:prstGeom prst="rect">
            <a:avLst/>
          </a:prstGeom>
        </p:spPr>
        <p:txBody>
          <a:bodyPr vert="horz" wrap="square" lIns="0" tIns="12065" rIns="0" bIns="0" rtlCol="0">
            <a:spAutoFit/>
          </a:bodyPr>
          <a:lstStyle/>
          <a:p>
            <a:pPr marL="12700">
              <a:lnSpc>
                <a:spcPct val="100000"/>
              </a:lnSpc>
              <a:spcBef>
                <a:spcPts val="95"/>
              </a:spcBef>
            </a:pPr>
            <a:r>
              <a:rPr sz="5400" b="1">
                <a:latin typeface="+mn-lt"/>
                <a:cs typeface="Lato Black"/>
              </a:rPr>
              <a:t>eUrząd</a:t>
            </a:r>
            <a:r>
              <a:rPr sz="5400" b="1" spc="-245">
                <a:latin typeface="+mn-lt"/>
                <a:cs typeface="Lato Black"/>
              </a:rPr>
              <a:t> </a:t>
            </a:r>
            <a:r>
              <a:rPr sz="5400" b="1" spc="-10" dirty="0">
                <a:latin typeface="+mn-lt"/>
                <a:cs typeface="Lato Black"/>
              </a:rPr>
              <a:t>Skarbowy</a:t>
            </a:r>
            <a:endParaRPr sz="5400" dirty="0">
              <a:latin typeface="+mn-lt"/>
              <a:cs typeface="Lato Black"/>
            </a:endParaRPr>
          </a:p>
        </p:txBody>
      </p:sp>
      <p:sp>
        <p:nvSpPr>
          <p:cNvPr id="6" name="object 9">
            <a:extLst>
              <a:ext uri="{FF2B5EF4-FFF2-40B4-BE49-F238E27FC236}">
                <a16:creationId xmlns:a16="http://schemas.microsoft.com/office/drawing/2014/main" id="{16F298BA-92B1-620E-8BA3-39839EF66FE2}"/>
              </a:ext>
            </a:extLst>
          </p:cNvPr>
          <p:cNvSpPr txBox="1"/>
          <p:nvPr/>
        </p:nvSpPr>
        <p:spPr>
          <a:xfrm>
            <a:off x="1087436" y="2320761"/>
            <a:ext cx="4316414" cy="444994"/>
          </a:xfrm>
          <a:prstGeom prst="rect">
            <a:avLst/>
          </a:prstGeom>
        </p:spPr>
        <p:txBody>
          <a:bodyPr vert="horz" wrap="square" lIns="0" tIns="13970" rIns="0" bIns="0" rtlCol="0">
            <a:spAutoFit/>
          </a:bodyPr>
          <a:lstStyle/>
          <a:p>
            <a:pPr marL="12700">
              <a:lnSpc>
                <a:spcPct val="100000"/>
              </a:lnSpc>
              <a:spcBef>
                <a:spcPts val="110"/>
              </a:spcBef>
            </a:pPr>
            <a:r>
              <a:rPr lang="pl-PL" sz="2800" b="1" dirty="0">
                <a:latin typeface="+mn-lt"/>
                <a:cs typeface="Lato Black"/>
              </a:rPr>
              <a:t>Wdrożone funkcjonalności</a:t>
            </a:r>
            <a:endParaRPr sz="2800" dirty="0">
              <a:latin typeface="+mn-lt"/>
              <a:cs typeface="Lato Black"/>
            </a:endParaRPr>
          </a:p>
        </p:txBody>
      </p:sp>
      <p:sp>
        <p:nvSpPr>
          <p:cNvPr id="24" name="object 10">
            <a:extLst>
              <a:ext uri="{FF2B5EF4-FFF2-40B4-BE49-F238E27FC236}">
                <a16:creationId xmlns:a16="http://schemas.microsoft.com/office/drawing/2014/main" id="{BFC0343A-B587-5F1C-81D2-CAA74B1160D6}"/>
              </a:ext>
            </a:extLst>
          </p:cNvPr>
          <p:cNvSpPr txBox="1"/>
          <p:nvPr/>
        </p:nvSpPr>
        <p:spPr>
          <a:xfrm>
            <a:off x="8388986" y="2320761"/>
            <a:ext cx="3783330" cy="444994"/>
          </a:xfrm>
          <a:prstGeom prst="rect">
            <a:avLst/>
          </a:prstGeom>
        </p:spPr>
        <p:txBody>
          <a:bodyPr vert="horz" wrap="square" lIns="0" tIns="13970" rIns="0" bIns="0" rtlCol="0">
            <a:spAutoFit/>
          </a:bodyPr>
          <a:lstStyle/>
          <a:p>
            <a:pPr marL="12700">
              <a:lnSpc>
                <a:spcPct val="100000"/>
              </a:lnSpc>
              <a:spcBef>
                <a:spcPts val="110"/>
              </a:spcBef>
            </a:pPr>
            <a:r>
              <a:rPr lang="pl-PL" sz="2800" b="1" dirty="0">
                <a:solidFill>
                  <a:schemeClr val="tx1"/>
                </a:solidFill>
                <a:latin typeface="+mn-lt"/>
                <a:cs typeface="Lato Black"/>
              </a:rPr>
              <a:t>Jak</a:t>
            </a:r>
            <a:r>
              <a:rPr lang="pl-PL" sz="2800" b="1" spc="-65" dirty="0">
                <a:solidFill>
                  <a:schemeClr val="tx1"/>
                </a:solidFill>
                <a:latin typeface="+mn-lt"/>
                <a:cs typeface="Lato Black"/>
              </a:rPr>
              <a:t> </a:t>
            </a:r>
            <a:r>
              <a:rPr lang="pl-PL" sz="2800" b="1" dirty="0">
                <a:solidFill>
                  <a:schemeClr val="tx1"/>
                </a:solidFill>
                <a:latin typeface="+mn-lt"/>
                <a:cs typeface="Lato Black"/>
              </a:rPr>
              <a:t>korzystają</a:t>
            </a:r>
            <a:r>
              <a:rPr lang="pl-PL" sz="2800" b="1" spc="-65" dirty="0">
                <a:solidFill>
                  <a:schemeClr val="tx1"/>
                </a:solidFill>
                <a:latin typeface="+mn-lt"/>
                <a:cs typeface="Lato Black"/>
              </a:rPr>
              <a:t> </a:t>
            </a:r>
            <a:r>
              <a:rPr lang="pl-PL" sz="2800" b="1" spc="-10" dirty="0">
                <a:solidFill>
                  <a:schemeClr val="tx1"/>
                </a:solidFill>
                <a:latin typeface="+mn-lt"/>
                <a:cs typeface="Lato Black"/>
              </a:rPr>
              <a:t>obywatele</a:t>
            </a:r>
            <a:endParaRPr lang="pl-PL" sz="2800" dirty="0">
              <a:solidFill>
                <a:schemeClr val="tx1"/>
              </a:solidFill>
              <a:latin typeface="+mn-lt"/>
              <a:cs typeface="Lato Black"/>
            </a:endParaRPr>
          </a:p>
        </p:txBody>
      </p:sp>
      <p:sp>
        <p:nvSpPr>
          <p:cNvPr id="25" name="object 18">
            <a:extLst>
              <a:ext uri="{FF2B5EF4-FFF2-40B4-BE49-F238E27FC236}">
                <a16:creationId xmlns:a16="http://schemas.microsoft.com/office/drawing/2014/main" id="{5D941931-E448-6728-ACC6-0389FA0AF1F0}"/>
              </a:ext>
            </a:extLst>
          </p:cNvPr>
          <p:cNvSpPr/>
          <p:nvPr/>
        </p:nvSpPr>
        <p:spPr>
          <a:xfrm>
            <a:off x="1087436" y="2945783"/>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2000">
              <a:latin typeface="+mn-lt"/>
            </a:endParaRPr>
          </a:p>
        </p:txBody>
      </p:sp>
      <p:sp>
        <p:nvSpPr>
          <p:cNvPr id="26" name="object 18">
            <a:extLst>
              <a:ext uri="{FF2B5EF4-FFF2-40B4-BE49-F238E27FC236}">
                <a16:creationId xmlns:a16="http://schemas.microsoft.com/office/drawing/2014/main" id="{E2192CA7-E88C-0D0B-C103-6AABB1C527C1}"/>
              </a:ext>
            </a:extLst>
          </p:cNvPr>
          <p:cNvSpPr/>
          <p:nvPr/>
        </p:nvSpPr>
        <p:spPr>
          <a:xfrm rot="5400000">
            <a:off x="4266411" y="6187922"/>
            <a:ext cx="7701587" cy="5969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2000">
              <a:latin typeface="+mn-lt"/>
            </a:endParaRPr>
          </a:p>
        </p:txBody>
      </p:sp>
      <p:sp>
        <p:nvSpPr>
          <p:cNvPr id="53" name="object 18">
            <a:extLst>
              <a:ext uri="{FF2B5EF4-FFF2-40B4-BE49-F238E27FC236}">
                <a16:creationId xmlns:a16="http://schemas.microsoft.com/office/drawing/2014/main" id="{6633DB7C-6588-0270-8379-024313DC0208}"/>
              </a:ext>
            </a:extLst>
          </p:cNvPr>
          <p:cNvSpPr/>
          <p:nvPr/>
        </p:nvSpPr>
        <p:spPr>
          <a:xfrm>
            <a:off x="872603" y="5648138"/>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2000">
              <a:latin typeface="+mn-lt"/>
            </a:endParaRPr>
          </a:p>
        </p:txBody>
      </p:sp>
      <p:sp>
        <p:nvSpPr>
          <p:cNvPr id="21" name="object 18">
            <a:extLst>
              <a:ext uri="{FF2B5EF4-FFF2-40B4-BE49-F238E27FC236}">
                <a16:creationId xmlns:a16="http://schemas.microsoft.com/office/drawing/2014/main" id="{7257B1C8-D3E0-4573-BC17-6B331F7E2B9D}"/>
              </a:ext>
            </a:extLst>
          </p:cNvPr>
          <p:cNvSpPr/>
          <p:nvPr/>
        </p:nvSpPr>
        <p:spPr>
          <a:xfrm>
            <a:off x="1239836" y="102266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2000">
              <a:latin typeface="+mn-lt"/>
            </a:endParaRPr>
          </a:p>
        </p:txBody>
      </p:sp>
      <p:sp>
        <p:nvSpPr>
          <p:cNvPr id="28" name="pole tekstowe 27">
            <a:extLst>
              <a:ext uri="{FF2B5EF4-FFF2-40B4-BE49-F238E27FC236}">
                <a16:creationId xmlns:a16="http://schemas.microsoft.com/office/drawing/2014/main" id="{F12E2942-624C-49C6-855E-9DB8FB51BDE5}"/>
              </a:ext>
            </a:extLst>
          </p:cNvPr>
          <p:cNvSpPr txBox="1"/>
          <p:nvPr/>
        </p:nvSpPr>
        <p:spPr>
          <a:xfrm>
            <a:off x="1068934" y="3540427"/>
            <a:ext cx="6526214" cy="1477328"/>
          </a:xfrm>
          <a:prstGeom prst="rect">
            <a:avLst/>
          </a:prstGeom>
          <a:noFill/>
        </p:spPr>
        <p:txBody>
          <a:bodyPr wrap="square">
            <a:spAutoFit/>
          </a:bodyPr>
          <a:lstStyle/>
          <a:p>
            <a:r>
              <a:rPr lang="pl-PL" b="1" i="0" u="none" strike="noStrike" dirty="0">
                <a:solidFill>
                  <a:schemeClr val="tx1"/>
                </a:solidFill>
                <a:effectLst/>
                <a:latin typeface="+mn-lt"/>
                <a:ea typeface="Calibri" panose="020F0502020204030204" pitchFamily="34" charset="0"/>
                <a:cs typeface="Calibri" panose="020F0502020204030204" pitchFamily="34" charset="0"/>
              </a:rPr>
              <a:t>Aplikacja mobilna eUrząd Skarbowy </a:t>
            </a:r>
          </a:p>
          <a:p>
            <a:r>
              <a:rPr lang="pl-PL" i="0" u="none" strike="noStrike" dirty="0">
                <a:solidFill>
                  <a:schemeClr val="tx1"/>
                </a:solidFill>
                <a:effectLst/>
                <a:latin typeface="+mn-lt"/>
                <a:ea typeface="Calibri" panose="020F0502020204030204" pitchFamily="34" charset="0"/>
                <a:cs typeface="Calibri" panose="020F0502020204030204" pitchFamily="34" charset="0"/>
              </a:rPr>
              <a:t> </a:t>
            </a:r>
          </a:p>
          <a:p>
            <a:r>
              <a:rPr lang="pl-PL" i="0" u="none" dirty="0">
                <a:solidFill>
                  <a:schemeClr val="tx1"/>
                </a:solidFill>
                <a:effectLst/>
                <a:latin typeface="+mn-lt"/>
                <a:ea typeface="Calibri" panose="020F0502020204030204" pitchFamily="34" charset="0"/>
                <a:cs typeface="Calibri" panose="020F0502020204030204" pitchFamily="34" charset="0"/>
              </a:rPr>
              <a:t>I etap - konto osoby fizycznej</a:t>
            </a:r>
            <a:r>
              <a:rPr lang="pl-PL" dirty="0">
                <a:solidFill>
                  <a:schemeClr val="tx1"/>
                </a:solidFill>
                <a:latin typeface="+mn-lt"/>
                <a:ea typeface="Calibri" panose="020F0502020204030204" pitchFamily="34" charset="0"/>
                <a:cs typeface="Calibri" panose="020F0502020204030204" pitchFamily="34" charset="0"/>
              </a:rPr>
              <a:t> - </a:t>
            </a:r>
            <a:r>
              <a:rPr lang="pl-PL" i="0" u="none" dirty="0">
                <a:solidFill>
                  <a:schemeClr val="tx1"/>
                </a:solidFill>
                <a:effectLst/>
                <a:latin typeface="+mn-lt"/>
                <a:ea typeface="Calibri" panose="020F0502020204030204" pitchFamily="34" charset="0"/>
                <a:cs typeface="Calibri" panose="020F0502020204030204" pitchFamily="34" charset="0"/>
              </a:rPr>
              <a:t>styczeń 2025 r.</a:t>
            </a:r>
          </a:p>
          <a:p>
            <a:endParaRPr lang="pl-PL" i="0" u="none" dirty="0">
              <a:solidFill>
                <a:schemeClr val="tx1"/>
              </a:solidFill>
              <a:effectLst/>
              <a:latin typeface="+mn-lt"/>
              <a:ea typeface="Calibri" panose="020F0502020204030204" pitchFamily="34" charset="0"/>
              <a:cs typeface="Calibri" panose="020F0502020204030204" pitchFamily="34" charset="0"/>
            </a:endParaRPr>
          </a:p>
          <a:p>
            <a:r>
              <a:rPr lang="pl-PL" i="0" u="none" dirty="0">
                <a:solidFill>
                  <a:schemeClr val="tx1"/>
                </a:solidFill>
                <a:effectLst/>
                <a:latin typeface="+mn-lt"/>
                <a:ea typeface="Calibri" panose="020F0502020204030204" pitchFamily="34" charset="0"/>
                <a:cs typeface="Calibri" panose="020F0502020204030204" pitchFamily="34" charset="0"/>
              </a:rPr>
              <a:t>II etap - konto organizacji - lipiec 2025 r.</a:t>
            </a:r>
          </a:p>
        </p:txBody>
      </p:sp>
      <p:sp>
        <p:nvSpPr>
          <p:cNvPr id="29" name="pole tekstowe 28">
            <a:extLst>
              <a:ext uri="{FF2B5EF4-FFF2-40B4-BE49-F238E27FC236}">
                <a16:creationId xmlns:a16="http://schemas.microsoft.com/office/drawing/2014/main" id="{550E79B9-1972-4009-8A2A-6A29D652981B}"/>
              </a:ext>
            </a:extLst>
          </p:cNvPr>
          <p:cNvSpPr txBox="1"/>
          <p:nvPr/>
        </p:nvSpPr>
        <p:spPr>
          <a:xfrm>
            <a:off x="8338275" y="3493276"/>
            <a:ext cx="10050780" cy="1754326"/>
          </a:xfrm>
          <a:prstGeom prst="rect">
            <a:avLst/>
          </a:prstGeom>
          <a:noFill/>
        </p:spPr>
        <p:txBody>
          <a:bodyPr wrap="square">
            <a:spAutoFit/>
          </a:bodyPr>
          <a:lstStyle/>
          <a:p>
            <a:r>
              <a:rPr lang="pl-PL" dirty="0">
                <a:solidFill>
                  <a:schemeClr val="tx1"/>
                </a:solidFill>
                <a:latin typeface="+mn-lt"/>
                <a:ea typeface="Calibri" panose="020F0502020204030204" pitchFamily="34" charset="0"/>
                <a:cs typeface="Calibri" panose="020F0502020204030204" pitchFamily="34" charset="0"/>
              </a:rPr>
              <a:t>Od momentu wdrożenia aplikacja została pobrana 1 177 015 razy.</a:t>
            </a:r>
          </a:p>
          <a:p>
            <a:endParaRPr lang="pl-PL" dirty="0">
              <a:solidFill>
                <a:schemeClr val="tx1"/>
              </a:solidFill>
              <a:latin typeface="+mn-lt"/>
              <a:ea typeface="Calibri" panose="020F0502020204030204" pitchFamily="34" charset="0"/>
              <a:cs typeface="Calibri" panose="020F0502020204030204" pitchFamily="34" charset="0"/>
            </a:endParaRPr>
          </a:p>
          <a:p>
            <a:r>
              <a:rPr lang="pl-PL" dirty="0">
                <a:solidFill>
                  <a:schemeClr val="tx1"/>
                </a:solidFill>
                <a:latin typeface="+mn-lt"/>
                <a:ea typeface="Calibri" panose="020F0502020204030204" pitchFamily="34" charset="0"/>
                <a:cs typeface="Calibri" panose="020F0502020204030204" pitchFamily="34" charset="0"/>
              </a:rPr>
              <a:t>Aplikacja obejmie wszystkie usługi dostępne w serwisie eUrząd Skarbowy. </a:t>
            </a:r>
          </a:p>
          <a:p>
            <a:endParaRPr lang="pl-PL" dirty="0">
              <a:solidFill>
                <a:schemeClr val="tx1"/>
              </a:solidFill>
              <a:latin typeface="+mn-lt"/>
              <a:ea typeface="Calibri" panose="020F0502020204030204" pitchFamily="34" charset="0"/>
              <a:cs typeface="Calibri" panose="020F0502020204030204" pitchFamily="34" charset="0"/>
            </a:endParaRPr>
          </a:p>
          <a:p>
            <a:r>
              <a:rPr lang="pl-PL" dirty="0">
                <a:solidFill>
                  <a:schemeClr val="tx1"/>
                </a:solidFill>
                <a:latin typeface="+mn-lt"/>
                <a:ea typeface="Calibri" panose="020F0502020204030204" pitchFamily="34" charset="0"/>
                <a:cs typeface="Calibri" panose="020F0502020204030204" pitchFamily="34" charset="0"/>
              </a:rPr>
              <a:t>25 lipca 2025 r. w aplikacji mobilnej eUS udostępnione zostały usługi </a:t>
            </a:r>
            <a:r>
              <a:rPr lang="pl-PL" dirty="0" err="1">
                <a:solidFill>
                  <a:schemeClr val="tx1"/>
                </a:solidFill>
                <a:latin typeface="+mn-lt"/>
                <a:ea typeface="Calibri" panose="020F0502020204030204" pitchFamily="34" charset="0"/>
                <a:cs typeface="Calibri" panose="020F0502020204030204" pitchFamily="34" charset="0"/>
              </a:rPr>
              <a:t>eUrzędu</a:t>
            </a:r>
            <a:r>
              <a:rPr lang="pl-PL" dirty="0">
                <a:solidFill>
                  <a:schemeClr val="tx1"/>
                </a:solidFill>
                <a:latin typeface="+mn-lt"/>
                <a:ea typeface="Calibri" panose="020F0502020204030204" pitchFamily="34" charset="0"/>
                <a:cs typeface="Calibri" panose="020F0502020204030204" pitchFamily="34" charset="0"/>
              </a:rPr>
              <a:t> Skarbowego </a:t>
            </a:r>
            <a:br>
              <a:rPr lang="pl-PL" dirty="0">
                <a:solidFill>
                  <a:schemeClr val="tx1"/>
                </a:solidFill>
                <a:latin typeface="+mn-lt"/>
                <a:ea typeface="Calibri" panose="020F0502020204030204" pitchFamily="34" charset="0"/>
                <a:cs typeface="Calibri" panose="020F0502020204030204" pitchFamily="34" charset="0"/>
              </a:rPr>
            </a:br>
            <a:r>
              <a:rPr lang="pl-PL" dirty="0">
                <a:solidFill>
                  <a:schemeClr val="tx1"/>
                </a:solidFill>
                <a:latin typeface="+mn-lt"/>
                <a:ea typeface="Calibri" panose="020F0502020204030204" pitchFamily="34" charset="0"/>
                <a:cs typeface="Calibri" panose="020F0502020204030204" pitchFamily="34" charset="0"/>
              </a:rPr>
              <a:t>dla organizacji zwiększając wygodę z korzystania z konta dla reprezentantów organizacji.</a:t>
            </a:r>
          </a:p>
        </p:txBody>
      </p:sp>
      <p:sp>
        <p:nvSpPr>
          <p:cNvPr id="30" name="pole tekstowe 29">
            <a:extLst>
              <a:ext uri="{FF2B5EF4-FFF2-40B4-BE49-F238E27FC236}">
                <a16:creationId xmlns:a16="http://schemas.microsoft.com/office/drawing/2014/main" id="{71624AFE-3D85-4764-A925-A005E22E9A72}"/>
              </a:ext>
            </a:extLst>
          </p:cNvPr>
          <p:cNvSpPr txBox="1"/>
          <p:nvPr/>
        </p:nvSpPr>
        <p:spPr>
          <a:xfrm>
            <a:off x="1068934" y="6217767"/>
            <a:ext cx="6820850" cy="923330"/>
          </a:xfrm>
          <a:prstGeom prst="rect">
            <a:avLst/>
          </a:prstGeom>
          <a:noFill/>
        </p:spPr>
        <p:txBody>
          <a:bodyPr wrap="square">
            <a:spAutoFit/>
          </a:bodyPr>
          <a:lstStyle/>
          <a:p>
            <a:r>
              <a:rPr lang="pl-PL" b="1" dirty="0">
                <a:latin typeface="+mn-lt"/>
              </a:rPr>
              <a:t>Nowa odsłona serwisu eUrząd Skarbowy i aplikacji mobilnej eUS</a:t>
            </a:r>
          </a:p>
          <a:p>
            <a:endParaRPr lang="pl-PL" dirty="0">
              <a:latin typeface="+mn-lt"/>
            </a:endParaRPr>
          </a:p>
          <a:p>
            <a:r>
              <a:rPr lang="pl-PL" dirty="0">
                <a:latin typeface="+mn-lt"/>
              </a:rPr>
              <a:t>7 maj 2026 r.</a:t>
            </a:r>
          </a:p>
        </p:txBody>
      </p:sp>
      <p:sp>
        <p:nvSpPr>
          <p:cNvPr id="31" name="pole tekstowe 30">
            <a:extLst>
              <a:ext uri="{FF2B5EF4-FFF2-40B4-BE49-F238E27FC236}">
                <a16:creationId xmlns:a16="http://schemas.microsoft.com/office/drawing/2014/main" id="{EB0C1489-751B-4A3C-9782-3B52D980EF9D}"/>
              </a:ext>
            </a:extLst>
          </p:cNvPr>
          <p:cNvSpPr txBox="1"/>
          <p:nvPr/>
        </p:nvSpPr>
        <p:spPr>
          <a:xfrm>
            <a:off x="8344625" y="6136913"/>
            <a:ext cx="10051676" cy="1200329"/>
          </a:xfrm>
          <a:prstGeom prst="rect">
            <a:avLst/>
          </a:prstGeom>
          <a:noFill/>
        </p:spPr>
        <p:txBody>
          <a:bodyPr wrap="square">
            <a:spAutoFit/>
          </a:bodyPr>
          <a:lstStyle/>
          <a:p>
            <a:r>
              <a:rPr lang="pl-PL" dirty="0">
                <a:latin typeface="+mn-lt"/>
              </a:rPr>
              <a:t>Nowa odsłona </a:t>
            </a:r>
            <a:r>
              <a:rPr lang="pl-PL" dirty="0" err="1">
                <a:latin typeface="+mn-lt"/>
              </a:rPr>
              <a:t>eUrzędu</a:t>
            </a:r>
            <a:r>
              <a:rPr lang="pl-PL" dirty="0">
                <a:latin typeface="+mn-lt"/>
              </a:rPr>
              <a:t> Skarbowego i aplikacji mobilnej eUS to nie tylko nowy wygląd (szata graficzna, układ, kolorystyka), ale przede wszystkim większa funkcjonalność. Intuicyjny interfejs, szybszy dostęp do najważniejszych informacji oraz możliwość załatwiania spraw podatkowych z poziomu telefonu sprawią, że kontakt z urzędem jest jeszcze łatwiejszy.</a:t>
            </a:r>
          </a:p>
        </p:txBody>
      </p:sp>
    </p:spTree>
    <p:extLst>
      <p:ext uri="{BB962C8B-B14F-4D97-AF65-F5344CB8AC3E}">
        <p14:creationId xmlns:p14="http://schemas.microsoft.com/office/powerpoint/2010/main" val="1056096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object 27"/>
          <p:cNvSpPr txBox="1"/>
          <p:nvPr/>
        </p:nvSpPr>
        <p:spPr>
          <a:xfrm>
            <a:off x="1197550" y="1942832"/>
            <a:ext cx="6916242" cy="2824491"/>
          </a:xfrm>
          <a:prstGeom prst="rect">
            <a:avLst/>
          </a:prstGeom>
        </p:spPr>
        <p:txBody>
          <a:bodyPr vert="horz" wrap="square" lIns="0" tIns="12700" rIns="0" bIns="0" rtlCol="0">
            <a:spAutoFit/>
          </a:bodyPr>
          <a:lstStyle/>
          <a:p>
            <a:pPr marR="5080">
              <a:lnSpc>
                <a:spcPts val="2180"/>
              </a:lnSpc>
            </a:pPr>
            <a:r>
              <a:rPr lang="pl-PL" b="1" dirty="0">
                <a:solidFill>
                  <a:schemeClr val="tx1"/>
                </a:solidFill>
                <a:latin typeface="+mn-lt"/>
                <a:ea typeface="Calibri" panose="020F0502020204030204" pitchFamily="34" charset="0"/>
                <a:cs typeface="Calibri" panose="020F0502020204030204" pitchFamily="34" charset="0"/>
              </a:rPr>
              <a:t>Kluczowe usługi utrzymywane oraz wdrożone w ramach projektu eUS </a:t>
            </a:r>
            <a:br>
              <a:rPr lang="pl-PL" b="1" dirty="0">
                <a:solidFill>
                  <a:schemeClr val="tx1"/>
                </a:solidFill>
                <a:latin typeface="+mn-lt"/>
                <a:ea typeface="Calibri" panose="020F0502020204030204" pitchFamily="34" charset="0"/>
                <a:cs typeface="Calibri" panose="020F0502020204030204" pitchFamily="34" charset="0"/>
              </a:rPr>
            </a:br>
            <a:r>
              <a:rPr lang="pl-PL" b="1" dirty="0">
                <a:solidFill>
                  <a:schemeClr val="tx1"/>
                </a:solidFill>
                <a:latin typeface="+mn-lt"/>
                <a:ea typeface="Calibri" panose="020F0502020204030204" pitchFamily="34" charset="0"/>
                <a:cs typeface="Calibri" panose="020F0502020204030204" pitchFamily="34" charset="0"/>
              </a:rPr>
              <a:t>od 2024 r.:</a:t>
            </a:r>
          </a:p>
          <a:p>
            <a:pPr marR="5080">
              <a:lnSpc>
                <a:spcPts val="2180"/>
              </a:lnSpc>
            </a:pPr>
            <a:endParaRPr lang="pl-PL" dirty="0">
              <a:solidFill>
                <a:schemeClr val="tx1"/>
              </a:solidFill>
              <a:latin typeface="+mn-lt"/>
              <a:ea typeface="Calibri" panose="020F0502020204030204" pitchFamily="34" charset="0"/>
              <a:cs typeface="Calibri" panose="020F0502020204030204" pitchFamily="34" charset="0"/>
            </a:endParaRPr>
          </a:p>
          <a:p>
            <a:pPr marL="342900" marR="5080" indent="-342900">
              <a:lnSpc>
                <a:spcPts val="2180"/>
              </a:lnSpc>
              <a:buAutoNum type="arabicPeriod"/>
            </a:pPr>
            <a:r>
              <a:rPr lang="pl-PL" dirty="0">
                <a:solidFill>
                  <a:schemeClr val="tx1"/>
                </a:solidFill>
                <a:latin typeface="+mn-lt"/>
                <a:ea typeface="Calibri" panose="020F0502020204030204" pitchFamily="34" charset="0"/>
                <a:cs typeface="Calibri" panose="020F0502020204030204" pitchFamily="34" charset="0"/>
              </a:rPr>
              <a:t>Pismo WIS </a:t>
            </a:r>
          </a:p>
          <a:p>
            <a:pPr marL="342900" marR="5080" indent="-342900">
              <a:lnSpc>
                <a:spcPts val="2180"/>
              </a:lnSpc>
              <a:buAutoNum type="arabicPeriod"/>
            </a:pPr>
            <a:r>
              <a:rPr lang="pl-PL" dirty="0">
                <a:solidFill>
                  <a:schemeClr val="tx1"/>
                </a:solidFill>
                <a:latin typeface="+mn-lt"/>
                <a:ea typeface="Calibri" panose="020F0502020204030204" pitchFamily="34" charset="0"/>
                <a:cs typeface="Calibri" panose="020F0502020204030204" pitchFamily="34" charset="0"/>
              </a:rPr>
              <a:t>Bramka płatności: Integracja z e-PIT</a:t>
            </a:r>
          </a:p>
          <a:p>
            <a:pPr marL="342900" marR="5080" indent="-342900">
              <a:lnSpc>
                <a:spcPts val="2180"/>
              </a:lnSpc>
              <a:buAutoNum type="arabicPeriod"/>
            </a:pPr>
            <a:r>
              <a:rPr lang="pl-PL" dirty="0">
                <a:solidFill>
                  <a:schemeClr val="tx1"/>
                </a:solidFill>
                <a:latin typeface="+mn-lt"/>
                <a:ea typeface="Calibri" panose="020F0502020204030204" pitchFamily="34" charset="0"/>
                <a:cs typeface="Calibri" panose="020F0502020204030204" pitchFamily="34" charset="0"/>
              </a:rPr>
              <a:t>Szybka ścieżka płatności: e-Deklaracje</a:t>
            </a:r>
          </a:p>
          <a:p>
            <a:pPr marL="342900" marR="5080" indent="-342900">
              <a:lnSpc>
                <a:spcPts val="2180"/>
              </a:lnSpc>
              <a:buAutoNum type="arabicPeriod"/>
            </a:pPr>
            <a:r>
              <a:rPr lang="pl-PL" dirty="0">
                <a:solidFill>
                  <a:schemeClr val="tx1"/>
                </a:solidFill>
                <a:latin typeface="+mn-lt"/>
                <a:ea typeface="Calibri" panose="020F0502020204030204" pitchFamily="34" charset="0"/>
                <a:cs typeface="Calibri" panose="020F0502020204030204" pitchFamily="34" charset="0"/>
              </a:rPr>
              <a:t>Płatności z usługi Rozliczenia</a:t>
            </a:r>
          </a:p>
          <a:p>
            <a:pPr marL="342900" marR="5080" indent="-342900">
              <a:lnSpc>
                <a:spcPts val="2180"/>
              </a:lnSpc>
              <a:buAutoNum type="arabicPeriod"/>
            </a:pPr>
            <a:r>
              <a:rPr lang="pl-PL" dirty="0">
                <a:solidFill>
                  <a:schemeClr val="tx1"/>
                </a:solidFill>
                <a:latin typeface="+mn-lt"/>
                <a:ea typeface="Calibri" panose="020F0502020204030204" pitchFamily="34" charset="0"/>
                <a:cs typeface="Calibri" panose="020F0502020204030204" pitchFamily="34" charset="0"/>
              </a:rPr>
              <a:t>e-deklaracje na koncie organizacji</a:t>
            </a:r>
          </a:p>
          <a:p>
            <a:pPr marL="342900" marR="5080" indent="-342900">
              <a:lnSpc>
                <a:spcPts val="2180"/>
              </a:lnSpc>
              <a:buAutoNum type="arabicPeriod"/>
            </a:pPr>
            <a:r>
              <a:rPr lang="pl-PL" dirty="0">
                <a:solidFill>
                  <a:schemeClr val="tx1"/>
                </a:solidFill>
                <a:latin typeface="+mn-lt"/>
                <a:ea typeface="Calibri" panose="020F0502020204030204" pitchFamily="34" charset="0"/>
                <a:cs typeface="Calibri" panose="020F0502020204030204" pitchFamily="34" charset="0"/>
              </a:rPr>
              <a:t>Wniosek o wydanie wypisu lub zaświadczenia z Rejestru Zastawów Skarbowych (WW-1) na koncie organizacji</a:t>
            </a:r>
          </a:p>
        </p:txBody>
      </p:sp>
      <p:sp>
        <p:nvSpPr>
          <p:cNvPr id="37" name="object 37"/>
          <p:cNvSpPr txBox="1">
            <a:spLocks noGrp="1"/>
          </p:cNvSpPr>
          <p:nvPr>
            <p:ph type="dt" sz="half" idx="6"/>
          </p:nvPr>
        </p:nvSpPr>
        <p:spPr>
          <a:prstGeom prst="rect">
            <a:avLst/>
          </a:prstGeom>
        </p:spPr>
        <p:txBody>
          <a:bodyPr vert="horz" wrap="square" lIns="0" tIns="27940" rIns="0" bIns="0" rtlCol="0">
            <a:spAutoFit/>
          </a:bodyPr>
          <a:lstStyle/>
          <a:p>
            <a:pPr marL="12700">
              <a:lnSpc>
                <a:spcPct val="100000"/>
              </a:lnSpc>
              <a:spcBef>
                <a:spcPts val="220"/>
              </a:spcBef>
              <a:tabLst>
                <a:tab pos="2276475" algn="l"/>
                <a:tab pos="2463165" algn="l"/>
              </a:tabLst>
            </a:pPr>
            <a:r>
              <a:rPr spc="120" dirty="0"/>
              <a:t>Ministerstwo</a:t>
            </a:r>
            <a:r>
              <a:rPr spc="290" dirty="0"/>
              <a:t> </a:t>
            </a:r>
            <a:r>
              <a:rPr spc="114" dirty="0"/>
              <a:t>Finansów</a:t>
            </a:r>
            <a:r>
              <a:rPr dirty="0"/>
              <a:t>	</a:t>
            </a:r>
            <a:r>
              <a:rPr b="0" spc="-50" dirty="0">
                <a:latin typeface="Open Sans"/>
                <a:cs typeface="Open Sans"/>
              </a:rPr>
              <a:t>/</a:t>
            </a:r>
            <a:r>
              <a:rPr b="0" dirty="0">
                <a:latin typeface="Open Sans"/>
                <a:cs typeface="Open Sans"/>
              </a:rPr>
              <a:t>	</a:t>
            </a:r>
            <a:r>
              <a:rPr b="0" spc="110" dirty="0">
                <a:latin typeface="Open Sans"/>
                <a:cs typeface="Open Sans"/>
              </a:rPr>
              <a:t>gov.pl/finanse </a:t>
            </a:r>
          </a:p>
        </p:txBody>
      </p:sp>
      <p:sp>
        <p:nvSpPr>
          <p:cNvPr id="38" name="object 38"/>
          <p:cNvSpPr txBox="1">
            <a:spLocks noGrp="1"/>
          </p:cNvSpPr>
          <p:nvPr>
            <p:ph type="ftr" sz="quarter" idx="5"/>
          </p:nvPr>
        </p:nvSpPr>
        <p:spPr>
          <a:prstGeom prst="rect">
            <a:avLst/>
          </a:prstGeom>
        </p:spPr>
        <p:txBody>
          <a:bodyPr vert="horz" wrap="square" lIns="0" tIns="27940" rIns="0" bIns="0" rtlCol="0">
            <a:spAutoFit/>
          </a:bodyPr>
          <a:lstStyle/>
          <a:p>
            <a:pPr marL="12700">
              <a:lnSpc>
                <a:spcPct val="100000"/>
              </a:lnSpc>
              <a:spcBef>
                <a:spcPts val="220"/>
              </a:spcBef>
              <a:tabLst>
                <a:tab pos="3196590" algn="l"/>
                <a:tab pos="3382645" algn="l"/>
              </a:tabLst>
            </a:pPr>
            <a:r>
              <a:rPr spc="120" dirty="0"/>
              <a:t>Krajowa</a:t>
            </a:r>
            <a:r>
              <a:rPr spc="265" dirty="0"/>
              <a:t> </a:t>
            </a:r>
            <a:r>
              <a:rPr spc="130" dirty="0"/>
              <a:t>Administracja</a:t>
            </a:r>
            <a:r>
              <a:rPr spc="270" dirty="0"/>
              <a:t> </a:t>
            </a:r>
            <a:r>
              <a:rPr spc="105" dirty="0"/>
              <a:t>Skarbowa</a:t>
            </a:r>
            <a:r>
              <a:rPr dirty="0"/>
              <a:t>	</a:t>
            </a:r>
            <a:r>
              <a:rPr b="0" spc="-50" dirty="0">
                <a:latin typeface="Open Sans"/>
                <a:cs typeface="Open Sans"/>
              </a:rPr>
              <a:t>/</a:t>
            </a:r>
            <a:r>
              <a:rPr b="0" dirty="0">
                <a:latin typeface="Open Sans"/>
                <a:cs typeface="Open Sans"/>
              </a:rPr>
              <a:t>	</a:t>
            </a:r>
            <a:r>
              <a:rPr b="0" spc="114" dirty="0">
                <a:latin typeface="Open Sans"/>
                <a:cs typeface="Open Sans"/>
              </a:rPr>
              <a:t>gov.pl/kas </a:t>
            </a:r>
          </a:p>
        </p:txBody>
      </p:sp>
      <p:sp>
        <p:nvSpPr>
          <p:cNvPr id="39" name="object 39"/>
          <p:cNvSpPr txBox="1">
            <a:spLocks noGrp="1"/>
          </p:cNvSpPr>
          <p:nvPr>
            <p:ph type="sldNum" sz="quarter" idx="7"/>
          </p:nvPr>
        </p:nvSpPr>
        <p:spPr>
          <a:xfrm>
            <a:off x="18929260" y="10751027"/>
            <a:ext cx="419190" cy="212879"/>
          </a:xfrm>
          <a:prstGeom prst="rect">
            <a:avLst/>
          </a:prstGeom>
        </p:spPr>
        <p:txBody>
          <a:bodyPr vert="horz" wrap="square" lIns="0" tIns="27940" rIns="0" bIns="0" rtlCol="0">
            <a:spAutoFit/>
          </a:bodyPr>
          <a:lstStyle/>
          <a:p>
            <a:pPr marL="38100">
              <a:lnSpc>
                <a:spcPct val="100000"/>
              </a:lnSpc>
              <a:spcBef>
                <a:spcPts val="220"/>
              </a:spcBef>
            </a:pPr>
            <a:fld id="{81D60167-4931-47E6-BA6A-407CBD079E47}" type="slidenum">
              <a:rPr spc="-50" dirty="0"/>
              <a:t>18</a:t>
            </a:fld>
            <a:endParaRPr spc="-50" dirty="0"/>
          </a:p>
        </p:txBody>
      </p:sp>
      <p:sp>
        <p:nvSpPr>
          <p:cNvPr id="24" name="object 18">
            <a:extLst>
              <a:ext uri="{FF2B5EF4-FFF2-40B4-BE49-F238E27FC236}">
                <a16:creationId xmlns:a16="http://schemas.microsoft.com/office/drawing/2014/main" id="{2EC3339A-DB3A-7805-D36C-B0B3BC741109}"/>
              </a:ext>
            </a:extLst>
          </p:cNvPr>
          <p:cNvSpPr/>
          <p:nvPr/>
        </p:nvSpPr>
        <p:spPr>
          <a:xfrm>
            <a:off x="1087437" y="1755361"/>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600">
              <a:latin typeface="+mn-lt"/>
            </a:endParaRPr>
          </a:p>
        </p:txBody>
      </p:sp>
      <p:sp>
        <p:nvSpPr>
          <p:cNvPr id="25" name="object 18">
            <a:extLst>
              <a:ext uri="{FF2B5EF4-FFF2-40B4-BE49-F238E27FC236}">
                <a16:creationId xmlns:a16="http://schemas.microsoft.com/office/drawing/2014/main" id="{1D4E84AC-FE6D-869F-283C-11E02E8BE1A9}"/>
              </a:ext>
            </a:extLst>
          </p:cNvPr>
          <p:cNvSpPr/>
          <p:nvPr/>
        </p:nvSpPr>
        <p:spPr>
          <a:xfrm rot="5400000">
            <a:off x="3525488" y="5716684"/>
            <a:ext cx="9351537" cy="125643"/>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600">
              <a:latin typeface="+mn-lt"/>
            </a:endParaRPr>
          </a:p>
        </p:txBody>
      </p:sp>
      <p:sp>
        <p:nvSpPr>
          <p:cNvPr id="49" name="object 18">
            <a:extLst>
              <a:ext uri="{FF2B5EF4-FFF2-40B4-BE49-F238E27FC236}">
                <a16:creationId xmlns:a16="http://schemas.microsoft.com/office/drawing/2014/main" id="{8D46C215-0654-F5FF-9FA3-C2B052840327}"/>
              </a:ext>
            </a:extLst>
          </p:cNvPr>
          <p:cNvSpPr/>
          <p:nvPr/>
        </p:nvSpPr>
        <p:spPr>
          <a:xfrm flipV="1">
            <a:off x="1151736" y="10455275"/>
            <a:ext cx="17841824" cy="45719"/>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600">
              <a:latin typeface="+mn-lt"/>
            </a:endParaRPr>
          </a:p>
        </p:txBody>
      </p:sp>
      <p:sp>
        <p:nvSpPr>
          <p:cNvPr id="19" name="object 27">
            <a:extLst>
              <a:ext uri="{FF2B5EF4-FFF2-40B4-BE49-F238E27FC236}">
                <a16:creationId xmlns:a16="http://schemas.microsoft.com/office/drawing/2014/main" id="{17424B71-C101-422D-9880-ABB8CFC92FE8}"/>
              </a:ext>
            </a:extLst>
          </p:cNvPr>
          <p:cNvSpPr txBox="1"/>
          <p:nvPr/>
        </p:nvSpPr>
        <p:spPr>
          <a:xfrm>
            <a:off x="1070558" y="4326728"/>
            <a:ext cx="6551490" cy="562398"/>
          </a:xfrm>
          <a:prstGeom prst="rect">
            <a:avLst/>
          </a:prstGeom>
        </p:spPr>
        <p:txBody>
          <a:bodyPr vert="horz" wrap="square" lIns="0" tIns="12700" rIns="0" bIns="0" rtlCol="0">
            <a:spAutoFit/>
          </a:bodyPr>
          <a:lstStyle/>
          <a:p>
            <a:pPr marR="5080">
              <a:lnSpc>
                <a:spcPts val="2180"/>
              </a:lnSpc>
            </a:pPr>
            <a:endParaRPr lang="pl-PL" sz="1600" dirty="0">
              <a:solidFill>
                <a:schemeClr val="tx1"/>
              </a:solidFill>
              <a:latin typeface="+mn-lt"/>
              <a:cs typeface="Lato"/>
            </a:endParaRPr>
          </a:p>
          <a:p>
            <a:pPr marR="5080">
              <a:lnSpc>
                <a:spcPts val="2180"/>
              </a:lnSpc>
            </a:pPr>
            <a:endParaRPr lang="pl-PL" sz="1600" dirty="0">
              <a:solidFill>
                <a:schemeClr val="tx1"/>
              </a:solidFill>
              <a:latin typeface="+mn-lt"/>
              <a:cs typeface="Lato"/>
            </a:endParaRPr>
          </a:p>
        </p:txBody>
      </p:sp>
      <p:sp>
        <p:nvSpPr>
          <p:cNvPr id="30" name="object 18">
            <a:extLst>
              <a:ext uri="{FF2B5EF4-FFF2-40B4-BE49-F238E27FC236}">
                <a16:creationId xmlns:a16="http://schemas.microsoft.com/office/drawing/2014/main" id="{22875AF1-01F8-49DD-9E09-A6A8F2FC1AAF}"/>
              </a:ext>
            </a:extLst>
          </p:cNvPr>
          <p:cNvSpPr/>
          <p:nvPr/>
        </p:nvSpPr>
        <p:spPr>
          <a:xfrm>
            <a:off x="1233644" y="60356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600">
              <a:latin typeface="+mn-lt"/>
            </a:endParaRPr>
          </a:p>
        </p:txBody>
      </p:sp>
      <p:sp>
        <p:nvSpPr>
          <p:cNvPr id="31" name="object 27">
            <a:extLst>
              <a:ext uri="{FF2B5EF4-FFF2-40B4-BE49-F238E27FC236}">
                <a16:creationId xmlns:a16="http://schemas.microsoft.com/office/drawing/2014/main" id="{8F39DB5D-A007-469C-B2E1-92F03FFCE564}"/>
              </a:ext>
            </a:extLst>
          </p:cNvPr>
          <p:cNvSpPr txBox="1"/>
          <p:nvPr/>
        </p:nvSpPr>
        <p:spPr>
          <a:xfrm>
            <a:off x="1210250" y="6171835"/>
            <a:ext cx="6850138" cy="1131720"/>
          </a:xfrm>
          <a:prstGeom prst="rect">
            <a:avLst/>
          </a:prstGeom>
        </p:spPr>
        <p:txBody>
          <a:bodyPr vert="horz" wrap="square" lIns="0" tIns="12700" rIns="0" bIns="0" rtlCol="0">
            <a:spAutoFit/>
          </a:bodyPr>
          <a:lstStyle/>
          <a:p>
            <a:pPr algn="l">
              <a:lnSpc>
                <a:spcPts val="2180"/>
              </a:lnSpc>
            </a:pPr>
            <a:r>
              <a:rPr lang="pl-PL" b="1" dirty="0">
                <a:solidFill>
                  <a:schemeClr val="tx1"/>
                </a:solidFill>
                <a:effectLst/>
                <a:latin typeface="+mn-lt"/>
                <a:ea typeface="Calibri" panose="020F0502020204030204" pitchFamily="34" charset="0"/>
                <a:cs typeface="Calibri" panose="020F0502020204030204" pitchFamily="34" charset="0"/>
              </a:rPr>
              <a:t>Usługa historia deklaracji</a:t>
            </a:r>
            <a:r>
              <a:rPr lang="pl-PL" dirty="0">
                <a:solidFill>
                  <a:schemeClr val="tx1"/>
                </a:solidFill>
                <a:effectLst/>
                <a:latin typeface="+mn-lt"/>
                <a:ea typeface="Calibri" panose="020F0502020204030204" pitchFamily="34" charset="0"/>
                <a:cs typeface="Calibri" panose="020F0502020204030204" pitchFamily="34" charset="0"/>
              </a:rPr>
              <a:t> – usługa zyskała nowe funkcjonalności </a:t>
            </a:r>
            <a:br>
              <a:rPr lang="pl-PL" dirty="0">
                <a:solidFill>
                  <a:schemeClr val="tx1"/>
                </a:solidFill>
                <a:effectLst/>
                <a:latin typeface="+mn-lt"/>
                <a:ea typeface="Calibri" panose="020F0502020204030204" pitchFamily="34" charset="0"/>
                <a:cs typeface="Calibri" panose="020F0502020204030204" pitchFamily="34" charset="0"/>
              </a:rPr>
            </a:br>
            <a:r>
              <a:rPr lang="pl-PL" dirty="0">
                <a:solidFill>
                  <a:schemeClr val="tx1"/>
                </a:solidFill>
                <a:effectLst/>
                <a:latin typeface="+mn-lt"/>
                <a:ea typeface="Calibri" panose="020F0502020204030204" pitchFamily="34" charset="0"/>
                <a:cs typeface="Calibri" panose="020F0502020204030204" pitchFamily="34" charset="0"/>
              </a:rPr>
              <a:t>w postaci eksportu plików do .pdf oraz .</a:t>
            </a:r>
            <a:r>
              <a:rPr lang="pl-PL" dirty="0" err="1">
                <a:solidFill>
                  <a:schemeClr val="tx1"/>
                </a:solidFill>
                <a:effectLst/>
                <a:latin typeface="+mn-lt"/>
                <a:ea typeface="Calibri" panose="020F0502020204030204" pitchFamily="34" charset="0"/>
                <a:cs typeface="Calibri" panose="020F0502020204030204" pitchFamily="34" charset="0"/>
              </a:rPr>
              <a:t>xlsx</a:t>
            </a:r>
            <a:endParaRPr lang="pl-PL" dirty="0">
              <a:solidFill>
                <a:schemeClr val="tx1"/>
              </a:solidFill>
              <a:effectLst/>
              <a:latin typeface="+mn-lt"/>
              <a:ea typeface="Calibri" panose="020F0502020204030204" pitchFamily="34" charset="0"/>
              <a:cs typeface="Calibri" panose="020F0502020204030204" pitchFamily="34" charset="0"/>
            </a:endParaRPr>
          </a:p>
          <a:p>
            <a:pPr algn="l">
              <a:lnSpc>
                <a:spcPts val="2180"/>
              </a:lnSpc>
            </a:pPr>
            <a:endParaRPr lang="pl-PL" dirty="0">
              <a:solidFill>
                <a:schemeClr val="tx1"/>
              </a:solidFill>
              <a:effectLst/>
              <a:latin typeface="+mn-lt"/>
              <a:ea typeface="Calibri" panose="020F0502020204030204" pitchFamily="34" charset="0"/>
              <a:cs typeface="Calibri" panose="020F0502020204030204" pitchFamily="34" charset="0"/>
            </a:endParaRPr>
          </a:p>
          <a:p>
            <a:pPr algn="l">
              <a:lnSpc>
                <a:spcPts val="2180"/>
              </a:lnSpc>
            </a:pPr>
            <a:r>
              <a:rPr lang="pl-PL" dirty="0">
                <a:solidFill>
                  <a:schemeClr val="tx1"/>
                </a:solidFill>
                <a:latin typeface="+mn-lt"/>
                <a:ea typeface="Calibri" panose="020F0502020204030204" pitchFamily="34" charset="0"/>
                <a:cs typeface="Calibri" panose="020F0502020204030204" pitchFamily="34" charset="0"/>
              </a:rPr>
              <a:t>22 maja 2024 r</a:t>
            </a:r>
            <a:r>
              <a:rPr lang="pl-PL" sz="2000" dirty="0">
                <a:solidFill>
                  <a:schemeClr val="tx1"/>
                </a:solidFill>
                <a:latin typeface="Calibri" panose="020F0502020204030204" pitchFamily="34" charset="0"/>
                <a:ea typeface="Calibri" panose="020F0502020204030204" pitchFamily="34" charset="0"/>
                <a:cs typeface="Calibri" panose="020F0502020204030204" pitchFamily="34" charset="0"/>
              </a:rPr>
              <a:t>.</a:t>
            </a:r>
            <a:endParaRPr lang="pl-PL" sz="20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41" name="object 27">
            <a:extLst>
              <a:ext uri="{FF2B5EF4-FFF2-40B4-BE49-F238E27FC236}">
                <a16:creationId xmlns:a16="http://schemas.microsoft.com/office/drawing/2014/main" id="{D4D3F41F-D5FE-4AF6-9FD8-6DA8D0A9BCE7}"/>
              </a:ext>
            </a:extLst>
          </p:cNvPr>
          <p:cNvSpPr txBox="1"/>
          <p:nvPr/>
        </p:nvSpPr>
        <p:spPr>
          <a:xfrm>
            <a:off x="1210250" y="7839111"/>
            <a:ext cx="6633807" cy="1131720"/>
          </a:xfrm>
          <a:prstGeom prst="rect">
            <a:avLst/>
          </a:prstGeom>
        </p:spPr>
        <p:txBody>
          <a:bodyPr vert="horz" wrap="square" lIns="0" tIns="12700" rIns="0" bIns="0" rtlCol="0">
            <a:spAutoFit/>
          </a:bodyPr>
          <a:lstStyle/>
          <a:p>
            <a:pPr marR="5080">
              <a:lnSpc>
                <a:spcPts val="2180"/>
              </a:lnSpc>
            </a:pPr>
            <a:r>
              <a:rPr lang="pl-PL" b="1" dirty="0">
                <a:solidFill>
                  <a:schemeClr val="tx1"/>
                </a:solidFill>
                <a:latin typeface="+mn-lt"/>
                <a:ea typeface="Calibri" panose="020F0502020204030204" pitchFamily="34" charset="0"/>
                <a:cs typeface="Calibri" panose="020F0502020204030204" pitchFamily="34" charset="0"/>
              </a:rPr>
              <a:t>Umawianie wizyt </a:t>
            </a:r>
            <a:r>
              <a:rPr lang="pl-PL" dirty="0">
                <a:solidFill>
                  <a:schemeClr val="tx1"/>
                </a:solidFill>
                <a:latin typeface="+mn-lt"/>
                <a:ea typeface="Calibri" panose="020F0502020204030204" pitchFamily="34" charset="0"/>
                <a:cs typeface="Calibri" panose="020F0502020204030204" pitchFamily="34" charset="0"/>
              </a:rPr>
              <a:t>(integracja z </a:t>
            </a:r>
            <a:r>
              <a:rPr lang="pl-PL" dirty="0" err="1">
                <a:solidFill>
                  <a:schemeClr val="tx1"/>
                </a:solidFill>
                <a:latin typeface="+mn-lt"/>
                <a:ea typeface="Calibri" panose="020F0502020204030204" pitchFamily="34" charset="0"/>
                <a:cs typeface="Calibri" panose="020F0502020204030204" pitchFamily="34" charset="0"/>
              </a:rPr>
              <a:t>eUrzędem</a:t>
            </a:r>
            <a:r>
              <a:rPr lang="pl-PL" dirty="0">
                <a:solidFill>
                  <a:schemeClr val="tx1"/>
                </a:solidFill>
                <a:latin typeface="+mn-lt"/>
                <a:ea typeface="Calibri" panose="020F0502020204030204" pitchFamily="34" charset="0"/>
                <a:cs typeface="Calibri" panose="020F0502020204030204" pitchFamily="34" charset="0"/>
              </a:rPr>
              <a:t> Skarbowym; przekierowanie i wstępne wypełnienie formularza wizyty) </a:t>
            </a:r>
          </a:p>
          <a:p>
            <a:pPr marR="5080">
              <a:lnSpc>
                <a:spcPts val="2180"/>
              </a:lnSpc>
            </a:pPr>
            <a:endParaRPr lang="pl-PL" dirty="0">
              <a:solidFill>
                <a:schemeClr val="tx1"/>
              </a:solidFill>
              <a:latin typeface="+mn-lt"/>
              <a:ea typeface="Calibri" panose="020F0502020204030204" pitchFamily="34" charset="0"/>
              <a:cs typeface="Calibri" panose="020F0502020204030204" pitchFamily="34" charset="0"/>
            </a:endParaRPr>
          </a:p>
          <a:p>
            <a:pPr marR="5080">
              <a:lnSpc>
                <a:spcPts val="2180"/>
              </a:lnSpc>
            </a:pPr>
            <a:r>
              <a:rPr lang="pl-PL" dirty="0">
                <a:solidFill>
                  <a:schemeClr val="tx1"/>
                </a:solidFill>
                <a:latin typeface="+mn-lt"/>
                <a:ea typeface="Calibri" panose="020F0502020204030204" pitchFamily="34" charset="0"/>
                <a:cs typeface="Calibri" panose="020F0502020204030204" pitchFamily="34" charset="0"/>
              </a:rPr>
              <a:t>18 grudnia 2024 r.</a:t>
            </a:r>
          </a:p>
        </p:txBody>
      </p:sp>
      <p:sp>
        <p:nvSpPr>
          <p:cNvPr id="42" name="object 24">
            <a:extLst>
              <a:ext uri="{FF2B5EF4-FFF2-40B4-BE49-F238E27FC236}">
                <a16:creationId xmlns:a16="http://schemas.microsoft.com/office/drawing/2014/main" id="{2B092191-CCA1-4866-96D4-BEF17371B6FD}"/>
              </a:ext>
            </a:extLst>
          </p:cNvPr>
          <p:cNvSpPr txBox="1"/>
          <p:nvPr/>
        </p:nvSpPr>
        <p:spPr>
          <a:xfrm>
            <a:off x="8429764" y="7932591"/>
            <a:ext cx="10097264" cy="589264"/>
          </a:xfrm>
          <a:prstGeom prst="rect">
            <a:avLst/>
          </a:prstGeom>
        </p:spPr>
        <p:txBody>
          <a:bodyPr vert="horz" wrap="square" lIns="0" tIns="12065" rIns="0" bIns="0" rtlCol="0">
            <a:spAutoFit/>
          </a:bodyPr>
          <a:lstStyle/>
          <a:p>
            <a:pPr marL="12700" algn="l">
              <a:lnSpc>
                <a:spcPts val="2180"/>
              </a:lnSpc>
              <a:spcBef>
                <a:spcPts val="95"/>
              </a:spcBef>
            </a:pPr>
            <a:r>
              <a:rPr lang="pl-PL" dirty="0">
                <a:solidFill>
                  <a:schemeClr val="tx1"/>
                </a:solidFill>
                <a:latin typeface="+mn-lt"/>
                <a:ea typeface="Calibri" panose="020F0502020204030204" pitchFamily="34" charset="0"/>
                <a:cs typeface="Calibri" panose="020F0502020204030204" pitchFamily="34" charset="0"/>
              </a:rPr>
              <a:t>Od początku uruchomienia usługi użytkownicy urzędu skarbowego umówili wizytę 144 666 razy. </a:t>
            </a:r>
          </a:p>
          <a:p>
            <a:pPr marL="12700" algn="l">
              <a:lnSpc>
                <a:spcPts val="2180"/>
              </a:lnSpc>
              <a:spcBef>
                <a:spcPts val="95"/>
              </a:spcBef>
            </a:pPr>
            <a:r>
              <a:rPr lang="pl-PL" dirty="0">
                <a:solidFill>
                  <a:schemeClr val="tx1"/>
                </a:solidFill>
                <a:latin typeface="+mn-lt"/>
                <a:ea typeface="Calibri" panose="020F0502020204030204" pitchFamily="34" charset="0"/>
                <a:cs typeface="Calibri" panose="020F0502020204030204" pitchFamily="34" charset="0"/>
              </a:rPr>
              <a:t>Natomiast w I - III kwartale 2026 r. 107 210 wizyt.</a:t>
            </a:r>
          </a:p>
        </p:txBody>
      </p:sp>
      <p:sp>
        <p:nvSpPr>
          <p:cNvPr id="43" name="object 18">
            <a:extLst>
              <a:ext uri="{FF2B5EF4-FFF2-40B4-BE49-F238E27FC236}">
                <a16:creationId xmlns:a16="http://schemas.microsoft.com/office/drawing/2014/main" id="{A2AF4BFD-5B47-4248-A78B-0CC7586FF52B}"/>
              </a:ext>
            </a:extLst>
          </p:cNvPr>
          <p:cNvSpPr/>
          <p:nvPr/>
        </p:nvSpPr>
        <p:spPr>
          <a:xfrm>
            <a:off x="1126405" y="77120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600">
              <a:latin typeface="+mn-lt"/>
            </a:endParaRPr>
          </a:p>
        </p:txBody>
      </p:sp>
      <p:sp>
        <p:nvSpPr>
          <p:cNvPr id="20" name="pole tekstowe 19">
            <a:extLst>
              <a:ext uri="{FF2B5EF4-FFF2-40B4-BE49-F238E27FC236}">
                <a16:creationId xmlns:a16="http://schemas.microsoft.com/office/drawing/2014/main" id="{8484D255-02AE-4AE9-8065-8C4C907388AC}"/>
              </a:ext>
            </a:extLst>
          </p:cNvPr>
          <p:cNvSpPr txBox="1"/>
          <p:nvPr/>
        </p:nvSpPr>
        <p:spPr>
          <a:xfrm>
            <a:off x="8336758" y="6156698"/>
            <a:ext cx="9411124" cy="929100"/>
          </a:xfrm>
          <a:prstGeom prst="rect">
            <a:avLst/>
          </a:prstGeom>
          <a:noFill/>
        </p:spPr>
        <p:txBody>
          <a:bodyPr wrap="square" rtlCol="0">
            <a:spAutoFit/>
          </a:bodyPr>
          <a:lstStyle/>
          <a:p>
            <a:pPr algn="l">
              <a:lnSpc>
                <a:spcPts val="2180"/>
              </a:lnSpc>
            </a:pPr>
            <a:r>
              <a:rPr lang="pl-PL" dirty="0">
                <a:solidFill>
                  <a:schemeClr val="tx1"/>
                </a:solidFill>
                <a:latin typeface="+mn-lt"/>
                <a:ea typeface="Calibri" panose="020F0502020204030204" pitchFamily="34" charset="0"/>
                <a:cs typeface="Calibri" panose="020F0502020204030204" pitchFamily="34" charset="0"/>
              </a:rPr>
              <a:t>Rozwiązanie to jest niezwykle popularne – w 2024 r. skorzystano z niego  9 887 735 razy, w 2025 r. 10 609 964  razy, natomiast I - III kwartale 2026 r. 4 433 029 razy.</a:t>
            </a:r>
          </a:p>
          <a:p>
            <a:pPr algn="l">
              <a:lnSpc>
                <a:spcPts val="2180"/>
              </a:lnSpc>
            </a:pPr>
            <a:endParaRPr lang="pl-PL" dirty="0">
              <a:solidFill>
                <a:schemeClr val="tx1"/>
              </a:solidFill>
              <a:latin typeface="+mn-lt"/>
              <a:ea typeface="Calibri" panose="020F0502020204030204" pitchFamily="34" charset="0"/>
              <a:cs typeface="Calibri" panose="020F0502020204030204" pitchFamily="34" charset="0"/>
            </a:endParaRPr>
          </a:p>
        </p:txBody>
      </p:sp>
      <p:sp>
        <p:nvSpPr>
          <p:cNvPr id="21" name="object 18">
            <a:extLst>
              <a:ext uri="{FF2B5EF4-FFF2-40B4-BE49-F238E27FC236}">
                <a16:creationId xmlns:a16="http://schemas.microsoft.com/office/drawing/2014/main" id="{B0FDA457-F21C-4240-AAAB-712551CE9D5E}"/>
              </a:ext>
            </a:extLst>
          </p:cNvPr>
          <p:cNvSpPr/>
          <p:nvPr/>
        </p:nvSpPr>
        <p:spPr>
          <a:xfrm>
            <a:off x="1151736" y="9331634"/>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600">
              <a:latin typeface="+mn-lt"/>
            </a:endParaRPr>
          </a:p>
        </p:txBody>
      </p:sp>
      <p:sp>
        <p:nvSpPr>
          <p:cNvPr id="23" name="object 4">
            <a:extLst>
              <a:ext uri="{FF2B5EF4-FFF2-40B4-BE49-F238E27FC236}">
                <a16:creationId xmlns:a16="http://schemas.microsoft.com/office/drawing/2014/main" id="{7137BD61-58DB-47EB-83AF-903A2B064852}"/>
              </a:ext>
            </a:extLst>
          </p:cNvPr>
          <p:cNvSpPr txBox="1"/>
          <p:nvPr/>
        </p:nvSpPr>
        <p:spPr>
          <a:xfrm>
            <a:off x="1216675" y="9353859"/>
            <a:ext cx="6897117" cy="1156727"/>
          </a:xfrm>
          <a:prstGeom prst="rect">
            <a:avLst/>
          </a:prstGeom>
        </p:spPr>
        <p:txBody>
          <a:bodyPr vert="horz" wrap="square" lIns="0" tIns="12065" rIns="0" bIns="0" rtlCol="0">
            <a:spAutoFit/>
          </a:bodyPr>
          <a:lstStyle/>
          <a:p>
            <a:pPr marL="12700">
              <a:lnSpc>
                <a:spcPts val="2180"/>
              </a:lnSpc>
              <a:spcBef>
                <a:spcPts val="95"/>
              </a:spcBef>
            </a:pPr>
            <a:r>
              <a:rPr lang="pl-PL" spc="-10" dirty="0">
                <a:solidFill>
                  <a:schemeClr val="tx1"/>
                </a:solidFill>
                <a:latin typeface="+mn-lt"/>
                <a:cs typeface="Lato"/>
              </a:rPr>
              <a:t>Globalny podatek minimalny (</a:t>
            </a:r>
            <a:r>
              <a:rPr lang="pl-PL" b="1" spc="-10" dirty="0">
                <a:solidFill>
                  <a:schemeClr val="tx1"/>
                </a:solidFill>
                <a:latin typeface="+mn-lt"/>
                <a:cs typeface="Lato"/>
              </a:rPr>
              <a:t>Globe</a:t>
            </a:r>
            <a:r>
              <a:rPr lang="pl-PL" spc="-10" dirty="0">
                <a:solidFill>
                  <a:schemeClr val="tx1"/>
                </a:solidFill>
                <a:latin typeface="+mn-lt"/>
                <a:cs typeface="Lato"/>
              </a:rPr>
              <a:t>) - umożliwienie złożenia wniosku o opinię </a:t>
            </a:r>
            <a:r>
              <a:rPr lang="pl-PL" spc="-10" dirty="0" err="1">
                <a:solidFill>
                  <a:schemeClr val="tx1"/>
                </a:solidFill>
                <a:latin typeface="+mn-lt"/>
                <a:cs typeface="Lato"/>
              </a:rPr>
              <a:t>GloBE</a:t>
            </a:r>
            <a:r>
              <a:rPr lang="pl-PL" spc="-10" dirty="0">
                <a:solidFill>
                  <a:schemeClr val="tx1"/>
                </a:solidFill>
                <a:latin typeface="+mn-lt"/>
                <a:cs typeface="Lato"/>
              </a:rPr>
              <a:t> </a:t>
            </a:r>
            <a:r>
              <a:rPr lang="pl-PL" dirty="0">
                <a:solidFill>
                  <a:schemeClr val="tx1"/>
                </a:solidFill>
                <a:latin typeface="+mn-lt"/>
                <a:cs typeface="Lato"/>
              </a:rPr>
              <a:t>.</a:t>
            </a:r>
          </a:p>
          <a:p>
            <a:pPr marL="12700">
              <a:lnSpc>
                <a:spcPts val="2180"/>
              </a:lnSpc>
              <a:spcBef>
                <a:spcPts val="95"/>
              </a:spcBef>
            </a:pPr>
            <a:endParaRPr lang="pl-PL" dirty="0">
              <a:solidFill>
                <a:schemeClr val="tx1"/>
              </a:solidFill>
              <a:latin typeface="+mn-lt"/>
              <a:cs typeface="Lato"/>
            </a:endParaRPr>
          </a:p>
          <a:p>
            <a:pPr marL="12700">
              <a:lnSpc>
                <a:spcPts val="2180"/>
              </a:lnSpc>
              <a:spcBef>
                <a:spcPts val="95"/>
              </a:spcBef>
            </a:pPr>
            <a:r>
              <a:rPr lang="pl-PL" dirty="0">
                <a:solidFill>
                  <a:schemeClr val="tx1"/>
                </a:solidFill>
                <a:latin typeface="+mn-lt"/>
                <a:cs typeface="Lato"/>
              </a:rPr>
              <a:t>styczeń 2025 r.</a:t>
            </a:r>
            <a:endParaRPr dirty="0">
              <a:solidFill>
                <a:schemeClr val="tx1"/>
              </a:solidFill>
              <a:latin typeface="+mn-lt"/>
              <a:cs typeface="Lato"/>
            </a:endParaRPr>
          </a:p>
        </p:txBody>
      </p:sp>
      <p:sp>
        <p:nvSpPr>
          <p:cNvPr id="26" name="object 13">
            <a:extLst>
              <a:ext uri="{FF2B5EF4-FFF2-40B4-BE49-F238E27FC236}">
                <a16:creationId xmlns:a16="http://schemas.microsoft.com/office/drawing/2014/main" id="{C81D58E5-48E7-4618-B8E2-E028F6DF62A2}"/>
              </a:ext>
            </a:extLst>
          </p:cNvPr>
          <p:cNvSpPr txBox="1"/>
          <p:nvPr/>
        </p:nvSpPr>
        <p:spPr>
          <a:xfrm>
            <a:off x="8429764" y="9467921"/>
            <a:ext cx="10097264" cy="285335"/>
          </a:xfrm>
          <a:prstGeom prst="rect">
            <a:avLst/>
          </a:prstGeom>
        </p:spPr>
        <p:txBody>
          <a:bodyPr vert="horz" wrap="square" lIns="0" tIns="12700" rIns="0" bIns="0" rtlCol="0">
            <a:spAutoFit/>
          </a:bodyPr>
          <a:lstStyle/>
          <a:p>
            <a:pPr marR="5080">
              <a:lnSpc>
                <a:spcPts val="2180"/>
              </a:lnSpc>
            </a:pPr>
            <a:r>
              <a:rPr lang="pl-PL" b="0" i="0" u="none" strike="noStrike" dirty="0">
                <a:solidFill>
                  <a:schemeClr val="tx1"/>
                </a:solidFill>
                <a:effectLst/>
                <a:latin typeface="+mn-lt"/>
              </a:rPr>
              <a:t>W 2025 r. użytkownicy skorzystali z tej </a:t>
            </a:r>
            <a:r>
              <a:rPr lang="pl-PL" dirty="0">
                <a:solidFill>
                  <a:schemeClr val="tx1"/>
                </a:solidFill>
                <a:latin typeface="+mn-lt"/>
              </a:rPr>
              <a:t>funkcjonalności 60 razy, natomiast w I - III kwartale 2026 r.  - 75 razy.  </a:t>
            </a:r>
            <a:endParaRPr dirty="0">
              <a:solidFill>
                <a:schemeClr val="tx1"/>
              </a:solidFill>
              <a:latin typeface="+mn-lt"/>
            </a:endParaRPr>
          </a:p>
        </p:txBody>
      </p:sp>
      <p:sp>
        <p:nvSpPr>
          <p:cNvPr id="28" name="pole tekstowe 27">
            <a:extLst>
              <a:ext uri="{FF2B5EF4-FFF2-40B4-BE49-F238E27FC236}">
                <a16:creationId xmlns:a16="http://schemas.microsoft.com/office/drawing/2014/main" id="{27528493-907E-4BBC-875A-834F22A24E5E}"/>
              </a:ext>
            </a:extLst>
          </p:cNvPr>
          <p:cNvSpPr txBox="1"/>
          <p:nvPr/>
        </p:nvSpPr>
        <p:spPr>
          <a:xfrm>
            <a:off x="8295829" y="1954388"/>
            <a:ext cx="10454657" cy="3532377"/>
          </a:xfrm>
          <a:prstGeom prst="rect">
            <a:avLst/>
          </a:prstGeom>
          <a:noFill/>
        </p:spPr>
        <p:txBody>
          <a:bodyPr wrap="square">
            <a:spAutoFit/>
          </a:bodyPr>
          <a:lstStyle/>
          <a:p>
            <a:pPr marL="355600" lvl="2" indent="-342900" algn="l">
              <a:lnSpc>
                <a:spcPts val="2180"/>
              </a:lnSpc>
              <a:spcBef>
                <a:spcPts val="95"/>
              </a:spcBef>
              <a:buFont typeface="+mj-lt"/>
              <a:buAutoNum type="arabicPeriod"/>
            </a:pPr>
            <a:r>
              <a:rPr lang="pl-PL" dirty="0">
                <a:solidFill>
                  <a:schemeClr val="tx1"/>
                </a:solidFill>
                <a:latin typeface="+mn-lt"/>
                <a:cs typeface="Times New Roman" panose="02020603050405020304" pitchFamily="18" charset="0"/>
              </a:rPr>
              <a:t>W 2024 roku użytkownicy skorzystali z tej funkcjonalności ok. 9 386 razy, w 2025 roku 10 094 razy, natomiast w I - III kwartale 2026 roku 947 razy.</a:t>
            </a:r>
          </a:p>
          <a:p>
            <a:pPr marL="355600" lvl="2" indent="-342900" algn="l">
              <a:lnSpc>
                <a:spcPts val="2180"/>
              </a:lnSpc>
              <a:spcBef>
                <a:spcPts val="95"/>
              </a:spcBef>
              <a:buFont typeface="+mj-lt"/>
              <a:buAutoNum type="arabicPeriod"/>
            </a:pPr>
            <a:r>
              <a:rPr lang="pl-PL" dirty="0">
                <a:solidFill>
                  <a:schemeClr val="tx1"/>
                </a:solidFill>
                <a:latin typeface="+mn-lt"/>
                <a:cs typeface="Times New Roman" panose="02020603050405020304" pitchFamily="18" charset="0"/>
              </a:rPr>
              <a:t>W 2024 roku użytkownicy skorzystali z tej funkcjonalności 554 751 razy, w 2025 r. 816 636 razy, natomiast w I - III kwartale 2026 r. 1 004 614 razy.</a:t>
            </a:r>
          </a:p>
          <a:p>
            <a:pPr marL="355600" lvl="2" indent="-342900" algn="l">
              <a:lnSpc>
                <a:spcPts val="2180"/>
              </a:lnSpc>
              <a:spcBef>
                <a:spcPts val="95"/>
              </a:spcBef>
              <a:buFont typeface="+mj-lt"/>
              <a:buAutoNum type="arabicPeriod"/>
            </a:pPr>
            <a:r>
              <a:rPr lang="pl-PL" dirty="0">
                <a:solidFill>
                  <a:schemeClr val="tx1"/>
                </a:solidFill>
                <a:latin typeface="+mn-lt"/>
                <a:cs typeface="Times New Roman" panose="02020603050405020304" pitchFamily="18" charset="0"/>
              </a:rPr>
              <a:t>W 2024 roku użytkownicy skorzystali z tej funkcjonalności 15 336 razy, w 2025 r. 146 149 razy, natomiast </a:t>
            </a:r>
            <a:br>
              <a:rPr lang="pl-PL" dirty="0">
                <a:solidFill>
                  <a:schemeClr val="tx1"/>
                </a:solidFill>
                <a:latin typeface="+mn-lt"/>
                <a:cs typeface="Times New Roman" panose="02020603050405020304" pitchFamily="18" charset="0"/>
              </a:rPr>
            </a:br>
            <a:r>
              <a:rPr lang="pl-PL" dirty="0">
                <a:solidFill>
                  <a:schemeClr val="tx1"/>
                </a:solidFill>
                <a:latin typeface="+mn-lt"/>
                <a:cs typeface="Times New Roman" panose="02020603050405020304" pitchFamily="18" charset="0"/>
              </a:rPr>
              <a:t>w I - III kwartale 2026 r. 154 018 razy.</a:t>
            </a:r>
          </a:p>
          <a:p>
            <a:pPr marL="355600" lvl="2" indent="-342900" algn="l">
              <a:lnSpc>
                <a:spcPts val="2180"/>
              </a:lnSpc>
              <a:spcBef>
                <a:spcPts val="95"/>
              </a:spcBef>
              <a:buFont typeface="+mj-lt"/>
              <a:buAutoNum type="arabicPeriod"/>
            </a:pPr>
            <a:r>
              <a:rPr lang="pl-PL" dirty="0">
                <a:solidFill>
                  <a:schemeClr val="tx1"/>
                </a:solidFill>
                <a:latin typeface="+mn-lt"/>
                <a:cs typeface="Times New Roman" panose="02020603050405020304" pitchFamily="18" charset="0"/>
              </a:rPr>
              <a:t>W 2024 roku użytkownicy skorzystali z tej funkcjonalności 2 646 razy, w 2025 r. 416 840 razy, natomiast </a:t>
            </a:r>
            <a:br>
              <a:rPr lang="pl-PL" dirty="0">
                <a:solidFill>
                  <a:schemeClr val="tx1"/>
                </a:solidFill>
                <a:latin typeface="+mn-lt"/>
                <a:cs typeface="Times New Roman" panose="02020603050405020304" pitchFamily="18" charset="0"/>
              </a:rPr>
            </a:br>
            <a:r>
              <a:rPr lang="pl-PL" dirty="0">
                <a:solidFill>
                  <a:schemeClr val="tx1"/>
                </a:solidFill>
                <a:latin typeface="+mn-lt"/>
                <a:cs typeface="Times New Roman" panose="02020603050405020304" pitchFamily="18" charset="0"/>
              </a:rPr>
              <a:t>w I - III kwartale 2026 r. 488 147 razy.</a:t>
            </a:r>
          </a:p>
          <a:p>
            <a:pPr marL="355600" lvl="2" indent="-342900" algn="l">
              <a:lnSpc>
                <a:spcPts val="2180"/>
              </a:lnSpc>
              <a:spcBef>
                <a:spcPts val="95"/>
              </a:spcBef>
              <a:buFont typeface="+mj-lt"/>
              <a:buAutoNum type="arabicPeriod"/>
            </a:pPr>
            <a:r>
              <a:rPr lang="pl-PL" dirty="0">
                <a:solidFill>
                  <a:schemeClr val="tx1"/>
                </a:solidFill>
                <a:latin typeface="+mn-lt"/>
                <a:cs typeface="Times New Roman" panose="02020603050405020304" pitchFamily="18" charset="0"/>
              </a:rPr>
              <a:t>W 2024 roku użytkownicy skorzystali z tej funkcjonalności 21 220 razy, w 2025 r. 130 082 razy, natomiast </a:t>
            </a:r>
            <a:br>
              <a:rPr lang="pl-PL" dirty="0">
                <a:solidFill>
                  <a:schemeClr val="tx1"/>
                </a:solidFill>
                <a:latin typeface="+mn-lt"/>
                <a:cs typeface="Times New Roman" panose="02020603050405020304" pitchFamily="18" charset="0"/>
              </a:rPr>
            </a:br>
            <a:r>
              <a:rPr lang="pl-PL" dirty="0">
                <a:solidFill>
                  <a:schemeClr val="tx1"/>
                </a:solidFill>
                <a:latin typeface="+mn-lt"/>
                <a:cs typeface="Times New Roman" panose="02020603050405020304" pitchFamily="18" charset="0"/>
              </a:rPr>
              <a:t>w I - III kwartale 2026 r. 228 115 razy.</a:t>
            </a:r>
          </a:p>
          <a:p>
            <a:pPr marL="355600" lvl="2" indent="-342900" algn="l">
              <a:lnSpc>
                <a:spcPts val="2180"/>
              </a:lnSpc>
              <a:spcBef>
                <a:spcPts val="95"/>
              </a:spcBef>
              <a:buFont typeface="+mj-lt"/>
              <a:buAutoNum type="arabicPeriod"/>
            </a:pPr>
            <a:r>
              <a:rPr lang="pl-PL" dirty="0">
                <a:solidFill>
                  <a:schemeClr val="tx1"/>
                </a:solidFill>
                <a:latin typeface="+mn-lt"/>
                <a:cs typeface="Times New Roman" panose="02020603050405020304" pitchFamily="18" charset="0"/>
              </a:rPr>
              <a:t>W 2024 roku użytkownicy skorzystali z tej funkcjonalności 219 razy, w 2025 r. 924 razy, natomiast </a:t>
            </a:r>
            <a:br>
              <a:rPr lang="pl-PL" dirty="0">
                <a:solidFill>
                  <a:schemeClr val="tx1"/>
                </a:solidFill>
                <a:latin typeface="+mn-lt"/>
                <a:cs typeface="Times New Roman" panose="02020603050405020304" pitchFamily="18" charset="0"/>
              </a:rPr>
            </a:br>
            <a:r>
              <a:rPr lang="pl-PL" dirty="0">
                <a:solidFill>
                  <a:schemeClr val="tx1"/>
                </a:solidFill>
                <a:latin typeface="+mn-lt"/>
                <a:cs typeface="Times New Roman" panose="02020603050405020304" pitchFamily="18" charset="0"/>
              </a:rPr>
              <a:t>w I - III kwartale 2026 r. 1 186 razy.</a:t>
            </a:r>
          </a:p>
        </p:txBody>
      </p:sp>
      <p:sp>
        <p:nvSpPr>
          <p:cNvPr id="29" name="object 8">
            <a:extLst>
              <a:ext uri="{FF2B5EF4-FFF2-40B4-BE49-F238E27FC236}">
                <a16:creationId xmlns:a16="http://schemas.microsoft.com/office/drawing/2014/main" id="{4089F75D-D64F-46F1-A45D-D7C486BC4EF2}"/>
              </a:ext>
            </a:extLst>
          </p:cNvPr>
          <p:cNvSpPr txBox="1"/>
          <p:nvPr/>
        </p:nvSpPr>
        <p:spPr>
          <a:xfrm>
            <a:off x="1087437" y="625475"/>
            <a:ext cx="6237156" cy="689291"/>
          </a:xfrm>
          <a:prstGeom prst="rect">
            <a:avLst/>
          </a:prstGeom>
        </p:spPr>
        <p:txBody>
          <a:bodyPr vert="horz" wrap="square" lIns="0" tIns="12065" rIns="0" bIns="0" rtlCol="0">
            <a:spAutoFit/>
          </a:bodyPr>
          <a:lstStyle/>
          <a:p>
            <a:pPr marL="12700">
              <a:lnSpc>
                <a:spcPct val="100000"/>
              </a:lnSpc>
              <a:spcBef>
                <a:spcPts val="95"/>
              </a:spcBef>
            </a:pPr>
            <a:r>
              <a:rPr sz="4400" b="1">
                <a:latin typeface="Lato Black"/>
                <a:cs typeface="Lato Black"/>
              </a:rPr>
              <a:t>eUrząd</a:t>
            </a:r>
            <a:r>
              <a:rPr sz="4400" b="1" spc="-245">
                <a:latin typeface="Lato Black"/>
                <a:cs typeface="Lato Black"/>
              </a:rPr>
              <a:t> </a:t>
            </a:r>
            <a:r>
              <a:rPr sz="4400" b="1" spc="-10" dirty="0">
                <a:latin typeface="Lato Black"/>
                <a:cs typeface="Lato Black"/>
              </a:rPr>
              <a:t>Skarbowy</a:t>
            </a:r>
            <a:endParaRPr sz="4400" dirty="0">
              <a:latin typeface="Lato Black"/>
              <a:cs typeface="Lato Black"/>
            </a:endParaRPr>
          </a:p>
        </p:txBody>
      </p:sp>
      <p:sp>
        <p:nvSpPr>
          <p:cNvPr id="32" name="object 9">
            <a:extLst>
              <a:ext uri="{FF2B5EF4-FFF2-40B4-BE49-F238E27FC236}">
                <a16:creationId xmlns:a16="http://schemas.microsoft.com/office/drawing/2014/main" id="{8293364B-078E-4030-935E-75F9C858B6ED}"/>
              </a:ext>
            </a:extLst>
          </p:cNvPr>
          <p:cNvSpPr txBox="1"/>
          <p:nvPr/>
        </p:nvSpPr>
        <p:spPr>
          <a:xfrm>
            <a:off x="1126405" y="1310367"/>
            <a:ext cx="4316414" cy="444994"/>
          </a:xfrm>
          <a:prstGeom prst="rect">
            <a:avLst/>
          </a:prstGeom>
        </p:spPr>
        <p:txBody>
          <a:bodyPr vert="horz" wrap="square" lIns="0" tIns="13970" rIns="0" bIns="0" rtlCol="0">
            <a:spAutoFit/>
          </a:bodyPr>
          <a:lstStyle/>
          <a:p>
            <a:pPr marL="12700">
              <a:lnSpc>
                <a:spcPct val="100000"/>
              </a:lnSpc>
              <a:spcBef>
                <a:spcPts val="110"/>
              </a:spcBef>
            </a:pPr>
            <a:r>
              <a:rPr lang="pl-PL" sz="2800" b="1" dirty="0">
                <a:latin typeface="+mn-lt"/>
                <a:cs typeface="Lato Black"/>
              </a:rPr>
              <a:t>Wdrożone funkcjonalności</a:t>
            </a:r>
            <a:endParaRPr sz="2800" dirty="0">
              <a:latin typeface="+mn-lt"/>
              <a:cs typeface="Lato Black"/>
            </a:endParaRPr>
          </a:p>
        </p:txBody>
      </p:sp>
      <p:sp>
        <p:nvSpPr>
          <p:cNvPr id="33" name="object 10">
            <a:extLst>
              <a:ext uri="{FF2B5EF4-FFF2-40B4-BE49-F238E27FC236}">
                <a16:creationId xmlns:a16="http://schemas.microsoft.com/office/drawing/2014/main" id="{AAD34D67-6B2B-4BF4-813D-0D0DCC100FEA}"/>
              </a:ext>
            </a:extLst>
          </p:cNvPr>
          <p:cNvSpPr txBox="1"/>
          <p:nvPr/>
        </p:nvSpPr>
        <p:spPr>
          <a:xfrm>
            <a:off x="8461514" y="1296870"/>
            <a:ext cx="3783330" cy="444994"/>
          </a:xfrm>
          <a:prstGeom prst="rect">
            <a:avLst/>
          </a:prstGeom>
        </p:spPr>
        <p:txBody>
          <a:bodyPr vert="horz" wrap="square" lIns="0" tIns="13970" rIns="0" bIns="0" rtlCol="0">
            <a:spAutoFit/>
          </a:bodyPr>
          <a:lstStyle/>
          <a:p>
            <a:pPr marL="12700">
              <a:lnSpc>
                <a:spcPct val="100000"/>
              </a:lnSpc>
              <a:spcBef>
                <a:spcPts val="110"/>
              </a:spcBef>
            </a:pPr>
            <a:r>
              <a:rPr lang="pl-PL" sz="2800" b="1" dirty="0">
                <a:solidFill>
                  <a:schemeClr val="tx1"/>
                </a:solidFill>
                <a:latin typeface="+mn-lt"/>
                <a:cs typeface="Lato Black"/>
              </a:rPr>
              <a:t>Jak</a:t>
            </a:r>
            <a:r>
              <a:rPr lang="pl-PL" sz="2800" b="1" spc="-65" dirty="0">
                <a:solidFill>
                  <a:schemeClr val="tx1"/>
                </a:solidFill>
                <a:latin typeface="+mn-lt"/>
                <a:cs typeface="Lato Black"/>
              </a:rPr>
              <a:t> </a:t>
            </a:r>
            <a:r>
              <a:rPr lang="pl-PL" sz="2800" b="1" dirty="0">
                <a:solidFill>
                  <a:schemeClr val="tx1"/>
                </a:solidFill>
                <a:latin typeface="+mn-lt"/>
                <a:cs typeface="Lato Black"/>
              </a:rPr>
              <a:t>korzystają</a:t>
            </a:r>
            <a:r>
              <a:rPr lang="pl-PL" sz="2800" b="1" spc="-65" dirty="0">
                <a:solidFill>
                  <a:schemeClr val="tx1"/>
                </a:solidFill>
                <a:latin typeface="+mn-lt"/>
                <a:cs typeface="Lato Black"/>
              </a:rPr>
              <a:t> </a:t>
            </a:r>
            <a:r>
              <a:rPr lang="pl-PL" sz="2800" b="1" spc="-10" dirty="0">
                <a:solidFill>
                  <a:schemeClr val="tx1"/>
                </a:solidFill>
                <a:latin typeface="+mn-lt"/>
                <a:cs typeface="Lato Black"/>
              </a:rPr>
              <a:t>obywatele</a:t>
            </a:r>
            <a:endParaRPr lang="pl-PL" sz="2800" dirty="0">
              <a:solidFill>
                <a:schemeClr val="tx1"/>
              </a:solidFill>
              <a:latin typeface="+mn-lt"/>
              <a:cs typeface="Lato Black"/>
            </a:endParaRPr>
          </a:p>
        </p:txBody>
      </p:sp>
    </p:spTree>
    <p:extLst>
      <p:ext uri="{BB962C8B-B14F-4D97-AF65-F5344CB8AC3E}">
        <p14:creationId xmlns:p14="http://schemas.microsoft.com/office/powerpoint/2010/main" val="20554896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object 37"/>
          <p:cNvSpPr txBox="1">
            <a:spLocks noGrp="1"/>
          </p:cNvSpPr>
          <p:nvPr>
            <p:ph type="dt" sz="half" idx="6"/>
          </p:nvPr>
        </p:nvSpPr>
        <p:spPr>
          <a:prstGeom prst="rect">
            <a:avLst/>
          </a:prstGeom>
        </p:spPr>
        <p:txBody>
          <a:bodyPr vert="horz" wrap="square" lIns="0" tIns="27940" rIns="0" bIns="0" rtlCol="0">
            <a:spAutoFit/>
          </a:bodyPr>
          <a:lstStyle/>
          <a:p>
            <a:pPr marL="12700">
              <a:lnSpc>
                <a:spcPct val="100000"/>
              </a:lnSpc>
              <a:spcBef>
                <a:spcPts val="220"/>
              </a:spcBef>
              <a:tabLst>
                <a:tab pos="2276475" algn="l"/>
                <a:tab pos="2463165" algn="l"/>
              </a:tabLst>
            </a:pPr>
            <a:r>
              <a:rPr spc="120" dirty="0"/>
              <a:t>Ministerstwo</a:t>
            </a:r>
            <a:r>
              <a:rPr spc="290" dirty="0"/>
              <a:t> </a:t>
            </a:r>
            <a:r>
              <a:rPr spc="114" dirty="0"/>
              <a:t>Finansów</a:t>
            </a:r>
            <a:r>
              <a:rPr dirty="0"/>
              <a:t>	</a:t>
            </a:r>
            <a:r>
              <a:rPr b="0" spc="-50" dirty="0">
                <a:latin typeface="Open Sans"/>
                <a:cs typeface="Open Sans"/>
              </a:rPr>
              <a:t>/</a:t>
            </a:r>
            <a:r>
              <a:rPr b="0" dirty="0">
                <a:latin typeface="Open Sans"/>
                <a:cs typeface="Open Sans"/>
              </a:rPr>
              <a:t>	</a:t>
            </a:r>
            <a:r>
              <a:rPr b="0" spc="110" dirty="0">
                <a:latin typeface="Open Sans"/>
                <a:cs typeface="Open Sans"/>
              </a:rPr>
              <a:t>gov.pl/finanse </a:t>
            </a:r>
          </a:p>
        </p:txBody>
      </p:sp>
      <p:sp>
        <p:nvSpPr>
          <p:cNvPr id="38" name="object 38"/>
          <p:cNvSpPr txBox="1">
            <a:spLocks noGrp="1"/>
          </p:cNvSpPr>
          <p:nvPr>
            <p:ph type="ftr" sz="quarter" idx="5"/>
          </p:nvPr>
        </p:nvSpPr>
        <p:spPr>
          <a:prstGeom prst="rect">
            <a:avLst/>
          </a:prstGeom>
        </p:spPr>
        <p:txBody>
          <a:bodyPr vert="horz" wrap="square" lIns="0" tIns="27940" rIns="0" bIns="0" rtlCol="0">
            <a:spAutoFit/>
          </a:bodyPr>
          <a:lstStyle/>
          <a:p>
            <a:pPr marL="12700">
              <a:lnSpc>
                <a:spcPct val="100000"/>
              </a:lnSpc>
              <a:spcBef>
                <a:spcPts val="220"/>
              </a:spcBef>
              <a:tabLst>
                <a:tab pos="3196590" algn="l"/>
                <a:tab pos="3382645" algn="l"/>
              </a:tabLst>
            </a:pPr>
            <a:r>
              <a:rPr spc="120" dirty="0"/>
              <a:t>Krajowa</a:t>
            </a:r>
            <a:r>
              <a:rPr spc="265" dirty="0"/>
              <a:t> </a:t>
            </a:r>
            <a:r>
              <a:rPr spc="130" dirty="0"/>
              <a:t>Administracja</a:t>
            </a:r>
            <a:r>
              <a:rPr spc="270" dirty="0"/>
              <a:t> </a:t>
            </a:r>
            <a:r>
              <a:rPr spc="105" dirty="0"/>
              <a:t>Skarbowa</a:t>
            </a:r>
            <a:r>
              <a:rPr dirty="0"/>
              <a:t>	</a:t>
            </a:r>
            <a:r>
              <a:rPr b="0" spc="-50" dirty="0">
                <a:latin typeface="Open Sans"/>
                <a:cs typeface="Open Sans"/>
              </a:rPr>
              <a:t>/</a:t>
            </a:r>
            <a:r>
              <a:rPr b="0" dirty="0">
                <a:latin typeface="Open Sans"/>
                <a:cs typeface="Open Sans"/>
              </a:rPr>
              <a:t>	</a:t>
            </a:r>
            <a:r>
              <a:rPr b="0" spc="114" dirty="0">
                <a:latin typeface="Open Sans"/>
                <a:cs typeface="Open Sans"/>
              </a:rPr>
              <a:t>gov.pl/kas </a:t>
            </a:r>
          </a:p>
        </p:txBody>
      </p:sp>
      <p:sp>
        <p:nvSpPr>
          <p:cNvPr id="39" name="object 39"/>
          <p:cNvSpPr txBox="1">
            <a:spLocks noGrp="1"/>
          </p:cNvSpPr>
          <p:nvPr>
            <p:ph type="sldNum" sz="quarter" idx="7"/>
          </p:nvPr>
        </p:nvSpPr>
        <p:spPr>
          <a:xfrm>
            <a:off x="18929260" y="10751027"/>
            <a:ext cx="419190" cy="212879"/>
          </a:xfrm>
          <a:prstGeom prst="rect">
            <a:avLst/>
          </a:prstGeom>
        </p:spPr>
        <p:txBody>
          <a:bodyPr vert="horz" wrap="square" lIns="0" tIns="27940" rIns="0" bIns="0" rtlCol="0">
            <a:spAutoFit/>
          </a:bodyPr>
          <a:lstStyle/>
          <a:p>
            <a:pPr marL="38100">
              <a:lnSpc>
                <a:spcPct val="100000"/>
              </a:lnSpc>
              <a:spcBef>
                <a:spcPts val="220"/>
              </a:spcBef>
            </a:pPr>
            <a:fld id="{81D60167-4931-47E6-BA6A-407CBD079E47}" type="slidenum">
              <a:rPr spc="-50" dirty="0"/>
              <a:t>19</a:t>
            </a:fld>
            <a:endParaRPr spc="-50" dirty="0"/>
          </a:p>
        </p:txBody>
      </p:sp>
      <p:sp>
        <p:nvSpPr>
          <p:cNvPr id="24" name="object 18">
            <a:extLst>
              <a:ext uri="{FF2B5EF4-FFF2-40B4-BE49-F238E27FC236}">
                <a16:creationId xmlns:a16="http://schemas.microsoft.com/office/drawing/2014/main" id="{2EC3339A-DB3A-7805-D36C-B0B3BC741109}"/>
              </a:ext>
            </a:extLst>
          </p:cNvPr>
          <p:cNvSpPr/>
          <p:nvPr/>
        </p:nvSpPr>
        <p:spPr>
          <a:xfrm>
            <a:off x="1096326" y="27590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600">
              <a:latin typeface="+mn-lt"/>
            </a:endParaRPr>
          </a:p>
        </p:txBody>
      </p:sp>
      <p:sp>
        <p:nvSpPr>
          <p:cNvPr id="25" name="object 18">
            <a:extLst>
              <a:ext uri="{FF2B5EF4-FFF2-40B4-BE49-F238E27FC236}">
                <a16:creationId xmlns:a16="http://schemas.microsoft.com/office/drawing/2014/main" id="{1D4E84AC-FE6D-869F-283C-11E02E8BE1A9}"/>
              </a:ext>
            </a:extLst>
          </p:cNvPr>
          <p:cNvSpPr/>
          <p:nvPr/>
        </p:nvSpPr>
        <p:spPr>
          <a:xfrm rot="5400000">
            <a:off x="4025545" y="6119888"/>
            <a:ext cx="8316902" cy="143372"/>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600">
              <a:latin typeface="+mn-lt"/>
            </a:endParaRPr>
          </a:p>
        </p:txBody>
      </p:sp>
      <p:sp>
        <p:nvSpPr>
          <p:cNvPr id="19" name="object 27">
            <a:extLst>
              <a:ext uri="{FF2B5EF4-FFF2-40B4-BE49-F238E27FC236}">
                <a16:creationId xmlns:a16="http://schemas.microsoft.com/office/drawing/2014/main" id="{17424B71-C101-422D-9880-ABB8CFC92FE8}"/>
              </a:ext>
            </a:extLst>
          </p:cNvPr>
          <p:cNvSpPr txBox="1"/>
          <p:nvPr/>
        </p:nvSpPr>
        <p:spPr>
          <a:xfrm>
            <a:off x="1096326" y="4816475"/>
            <a:ext cx="6551490" cy="562398"/>
          </a:xfrm>
          <a:prstGeom prst="rect">
            <a:avLst/>
          </a:prstGeom>
        </p:spPr>
        <p:txBody>
          <a:bodyPr vert="horz" wrap="square" lIns="0" tIns="12700" rIns="0" bIns="0" rtlCol="0">
            <a:spAutoFit/>
          </a:bodyPr>
          <a:lstStyle/>
          <a:p>
            <a:pPr marR="5080">
              <a:lnSpc>
                <a:spcPts val="2180"/>
              </a:lnSpc>
            </a:pPr>
            <a:endParaRPr lang="pl-PL" sz="1600" dirty="0">
              <a:solidFill>
                <a:schemeClr val="tx1"/>
              </a:solidFill>
              <a:latin typeface="+mn-lt"/>
              <a:cs typeface="Lato"/>
            </a:endParaRPr>
          </a:p>
          <a:p>
            <a:pPr marR="5080">
              <a:lnSpc>
                <a:spcPts val="2180"/>
              </a:lnSpc>
            </a:pPr>
            <a:endParaRPr lang="pl-PL" sz="1600" dirty="0">
              <a:solidFill>
                <a:schemeClr val="tx1"/>
              </a:solidFill>
              <a:latin typeface="+mn-lt"/>
              <a:cs typeface="Lato"/>
            </a:endParaRPr>
          </a:p>
        </p:txBody>
      </p:sp>
      <p:sp>
        <p:nvSpPr>
          <p:cNvPr id="41" name="object 27">
            <a:extLst>
              <a:ext uri="{FF2B5EF4-FFF2-40B4-BE49-F238E27FC236}">
                <a16:creationId xmlns:a16="http://schemas.microsoft.com/office/drawing/2014/main" id="{D4D3F41F-D5FE-4AF6-9FD8-6DA8D0A9BCE7}"/>
              </a:ext>
            </a:extLst>
          </p:cNvPr>
          <p:cNvSpPr txBox="1"/>
          <p:nvPr/>
        </p:nvSpPr>
        <p:spPr>
          <a:xfrm>
            <a:off x="1087436" y="2957920"/>
            <a:ext cx="7024874" cy="1141338"/>
          </a:xfrm>
          <a:prstGeom prst="rect">
            <a:avLst/>
          </a:prstGeom>
        </p:spPr>
        <p:txBody>
          <a:bodyPr vert="horz" wrap="square" lIns="0" tIns="12700" rIns="0" bIns="0" rtlCol="0">
            <a:spAutoFit/>
          </a:bodyPr>
          <a:lstStyle/>
          <a:p>
            <a:pPr marR="5080">
              <a:lnSpc>
                <a:spcPts val="2180"/>
              </a:lnSpc>
            </a:pPr>
            <a:r>
              <a:rPr lang="pl-PL" b="1" dirty="0">
                <a:solidFill>
                  <a:schemeClr val="tx1"/>
                </a:solidFill>
                <a:latin typeface="+mn-lt"/>
                <a:ea typeface="Calibri" panose="020F0502020204030204" pitchFamily="34" charset="0"/>
                <a:cs typeface="Calibri" panose="020F0502020204030204" pitchFamily="34" charset="0"/>
              </a:rPr>
              <a:t>Prezentowanie i naliczanie należności do zapłaty z uwzględnieniem odsetek</a:t>
            </a:r>
            <a:r>
              <a:rPr lang="pl-PL" dirty="0">
                <a:solidFill>
                  <a:schemeClr val="tx1"/>
                </a:solidFill>
                <a:latin typeface="+mn-lt"/>
                <a:ea typeface="Calibri" panose="020F0502020204030204" pitchFamily="34" charset="0"/>
                <a:cs typeface="Calibri" panose="020F0502020204030204" pitchFamily="34" charset="0"/>
              </a:rPr>
              <a:t> w serwisie eUrząd Skarbowy. </a:t>
            </a:r>
          </a:p>
          <a:p>
            <a:pPr marR="5080">
              <a:lnSpc>
                <a:spcPts val="2180"/>
              </a:lnSpc>
            </a:pPr>
            <a:endParaRPr lang="pl-PL" dirty="0">
              <a:solidFill>
                <a:schemeClr val="tx1"/>
              </a:solidFill>
              <a:latin typeface="+mn-lt"/>
              <a:ea typeface="Calibri" panose="020F0502020204030204" pitchFamily="34" charset="0"/>
              <a:cs typeface="Calibri" panose="020F0502020204030204" pitchFamily="34" charset="0"/>
            </a:endParaRPr>
          </a:p>
          <a:p>
            <a:pPr marR="5080">
              <a:lnSpc>
                <a:spcPts val="2180"/>
              </a:lnSpc>
            </a:pPr>
            <a:r>
              <a:rPr lang="pl-PL" dirty="0">
                <a:solidFill>
                  <a:schemeClr val="tx1"/>
                </a:solidFill>
                <a:latin typeface="+mn-lt"/>
                <a:ea typeface="Calibri" panose="020F0502020204030204" pitchFamily="34" charset="0"/>
                <a:cs typeface="Calibri" panose="020F0502020204030204" pitchFamily="34" charset="0"/>
              </a:rPr>
              <a:t>21 maja 2025 r.</a:t>
            </a:r>
          </a:p>
        </p:txBody>
      </p:sp>
      <p:sp>
        <p:nvSpPr>
          <p:cNvPr id="42" name="object 24">
            <a:extLst>
              <a:ext uri="{FF2B5EF4-FFF2-40B4-BE49-F238E27FC236}">
                <a16:creationId xmlns:a16="http://schemas.microsoft.com/office/drawing/2014/main" id="{2B092191-CCA1-4866-96D4-BEF17371B6FD}"/>
              </a:ext>
            </a:extLst>
          </p:cNvPr>
          <p:cNvSpPr txBox="1"/>
          <p:nvPr/>
        </p:nvSpPr>
        <p:spPr>
          <a:xfrm>
            <a:off x="8413636" y="3002062"/>
            <a:ext cx="10524514" cy="284693"/>
          </a:xfrm>
          <a:prstGeom prst="rect">
            <a:avLst/>
          </a:prstGeom>
        </p:spPr>
        <p:txBody>
          <a:bodyPr vert="horz" wrap="square" lIns="0" tIns="12065" rIns="0" bIns="0" rtlCol="0">
            <a:spAutoFit/>
          </a:bodyPr>
          <a:lstStyle/>
          <a:p>
            <a:pPr marL="12700" algn="l">
              <a:lnSpc>
                <a:spcPts val="2180"/>
              </a:lnSpc>
              <a:spcBef>
                <a:spcPts val="95"/>
              </a:spcBef>
            </a:pPr>
            <a:r>
              <a:rPr lang="pl-PL" dirty="0">
                <a:solidFill>
                  <a:schemeClr val="tx1"/>
                </a:solidFill>
                <a:latin typeface="+mn-lt"/>
                <a:ea typeface="Calibri" panose="020F0502020204030204" pitchFamily="34" charset="0"/>
                <a:cs typeface="Calibri" panose="020F0502020204030204" pitchFamily="34" charset="0"/>
              </a:rPr>
              <a:t>Reprezentanci organizacji otrzymali dostęp do usługi podsumowującej stan ich należności wraz z odsetkami.</a:t>
            </a:r>
            <a:r>
              <a:rPr lang="pl-PL" dirty="0">
                <a:solidFill>
                  <a:srgbClr val="00B050"/>
                </a:solidFill>
                <a:latin typeface="+mn-lt"/>
              </a:rPr>
              <a:t> </a:t>
            </a:r>
            <a:endParaRPr lang="pl-PL" dirty="0">
              <a:solidFill>
                <a:srgbClr val="00B050"/>
              </a:solidFill>
              <a:latin typeface="+mn-lt"/>
              <a:cs typeface="Times New Roman" panose="02020603050405020304" pitchFamily="18" charset="0"/>
            </a:endParaRPr>
          </a:p>
        </p:txBody>
      </p:sp>
      <p:sp>
        <p:nvSpPr>
          <p:cNvPr id="43" name="object 18">
            <a:extLst>
              <a:ext uri="{FF2B5EF4-FFF2-40B4-BE49-F238E27FC236}">
                <a16:creationId xmlns:a16="http://schemas.microsoft.com/office/drawing/2014/main" id="{A2AF4BFD-5B47-4248-A78B-0CC7586FF52B}"/>
              </a:ext>
            </a:extLst>
          </p:cNvPr>
          <p:cNvSpPr/>
          <p:nvPr/>
        </p:nvSpPr>
        <p:spPr>
          <a:xfrm>
            <a:off x="976070" y="4185919"/>
            <a:ext cx="17962080" cy="100655"/>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600">
              <a:latin typeface="+mn-lt"/>
            </a:endParaRPr>
          </a:p>
        </p:txBody>
      </p:sp>
      <p:sp>
        <p:nvSpPr>
          <p:cNvPr id="21" name="object 18">
            <a:extLst>
              <a:ext uri="{FF2B5EF4-FFF2-40B4-BE49-F238E27FC236}">
                <a16:creationId xmlns:a16="http://schemas.microsoft.com/office/drawing/2014/main" id="{B0FDA457-F21C-4240-AAAB-712551CE9D5E}"/>
              </a:ext>
            </a:extLst>
          </p:cNvPr>
          <p:cNvSpPr/>
          <p:nvPr/>
        </p:nvSpPr>
        <p:spPr>
          <a:xfrm>
            <a:off x="1087436" y="606116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600">
              <a:latin typeface="+mn-lt"/>
            </a:endParaRPr>
          </a:p>
        </p:txBody>
      </p:sp>
      <p:sp>
        <p:nvSpPr>
          <p:cNvPr id="27" name="object 6">
            <a:extLst>
              <a:ext uri="{FF2B5EF4-FFF2-40B4-BE49-F238E27FC236}">
                <a16:creationId xmlns:a16="http://schemas.microsoft.com/office/drawing/2014/main" id="{3EAF9BD7-F027-499B-B192-3052B5316656}"/>
              </a:ext>
            </a:extLst>
          </p:cNvPr>
          <p:cNvSpPr txBox="1"/>
          <p:nvPr/>
        </p:nvSpPr>
        <p:spPr>
          <a:xfrm>
            <a:off x="1096326" y="4315032"/>
            <a:ext cx="5981610" cy="1169551"/>
          </a:xfrm>
          <a:prstGeom prst="rect">
            <a:avLst/>
          </a:prstGeom>
        </p:spPr>
        <p:txBody>
          <a:bodyPr vert="horz" wrap="square" lIns="0" tIns="12065" rIns="0" bIns="0" rtlCol="0">
            <a:spAutoFit/>
          </a:bodyPr>
          <a:lstStyle/>
          <a:p>
            <a:pPr>
              <a:lnSpc>
                <a:spcPts val="2180"/>
              </a:lnSpc>
              <a:spcBef>
                <a:spcPts val="95"/>
              </a:spcBef>
            </a:pPr>
            <a:r>
              <a:rPr lang="pl-PL" spc="-10" dirty="0">
                <a:latin typeface="+mn-lt"/>
                <a:ea typeface="Calibri" panose="020F0502020204030204" pitchFamily="34" charset="0"/>
                <a:cs typeface="Calibri" panose="020F0502020204030204" pitchFamily="34" charset="0"/>
              </a:rPr>
              <a:t>Serwis </a:t>
            </a:r>
            <a:r>
              <a:rPr lang="pl-PL" b="1" spc="-10" dirty="0">
                <a:latin typeface="+mn-lt"/>
                <a:ea typeface="Calibri" panose="020F0502020204030204" pitchFamily="34" charset="0"/>
                <a:cs typeface="Calibri" panose="020F0502020204030204" pitchFamily="34" charset="0"/>
              </a:rPr>
              <a:t>Sprawdź status NIP </a:t>
            </a:r>
            <a:endParaRPr lang="pl-PL" spc="-10" dirty="0">
              <a:latin typeface="+mn-lt"/>
              <a:ea typeface="Calibri" panose="020F0502020204030204" pitchFamily="34" charset="0"/>
              <a:cs typeface="Calibri" panose="020F0502020204030204" pitchFamily="34" charset="0"/>
            </a:endParaRPr>
          </a:p>
          <a:p>
            <a:pPr>
              <a:lnSpc>
                <a:spcPts val="2180"/>
              </a:lnSpc>
              <a:spcBef>
                <a:spcPts val="95"/>
              </a:spcBef>
            </a:pPr>
            <a:r>
              <a:rPr lang="pl-PL" dirty="0">
                <a:solidFill>
                  <a:schemeClr val="tx1"/>
                </a:solidFill>
                <a:latin typeface="+mn-lt"/>
                <a:ea typeface="Calibri" panose="020F0502020204030204" pitchFamily="34" charset="0"/>
                <a:cs typeface="Calibri" panose="020F0502020204030204" pitchFamily="34" charset="0"/>
              </a:rPr>
              <a:t>Przeniesienie usługi Sprawdź </a:t>
            </a:r>
            <a:r>
              <a:rPr lang="pl-PL" spc="-10" dirty="0">
                <a:latin typeface="+mn-lt"/>
                <a:ea typeface="Calibri" panose="020F0502020204030204" pitchFamily="34" charset="0"/>
                <a:cs typeface="Calibri" panose="020F0502020204030204" pitchFamily="34" charset="0"/>
              </a:rPr>
              <a:t>status NIP na </a:t>
            </a:r>
            <a:r>
              <a:rPr lang="pl-PL" dirty="0">
                <a:solidFill>
                  <a:schemeClr val="tx1"/>
                </a:solidFill>
                <a:latin typeface="+mn-lt"/>
                <a:ea typeface="Calibri" panose="020F0502020204030204" pitchFamily="34" charset="0"/>
                <a:cs typeface="Calibri" panose="020F0502020204030204" pitchFamily="34" charset="0"/>
              </a:rPr>
              <a:t>serwis eUS.</a:t>
            </a:r>
          </a:p>
          <a:p>
            <a:pPr>
              <a:lnSpc>
                <a:spcPts val="2180"/>
              </a:lnSpc>
              <a:spcBef>
                <a:spcPts val="95"/>
              </a:spcBef>
            </a:pPr>
            <a:endParaRPr lang="pl-PL" dirty="0">
              <a:solidFill>
                <a:schemeClr val="tx1"/>
              </a:solidFill>
              <a:latin typeface="+mn-lt"/>
              <a:ea typeface="Calibri" panose="020F0502020204030204" pitchFamily="34" charset="0"/>
              <a:cs typeface="Calibri" panose="020F0502020204030204" pitchFamily="34" charset="0"/>
            </a:endParaRPr>
          </a:p>
          <a:p>
            <a:pPr>
              <a:lnSpc>
                <a:spcPts val="2180"/>
              </a:lnSpc>
              <a:spcBef>
                <a:spcPts val="95"/>
              </a:spcBef>
            </a:pPr>
            <a:r>
              <a:rPr lang="pl-PL" dirty="0">
                <a:solidFill>
                  <a:schemeClr val="tx1"/>
                </a:solidFill>
                <a:latin typeface="+mn-lt"/>
                <a:ea typeface="Calibri" panose="020F0502020204030204" pitchFamily="34" charset="0"/>
                <a:cs typeface="Calibri" panose="020F0502020204030204" pitchFamily="34" charset="0"/>
              </a:rPr>
              <a:t>wrzesień 2025 r.</a:t>
            </a:r>
            <a:r>
              <a:rPr lang="pl-PL" b="1" spc="-10" dirty="0">
                <a:latin typeface="+mn-lt"/>
                <a:ea typeface="Calibri" panose="020F0502020204030204" pitchFamily="34" charset="0"/>
                <a:cs typeface="Calibri" panose="020F0502020204030204" pitchFamily="34" charset="0"/>
              </a:rPr>
              <a:t> </a:t>
            </a:r>
          </a:p>
        </p:txBody>
      </p:sp>
      <p:sp>
        <p:nvSpPr>
          <p:cNvPr id="28" name="object 15">
            <a:extLst>
              <a:ext uri="{FF2B5EF4-FFF2-40B4-BE49-F238E27FC236}">
                <a16:creationId xmlns:a16="http://schemas.microsoft.com/office/drawing/2014/main" id="{5E7E7907-9759-48ED-BB94-A8E0D344551C}"/>
              </a:ext>
            </a:extLst>
          </p:cNvPr>
          <p:cNvSpPr txBox="1"/>
          <p:nvPr/>
        </p:nvSpPr>
        <p:spPr>
          <a:xfrm>
            <a:off x="8413636" y="4339540"/>
            <a:ext cx="10327082" cy="1721625"/>
          </a:xfrm>
          <a:prstGeom prst="rect">
            <a:avLst/>
          </a:prstGeom>
        </p:spPr>
        <p:txBody>
          <a:bodyPr vert="horz" wrap="square" lIns="0" tIns="12700" rIns="0" bIns="0" rtlCol="0">
            <a:spAutoFit/>
          </a:bodyPr>
          <a:lstStyle/>
          <a:p>
            <a:pPr marR="5080">
              <a:lnSpc>
                <a:spcPts val="2180"/>
              </a:lnSpc>
              <a:spcBef>
                <a:spcPts val="100"/>
              </a:spcBef>
            </a:pPr>
            <a:r>
              <a:rPr lang="pl-PL" dirty="0">
                <a:solidFill>
                  <a:schemeClr val="tx1"/>
                </a:solidFill>
                <a:latin typeface="+mn-lt"/>
                <a:ea typeface="Calibri" panose="020F0502020204030204" pitchFamily="34" charset="0"/>
                <a:cs typeface="Calibri" panose="020F0502020204030204" pitchFamily="34" charset="0"/>
              </a:rPr>
              <a:t>Udostępnienie usługi na bardziej efektywnym, bezpiecznym i niezawodnym środowisku serwisu eUS. Zmodernizowany serwis zwiększa sprawność działania, ujednolica dostępność (z uwagi na przeniesienie do eUS), a co za tym idzie zwiększa komfort użytkowania.</a:t>
            </a:r>
          </a:p>
          <a:p>
            <a:pPr marR="5080">
              <a:lnSpc>
                <a:spcPts val="2180"/>
              </a:lnSpc>
              <a:spcBef>
                <a:spcPts val="100"/>
              </a:spcBef>
            </a:pPr>
            <a:r>
              <a:rPr lang="pl-PL" dirty="0">
                <a:solidFill>
                  <a:schemeClr val="tx1"/>
                </a:solidFill>
                <a:latin typeface="+mn-lt"/>
                <a:ea typeface="Calibri" panose="020F0502020204030204" pitchFamily="34" charset="0"/>
                <a:cs typeface="Calibri" panose="020F0502020204030204" pitchFamily="34" charset="0"/>
              </a:rPr>
              <a:t>Dodatkowo pozwala to na unifikację kanałów dostępu do usług KAS, zwiększenie dostępności cyfrowej usług  świadczonych przez KAS. </a:t>
            </a:r>
          </a:p>
          <a:p>
            <a:pPr marR="5080">
              <a:lnSpc>
                <a:spcPts val="2180"/>
              </a:lnSpc>
              <a:spcBef>
                <a:spcPts val="100"/>
              </a:spcBef>
            </a:pPr>
            <a:endParaRPr lang="pl-PL" dirty="0">
              <a:solidFill>
                <a:schemeClr val="tx1"/>
              </a:solidFill>
              <a:highlight>
                <a:srgbClr val="FFFF00"/>
              </a:highlight>
              <a:latin typeface="+mn-lt"/>
            </a:endParaRPr>
          </a:p>
        </p:txBody>
      </p:sp>
      <p:sp>
        <p:nvSpPr>
          <p:cNvPr id="22" name="pole tekstowe 21">
            <a:extLst>
              <a:ext uri="{FF2B5EF4-FFF2-40B4-BE49-F238E27FC236}">
                <a16:creationId xmlns:a16="http://schemas.microsoft.com/office/drawing/2014/main" id="{276DFF0B-9239-44A4-BAF0-81CA703A07E4}"/>
              </a:ext>
            </a:extLst>
          </p:cNvPr>
          <p:cNvSpPr txBox="1"/>
          <p:nvPr/>
        </p:nvSpPr>
        <p:spPr>
          <a:xfrm>
            <a:off x="1047082" y="6171456"/>
            <a:ext cx="7024874" cy="1775486"/>
          </a:xfrm>
          <a:prstGeom prst="rect">
            <a:avLst/>
          </a:prstGeom>
          <a:noFill/>
        </p:spPr>
        <p:txBody>
          <a:bodyPr wrap="square">
            <a:spAutoFit/>
          </a:bodyPr>
          <a:lstStyle/>
          <a:p>
            <a:pPr algn="l">
              <a:lnSpc>
                <a:spcPts val="2180"/>
              </a:lnSpc>
            </a:pPr>
            <a:r>
              <a:rPr lang="pl-PL" dirty="0">
                <a:solidFill>
                  <a:schemeClr val="tx1"/>
                </a:solidFill>
                <a:effectLst/>
                <a:latin typeface="+mn-lt"/>
                <a:ea typeface="Calibri" panose="020F0502020204030204" pitchFamily="34" charset="0"/>
                <a:cs typeface="Calibri" panose="020F0502020204030204" pitchFamily="34" charset="0"/>
              </a:rPr>
              <a:t>Zaktualizowaliśmy </a:t>
            </a:r>
            <a:r>
              <a:rPr lang="pl-PL" b="1" dirty="0">
                <a:solidFill>
                  <a:schemeClr val="tx1"/>
                </a:solidFill>
                <a:effectLst/>
                <a:latin typeface="+mn-lt"/>
                <a:ea typeface="Calibri" panose="020F0502020204030204" pitchFamily="34" charset="0"/>
                <a:cs typeface="Calibri" panose="020F0502020204030204" pitchFamily="34" charset="0"/>
              </a:rPr>
              <a:t>wniosek o zwrot kosztów za zakup kasy fiskalnej</a:t>
            </a:r>
            <a:r>
              <a:rPr lang="pl-PL" dirty="0">
                <a:solidFill>
                  <a:schemeClr val="tx1"/>
                </a:solidFill>
                <a:effectLst/>
                <a:latin typeface="+mn-lt"/>
                <a:ea typeface="Calibri" panose="020F0502020204030204" pitchFamily="34" charset="0"/>
                <a:cs typeface="Calibri" panose="020F0502020204030204" pitchFamily="34" charset="0"/>
              </a:rPr>
              <a:t>. Wprowadziliśmy zmiany, które ułatwiają ubieganie się </a:t>
            </a:r>
            <a:br>
              <a:rPr lang="pl-PL" dirty="0">
                <a:solidFill>
                  <a:schemeClr val="tx1"/>
                </a:solidFill>
                <a:effectLst/>
                <a:latin typeface="+mn-lt"/>
                <a:ea typeface="Calibri" panose="020F0502020204030204" pitchFamily="34" charset="0"/>
                <a:cs typeface="Calibri" panose="020F0502020204030204" pitchFamily="34" charset="0"/>
              </a:rPr>
            </a:br>
            <a:r>
              <a:rPr lang="pl-PL" dirty="0">
                <a:solidFill>
                  <a:schemeClr val="tx1"/>
                </a:solidFill>
                <a:effectLst/>
                <a:latin typeface="+mn-lt"/>
                <a:ea typeface="Calibri" panose="020F0502020204030204" pitchFamily="34" charset="0"/>
                <a:cs typeface="Calibri" panose="020F0502020204030204" pitchFamily="34" charset="0"/>
              </a:rPr>
              <a:t>o zwrot kosztów na zakup kasy (w zakresie wyboru rachunku bankowego oraz ubiegania się o zwrot za zakup więcej niż jednej kasy).</a:t>
            </a:r>
          </a:p>
          <a:p>
            <a:pPr algn="l">
              <a:lnSpc>
                <a:spcPts val="2180"/>
              </a:lnSpc>
            </a:pPr>
            <a:endParaRPr lang="pl-PL" dirty="0">
              <a:solidFill>
                <a:schemeClr val="tx1"/>
              </a:solidFill>
              <a:latin typeface="+mn-lt"/>
              <a:ea typeface="Calibri" panose="020F0502020204030204" pitchFamily="34" charset="0"/>
              <a:cs typeface="Calibri" panose="020F0502020204030204" pitchFamily="34" charset="0"/>
            </a:endParaRPr>
          </a:p>
          <a:p>
            <a:pPr algn="l">
              <a:lnSpc>
                <a:spcPts val="2180"/>
              </a:lnSpc>
            </a:pPr>
            <a:r>
              <a:rPr lang="pl-PL" dirty="0">
                <a:solidFill>
                  <a:schemeClr val="tx1"/>
                </a:solidFill>
                <a:latin typeface="+mn-lt"/>
                <a:ea typeface="Calibri" panose="020F0502020204030204" pitchFamily="34" charset="0"/>
                <a:cs typeface="Calibri" panose="020F0502020204030204" pitchFamily="34" charset="0"/>
              </a:rPr>
              <a:t>luty 2024 r.</a:t>
            </a:r>
            <a:endParaRPr lang="pl-PL" dirty="0">
              <a:solidFill>
                <a:schemeClr val="tx1"/>
              </a:solidFill>
              <a:effectLst/>
              <a:latin typeface="+mn-lt"/>
              <a:ea typeface="Calibri" panose="020F0502020204030204" pitchFamily="34" charset="0"/>
              <a:cs typeface="Calibri" panose="020F0502020204030204" pitchFamily="34" charset="0"/>
            </a:endParaRPr>
          </a:p>
        </p:txBody>
      </p:sp>
      <p:sp>
        <p:nvSpPr>
          <p:cNvPr id="23" name="pole tekstowe 22">
            <a:extLst>
              <a:ext uri="{FF2B5EF4-FFF2-40B4-BE49-F238E27FC236}">
                <a16:creationId xmlns:a16="http://schemas.microsoft.com/office/drawing/2014/main" id="{6A5C4BFF-D5D9-41B0-B9F3-AC2B9A4DDA2D}"/>
              </a:ext>
            </a:extLst>
          </p:cNvPr>
          <p:cNvSpPr txBox="1"/>
          <p:nvPr/>
        </p:nvSpPr>
        <p:spPr>
          <a:xfrm>
            <a:off x="8383173" y="6307571"/>
            <a:ext cx="10051142" cy="1211229"/>
          </a:xfrm>
          <a:prstGeom prst="rect">
            <a:avLst/>
          </a:prstGeom>
          <a:noFill/>
        </p:spPr>
        <p:txBody>
          <a:bodyPr wrap="square">
            <a:spAutoFit/>
          </a:bodyPr>
          <a:lstStyle/>
          <a:p>
            <a:pPr algn="l">
              <a:lnSpc>
                <a:spcPts val="2180"/>
              </a:lnSpc>
            </a:pPr>
            <a:r>
              <a:rPr lang="pl-PL" dirty="0">
                <a:solidFill>
                  <a:schemeClr val="tx1"/>
                </a:solidFill>
                <a:latin typeface="+mn-lt"/>
              </a:rPr>
              <a:t>W 2024 r. użytkownicy złożyli ok. 6 700 wniosków. </a:t>
            </a:r>
          </a:p>
          <a:p>
            <a:pPr algn="l">
              <a:lnSpc>
                <a:spcPts val="2180"/>
              </a:lnSpc>
            </a:pPr>
            <a:r>
              <a:rPr lang="pl-PL" dirty="0">
                <a:solidFill>
                  <a:schemeClr val="tx1"/>
                </a:solidFill>
                <a:latin typeface="+mn-lt"/>
              </a:rPr>
              <a:t>W 2025 r. użytkownicy złożyli 8 645 wniosków.</a:t>
            </a:r>
          </a:p>
          <a:p>
            <a:pPr algn="l">
              <a:lnSpc>
                <a:spcPts val="2180"/>
              </a:lnSpc>
            </a:pPr>
            <a:r>
              <a:rPr lang="pl-PL" dirty="0">
                <a:solidFill>
                  <a:schemeClr val="tx1"/>
                </a:solidFill>
                <a:latin typeface="+mn-lt"/>
                <a:cs typeface="Times New Roman" panose="02020603050405020304" pitchFamily="18" charset="0"/>
              </a:rPr>
              <a:t>W I - III kwartale 2026 r. użytkownicy złożyli 8 084 wniosków.</a:t>
            </a:r>
            <a:br>
              <a:rPr lang="pl-PL" dirty="0">
                <a:solidFill>
                  <a:schemeClr val="tx1"/>
                </a:solidFill>
                <a:latin typeface="+mn-lt"/>
                <a:cs typeface="Times New Roman" panose="02020603050405020304" pitchFamily="18" charset="0"/>
              </a:rPr>
            </a:br>
            <a:endParaRPr lang="pl-PL" dirty="0">
              <a:solidFill>
                <a:schemeClr val="tx1"/>
              </a:solidFill>
              <a:latin typeface="+mn-lt"/>
            </a:endParaRPr>
          </a:p>
        </p:txBody>
      </p:sp>
      <p:sp>
        <p:nvSpPr>
          <p:cNvPr id="20" name="object 8">
            <a:extLst>
              <a:ext uri="{FF2B5EF4-FFF2-40B4-BE49-F238E27FC236}">
                <a16:creationId xmlns:a16="http://schemas.microsoft.com/office/drawing/2014/main" id="{91DC5976-5785-4DC1-B336-7891F8B41297}"/>
              </a:ext>
            </a:extLst>
          </p:cNvPr>
          <p:cNvSpPr txBox="1"/>
          <p:nvPr/>
        </p:nvSpPr>
        <p:spPr>
          <a:xfrm>
            <a:off x="1087437" y="625475"/>
            <a:ext cx="6237156" cy="689291"/>
          </a:xfrm>
          <a:prstGeom prst="rect">
            <a:avLst/>
          </a:prstGeom>
        </p:spPr>
        <p:txBody>
          <a:bodyPr vert="horz" wrap="square" lIns="0" tIns="12065" rIns="0" bIns="0" rtlCol="0">
            <a:spAutoFit/>
          </a:bodyPr>
          <a:lstStyle/>
          <a:p>
            <a:pPr marL="12700">
              <a:lnSpc>
                <a:spcPct val="100000"/>
              </a:lnSpc>
              <a:spcBef>
                <a:spcPts val="95"/>
              </a:spcBef>
            </a:pPr>
            <a:r>
              <a:rPr sz="4400" b="1">
                <a:latin typeface="Lato Black"/>
                <a:cs typeface="Lato Black"/>
              </a:rPr>
              <a:t>eUrząd</a:t>
            </a:r>
            <a:r>
              <a:rPr sz="4400" b="1" spc="-245">
                <a:latin typeface="Lato Black"/>
                <a:cs typeface="Lato Black"/>
              </a:rPr>
              <a:t> </a:t>
            </a:r>
            <a:r>
              <a:rPr sz="4400" b="1" spc="-10" dirty="0">
                <a:latin typeface="Lato Black"/>
                <a:cs typeface="Lato Black"/>
              </a:rPr>
              <a:t>Skarbowy</a:t>
            </a:r>
            <a:endParaRPr sz="4400" dirty="0">
              <a:latin typeface="Lato Black"/>
              <a:cs typeface="Lato Black"/>
            </a:endParaRPr>
          </a:p>
        </p:txBody>
      </p:sp>
      <p:sp>
        <p:nvSpPr>
          <p:cNvPr id="26" name="object 9">
            <a:extLst>
              <a:ext uri="{FF2B5EF4-FFF2-40B4-BE49-F238E27FC236}">
                <a16:creationId xmlns:a16="http://schemas.microsoft.com/office/drawing/2014/main" id="{2D359FA2-2007-4164-820F-0A62427524F3}"/>
              </a:ext>
            </a:extLst>
          </p:cNvPr>
          <p:cNvSpPr txBox="1"/>
          <p:nvPr/>
        </p:nvSpPr>
        <p:spPr>
          <a:xfrm>
            <a:off x="1087436" y="2013476"/>
            <a:ext cx="4316414" cy="444994"/>
          </a:xfrm>
          <a:prstGeom prst="rect">
            <a:avLst/>
          </a:prstGeom>
        </p:spPr>
        <p:txBody>
          <a:bodyPr vert="horz" wrap="square" lIns="0" tIns="13970" rIns="0" bIns="0" rtlCol="0">
            <a:spAutoFit/>
          </a:bodyPr>
          <a:lstStyle/>
          <a:p>
            <a:pPr marL="12700">
              <a:lnSpc>
                <a:spcPct val="100000"/>
              </a:lnSpc>
              <a:spcBef>
                <a:spcPts val="110"/>
              </a:spcBef>
            </a:pPr>
            <a:r>
              <a:rPr lang="pl-PL" sz="2800" b="1" dirty="0">
                <a:latin typeface="+mn-lt"/>
                <a:cs typeface="Lato Black"/>
              </a:rPr>
              <a:t>Wdrożone funkcjonalności</a:t>
            </a:r>
            <a:endParaRPr sz="2800" dirty="0">
              <a:latin typeface="+mn-lt"/>
              <a:cs typeface="Lato Black"/>
            </a:endParaRPr>
          </a:p>
        </p:txBody>
      </p:sp>
      <p:sp>
        <p:nvSpPr>
          <p:cNvPr id="29" name="object 10">
            <a:extLst>
              <a:ext uri="{FF2B5EF4-FFF2-40B4-BE49-F238E27FC236}">
                <a16:creationId xmlns:a16="http://schemas.microsoft.com/office/drawing/2014/main" id="{E0A485EC-D8D6-43E8-9562-7F2186A7F1AF}"/>
              </a:ext>
            </a:extLst>
          </p:cNvPr>
          <p:cNvSpPr txBox="1"/>
          <p:nvPr/>
        </p:nvSpPr>
        <p:spPr>
          <a:xfrm>
            <a:off x="8405418" y="1978419"/>
            <a:ext cx="3783330" cy="444994"/>
          </a:xfrm>
          <a:prstGeom prst="rect">
            <a:avLst/>
          </a:prstGeom>
        </p:spPr>
        <p:txBody>
          <a:bodyPr vert="horz" wrap="square" lIns="0" tIns="13970" rIns="0" bIns="0" rtlCol="0">
            <a:spAutoFit/>
          </a:bodyPr>
          <a:lstStyle/>
          <a:p>
            <a:pPr marL="12700">
              <a:lnSpc>
                <a:spcPct val="100000"/>
              </a:lnSpc>
              <a:spcBef>
                <a:spcPts val="110"/>
              </a:spcBef>
            </a:pPr>
            <a:r>
              <a:rPr lang="pl-PL" sz="2800" b="1" dirty="0">
                <a:solidFill>
                  <a:schemeClr val="tx1"/>
                </a:solidFill>
                <a:latin typeface="+mn-lt"/>
                <a:cs typeface="Lato Black"/>
              </a:rPr>
              <a:t>Jak</a:t>
            </a:r>
            <a:r>
              <a:rPr lang="pl-PL" sz="2800" b="1" spc="-65" dirty="0">
                <a:solidFill>
                  <a:schemeClr val="tx1"/>
                </a:solidFill>
                <a:latin typeface="+mn-lt"/>
                <a:cs typeface="Lato Black"/>
              </a:rPr>
              <a:t> </a:t>
            </a:r>
            <a:r>
              <a:rPr lang="pl-PL" sz="2800" b="1" dirty="0">
                <a:solidFill>
                  <a:schemeClr val="tx1"/>
                </a:solidFill>
                <a:latin typeface="+mn-lt"/>
                <a:cs typeface="Lato Black"/>
              </a:rPr>
              <a:t>korzystają</a:t>
            </a:r>
            <a:r>
              <a:rPr lang="pl-PL" sz="2800" b="1" spc="-65" dirty="0">
                <a:solidFill>
                  <a:schemeClr val="tx1"/>
                </a:solidFill>
                <a:latin typeface="+mn-lt"/>
                <a:cs typeface="Lato Black"/>
              </a:rPr>
              <a:t> </a:t>
            </a:r>
            <a:r>
              <a:rPr lang="pl-PL" sz="2800" b="1" spc="-10" dirty="0">
                <a:solidFill>
                  <a:schemeClr val="tx1"/>
                </a:solidFill>
                <a:latin typeface="+mn-lt"/>
                <a:cs typeface="Lato Black"/>
              </a:rPr>
              <a:t>obywatele</a:t>
            </a:r>
            <a:endParaRPr lang="pl-PL" sz="2800" dirty="0">
              <a:solidFill>
                <a:schemeClr val="tx1"/>
              </a:solidFill>
              <a:latin typeface="+mn-lt"/>
              <a:cs typeface="Lato Black"/>
            </a:endParaRPr>
          </a:p>
        </p:txBody>
      </p:sp>
      <p:sp>
        <p:nvSpPr>
          <p:cNvPr id="30" name="object 18">
            <a:extLst>
              <a:ext uri="{FF2B5EF4-FFF2-40B4-BE49-F238E27FC236}">
                <a16:creationId xmlns:a16="http://schemas.microsoft.com/office/drawing/2014/main" id="{67FB36AC-062B-4D69-BDFC-3F3BABA0F92F}"/>
              </a:ext>
            </a:extLst>
          </p:cNvPr>
          <p:cNvSpPr/>
          <p:nvPr/>
        </p:nvSpPr>
        <p:spPr>
          <a:xfrm>
            <a:off x="1131138" y="8000917"/>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600">
              <a:latin typeface="+mn-lt"/>
            </a:endParaRPr>
          </a:p>
        </p:txBody>
      </p:sp>
      <p:sp>
        <p:nvSpPr>
          <p:cNvPr id="31" name="object 18">
            <a:extLst>
              <a:ext uri="{FF2B5EF4-FFF2-40B4-BE49-F238E27FC236}">
                <a16:creationId xmlns:a16="http://schemas.microsoft.com/office/drawing/2014/main" id="{6EE7B0C8-0793-4FAF-8EA1-49214A761B47}"/>
              </a:ext>
            </a:extLst>
          </p:cNvPr>
          <p:cNvSpPr/>
          <p:nvPr/>
        </p:nvSpPr>
        <p:spPr>
          <a:xfrm>
            <a:off x="1297031" y="1035002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600">
              <a:latin typeface="+mn-lt"/>
            </a:endParaRPr>
          </a:p>
        </p:txBody>
      </p:sp>
      <p:sp>
        <p:nvSpPr>
          <p:cNvPr id="32" name="pole tekstowe 31">
            <a:extLst>
              <a:ext uri="{FF2B5EF4-FFF2-40B4-BE49-F238E27FC236}">
                <a16:creationId xmlns:a16="http://schemas.microsoft.com/office/drawing/2014/main" id="{B9D1D214-5658-44EC-874D-9DA9C7036007}"/>
              </a:ext>
            </a:extLst>
          </p:cNvPr>
          <p:cNvSpPr txBox="1"/>
          <p:nvPr/>
        </p:nvSpPr>
        <p:spPr>
          <a:xfrm>
            <a:off x="993907" y="8104222"/>
            <a:ext cx="7024874" cy="1519006"/>
          </a:xfrm>
          <a:prstGeom prst="rect">
            <a:avLst/>
          </a:prstGeom>
          <a:noFill/>
        </p:spPr>
        <p:txBody>
          <a:bodyPr wrap="square">
            <a:spAutoFit/>
          </a:bodyPr>
          <a:lstStyle/>
          <a:p>
            <a:pPr marL="12700" marR="5080">
              <a:lnSpc>
                <a:spcPts val="2180"/>
              </a:lnSpc>
              <a:spcBef>
                <a:spcPts val="100"/>
              </a:spcBef>
            </a:pPr>
            <a:r>
              <a:rPr lang="pl-PL" b="1" dirty="0">
                <a:solidFill>
                  <a:schemeClr val="tx1"/>
                </a:solidFill>
                <a:latin typeface="+mn-lt"/>
                <a:ea typeface="Calibri" panose="020F0502020204030204" pitchFamily="34" charset="0"/>
                <a:cs typeface="Calibri" panose="020F0502020204030204" pitchFamily="34" charset="0"/>
              </a:rPr>
              <a:t>Płatność</a:t>
            </a:r>
            <a:r>
              <a:rPr lang="pl-PL" b="1" spc="-45" dirty="0">
                <a:solidFill>
                  <a:schemeClr val="tx1"/>
                </a:solidFill>
                <a:latin typeface="+mn-lt"/>
                <a:ea typeface="Calibri" panose="020F0502020204030204" pitchFamily="34" charset="0"/>
                <a:cs typeface="Calibri" panose="020F0502020204030204" pitchFamily="34" charset="0"/>
              </a:rPr>
              <a:t> </a:t>
            </a:r>
            <a:r>
              <a:rPr lang="pl-PL" b="1" spc="-10" dirty="0">
                <a:solidFill>
                  <a:schemeClr val="tx1"/>
                </a:solidFill>
                <a:latin typeface="+mn-lt"/>
                <a:ea typeface="Calibri" panose="020F0502020204030204" pitchFamily="34" charset="0"/>
                <a:cs typeface="Calibri" panose="020F0502020204030204" pitchFamily="34" charset="0"/>
              </a:rPr>
              <a:t>zobowiązań</a:t>
            </a:r>
            <a:r>
              <a:rPr lang="pl-PL" b="1" spc="-45" dirty="0">
                <a:solidFill>
                  <a:schemeClr val="tx1"/>
                </a:solidFill>
                <a:latin typeface="+mn-lt"/>
                <a:ea typeface="Calibri" panose="020F0502020204030204" pitchFamily="34" charset="0"/>
                <a:cs typeface="Calibri" panose="020F0502020204030204" pitchFamily="34" charset="0"/>
              </a:rPr>
              <a:t> </a:t>
            </a:r>
            <a:r>
              <a:rPr lang="pl-PL" b="1" spc="-10" dirty="0">
                <a:solidFill>
                  <a:schemeClr val="tx1"/>
                </a:solidFill>
                <a:latin typeface="+mn-lt"/>
                <a:ea typeface="Calibri" panose="020F0502020204030204" pitchFamily="34" charset="0"/>
                <a:cs typeface="Calibri" panose="020F0502020204030204" pitchFamily="34" charset="0"/>
              </a:rPr>
              <a:t>podatkowych</a:t>
            </a:r>
            <a:r>
              <a:rPr lang="pl-PL" b="1" spc="-40" dirty="0">
                <a:solidFill>
                  <a:schemeClr val="tx1"/>
                </a:solidFill>
                <a:latin typeface="+mn-lt"/>
                <a:ea typeface="Calibri" panose="020F0502020204030204" pitchFamily="34" charset="0"/>
                <a:cs typeface="Calibri" panose="020F0502020204030204" pitchFamily="34" charset="0"/>
              </a:rPr>
              <a:t> </a:t>
            </a:r>
            <a:r>
              <a:rPr lang="pl-PL" b="1" dirty="0">
                <a:solidFill>
                  <a:schemeClr val="tx1"/>
                </a:solidFill>
                <a:latin typeface="+mn-lt"/>
                <a:ea typeface="Calibri" panose="020F0502020204030204" pitchFamily="34" charset="0"/>
                <a:cs typeface="Calibri" panose="020F0502020204030204" pitchFamily="34" charset="0"/>
              </a:rPr>
              <a:t>kartą</a:t>
            </a:r>
            <a:r>
              <a:rPr lang="pl-PL" b="1" spc="-45" dirty="0">
                <a:solidFill>
                  <a:schemeClr val="tx1"/>
                </a:solidFill>
                <a:latin typeface="+mn-lt"/>
                <a:ea typeface="Calibri" panose="020F0502020204030204" pitchFamily="34" charset="0"/>
                <a:cs typeface="Calibri" panose="020F0502020204030204" pitchFamily="34" charset="0"/>
              </a:rPr>
              <a:t> </a:t>
            </a:r>
            <a:r>
              <a:rPr lang="pl-PL" b="1" spc="-10" dirty="0">
                <a:solidFill>
                  <a:schemeClr val="tx1"/>
                </a:solidFill>
                <a:latin typeface="+mn-lt"/>
                <a:ea typeface="Calibri" panose="020F0502020204030204" pitchFamily="34" charset="0"/>
                <a:cs typeface="Calibri" panose="020F0502020204030204" pitchFamily="34" charset="0"/>
              </a:rPr>
              <a:t>płatniczą</a:t>
            </a:r>
            <a:r>
              <a:rPr lang="pl-PL" b="1" spc="-75" dirty="0">
                <a:solidFill>
                  <a:schemeClr val="tx1"/>
                </a:solidFill>
                <a:latin typeface="+mn-lt"/>
                <a:ea typeface="Calibri" panose="020F0502020204030204" pitchFamily="34" charset="0"/>
                <a:cs typeface="Calibri" panose="020F0502020204030204" pitchFamily="34" charset="0"/>
              </a:rPr>
              <a:t> </a:t>
            </a:r>
            <a:r>
              <a:rPr lang="pl-PL" b="1" dirty="0">
                <a:solidFill>
                  <a:schemeClr val="tx1"/>
                </a:solidFill>
                <a:latin typeface="+mn-lt"/>
                <a:ea typeface="Calibri" panose="020F0502020204030204" pitchFamily="34" charset="0"/>
                <a:cs typeface="Calibri" panose="020F0502020204030204" pitchFamily="34" charset="0"/>
              </a:rPr>
              <a:t>w</a:t>
            </a:r>
            <a:r>
              <a:rPr lang="pl-PL" b="1" spc="-70" dirty="0">
                <a:solidFill>
                  <a:schemeClr val="tx1"/>
                </a:solidFill>
                <a:latin typeface="+mn-lt"/>
                <a:ea typeface="Calibri" panose="020F0502020204030204" pitchFamily="34" charset="0"/>
                <a:cs typeface="Calibri" panose="020F0502020204030204" pitchFamily="34" charset="0"/>
              </a:rPr>
              <a:t> </a:t>
            </a:r>
            <a:r>
              <a:rPr lang="pl-PL" b="1" dirty="0">
                <a:solidFill>
                  <a:schemeClr val="tx1"/>
                </a:solidFill>
                <a:latin typeface="+mn-lt"/>
                <a:ea typeface="Calibri" panose="020F0502020204030204" pitchFamily="34" charset="0"/>
                <a:cs typeface="Calibri" panose="020F0502020204030204" pitchFamily="34" charset="0"/>
              </a:rPr>
              <a:t>serwisie</a:t>
            </a:r>
            <a:r>
              <a:rPr lang="pl-PL" b="1" spc="-45" dirty="0">
                <a:solidFill>
                  <a:schemeClr val="tx1"/>
                </a:solidFill>
                <a:latin typeface="+mn-lt"/>
                <a:ea typeface="Calibri" panose="020F0502020204030204" pitchFamily="34" charset="0"/>
                <a:cs typeface="Calibri" panose="020F0502020204030204" pitchFamily="34" charset="0"/>
              </a:rPr>
              <a:t> </a:t>
            </a:r>
            <a:r>
              <a:rPr lang="pl-PL" b="1" spc="-20" dirty="0">
                <a:solidFill>
                  <a:schemeClr val="tx1"/>
                </a:solidFill>
                <a:latin typeface="+mn-lt"/>
                <a:ea typeface="Calibri" panose="020F0502020204030204" pitchFamily="34" charset="0"/>
                <a:cs typeface="Calibri" panose="020F0502020204030204" pitchFamily="34" charset="0"/>
              </a:rPr>
              <a:t>e</a:t>
            </a:r>
            <a:r>
              <a:rPr lang="pl-PL" b="1" spc="-25" dirty="0">
                <a:solidFill>
                  <a:schemeClr val="tx1"/>
                </a:solidFill>
                <a:latin typeface="+mn-lt"/>
                <a:ea typeface="Calibri" panose="020F0502020204030204" pitchFamily="34" charset="0"/>
                <a:cs typeface="Calibri" panose="020F0502020204030204" pitchFamily="34" charset="0"/>
              </a:rPr>
              <a:t>US</a:t>
            </a:r>
            <a:r>
              <a:rPr lang="pl-PL" spc="-25" dirty="0">
                <a:solidFill>
                  <a:schemeClr val="tx1"/>
                </a:solidFill>
                <a:latin typeface="+mn-lt"/>
                <a:ea typeface="Calibri" panose="020F0502020204030204" pitchFamily="34" charset="0"/>
                <a:cs typeface="Calibri" panose="020F0502020204030204" pitchFamily="34" charset="0"/>
              </a:rPr>
              <a:t> </a:t>
            </a:r>
            <a:br>
              <a:rPr lang="pl-PL" spc="-25" dirty="0">
                <a:solidFill>
                  <a:schemeClr val="tx1"/>
                </a:solidFill>
                <a:latin typeface="+mn-lt"/>
                <a:ea typeface="Calibri" panose="020F0502020204030204" pitchFamily="34" charset="0"/>
                <a:cs typeface="Calibri" panose="020F0502020204030204" pitchFamily="34" charset="0"/>
              </a:rPr>
            </a:br>
            <a:r>
              <a:rPr lang="pl-PL" spc="-10" dirty="0">
                <a:solidFill>
                  <a:schemeClr val="tx1"/>
                </a:solidFill>
                <a:latin typeface="+mn-lt"/>
                <a:ea typeface="Calibri" panose="020F0502020204030204" pitchFamily="34" charset="0"/>
                <a:cs typeface="Calibri" panose="020F0502020204030204" pitchFamily="34" charset="0"/>
              </a:rPr>
              <a:t>Rozszerzenie</a:t>
            </a:r>
            <a:r>
              <a:rPr lang="pl-PL" spc="-85" dirty="0">
                <a:solidFill>
                  <a:schemeClr val="tx1"/>
                </a:solidFill>
                <a:latin typeface="+mn-lt"/>
                <a:ea typeface="Calibri" panose="020F0502020204030204" pitchFamily="34" charset="0"/>
                <a:cs typeface="Calibri" panose="020F0502020204030204" pitchFamily="34" charset="0"/>
              </a:rPr>
              <a:t> </a:t>
            </a:r>
            <a:r>
              <a:rPr lang="pl-PL" dirty="0">
                <a:solidFill>
                  <a:schemeClr val="tx1"/>
                </a:solidFill>
                <a:latin typeface="+mn-lt"/>
                <a:ea typeface="Calibri" panose="020F0502020204030204" pitchFamily="34" charset="0"/>
                <a:cs typeface="Calibri" panose="020F0502020204030204" pitchFamily="34" charset="0"/>
              </a:rPr>
              <a:t>katalogu</a:t>
            </a:r>
            <a:r>
              <a:rPr lang="pl-PL" spc="-90" dirty="0">
                <a:solidFill>
                  <a:schemeClr val="tx1"/>
                </a:solidFill>
                <a:latin typeface="+mn-lt"/>
                <a:ea typeface="Calibri" panose="020F0502020204030204" pitchFamily="34" charset="0"/>
                <a:cs typeface="Calibri" panose="020F0502020204030204" pitchFamily="34" charset="0"/>
              </a:rPr>
              <a:t>  </a:t>
            </a:r>
            <a:r>
              <a:rPr lang="pl-PL" dirty="0">
                <a:solidFill>
                  <a:schemeClr val="tx1"/>
                </a:solidFill>
                <a:latin typeface="+mn-lt"/>
                <a:ea typeface="Calibri" panose="020F0502020204030204" pitchFamily="34" charset="0"/>
                <a:cs typeface="Calibri" panose="020F0502020204030204" pitchFamily="34" charset="0"/>
              </a:rPr>
              <a:t>szybkich</a:t>
            </a:r>
            <a:r>
              <a:rPr lang="pl-PL" b="1" dirty="0">
                <a:solidFill>
                  <a:schemeClr val="tx1"/>
                </a:solidFill>
                <a:latin typeface="+mn-lt"/>
                <a:ea typeface="Calibri" panose="020F0502020204030204" pitchFamily="34" charset="0"/>
                <a:cs typeface="Calibri" panose="020F0502020204030204" pitchFamily="34" charset="0"/>
              </a:rPr>
              <a:t> </a:t>
            </a:r>
            <a:r>
              <a:rPr lang="pl-PL" b="1" spc="-60" dirty="0">
                <a:solidFill>
                  <a:schemeClr val="tx1"/>
                </a:solidFill>
                <a:latin typeface="+mn-lt"/>
                <a:ea typeface="Calibri" panose="020F0502020204030204" pitchFamily="34" charset="0"/>
                <a:cs typeface="Calibri" panose="020F0502020204030204" pitchFamily="34" charset="0"/>
              </a:rPr>
              <a:t> </a:t>
            </a:r>
            <a:r>
              <a:rPr lang="pl-PL" spc="-10" dirty="0">
                <a:solidFill>
                  <a:schemeClr val="tx1"/>
                </a:solidFill>
                <a:latin typeface="+mn-lt"/>
                <a:ea typeface="Calibri" panose="020F0502020204030204" pitchFamily="34" charset="0"/>
                <a:cs typeface="Calibri" panose="020F0502020204030204" pitchFamily="34" charset="0"/>
              </a:rPr>
              <a:t>płatności o płatność kartą </a:t>
            </a:r>
            <a:r>
              <a:rPr lang="pl-PL" dirty="0">
                <a:solidFill>
                  <a:schemeClr val="tx1"/>
                </a:solidFill>
                <a:latin typeface="+mn-lt"/>
                <a:ea typeface="Calibri" panose="020F0502020204030204" pitchFamily="34" charset="0"/>
                <a:cs typeface="Calibri" panose="020F0502020204030204" pitchFamily="34" charset="0"/>
              </a:rPr>
              <a:t>(obok</a:t>
            </a:r>
            <a:r>
              <a:rPr lang="pl-PL" spc="-45" dirty="0">
                <a:solidFill>
                  <a:schemeClr val="tx1"/>
                </a:solidFill>
                <a:latin typeface="+mn-lt"/>
                <a:ea typeface="Calibri" panose="020F0502020204030204" pitchFamily="34" charset="0"/>
                <a:cs typeface="Calibri" panose="020F0502020204030204" pitchFamily="34" charset="0"/>
              </a:rPr>
              <a:t> </a:t>
            </a:r>
            <a:r>
              <a:rPr lang="pl-PL" spc="-20" dirty="0" err="1">
                <a:solidFill>
                  <a:schemeClr val="tx1"/>
                </a:solidFill>
                <a:latin typeface="+mn-lt"/>
                <a:ea typeface="Calibri" panose="020F0502020204030204" pitchFamily="34" charset="0"/>
                <a:cs typeface="Calibri" panose="020F0502020204030204" pitchFamily="34" charset="0"/>
              </a:rPr>
              <a:t>PayByNet</a:t>
            </a:r>
            <a:r>
              <a:rPr lang="pl-PL" spc="-45" dirty="0">
                <a:solidFill>
                  <a:schemeClr val="tx1"/>
                </a:solidFill>
                <a:latin typeface="+mn-lt"/>
                <a:ea typeface="Calibri" panose="020F0502020204030204" pitchFamily="34" charset="0"/>
                <a:cs typeface="Calibri" panose="020F0502020204030204" pitchFamily="34" charset="0"/>
              </a:rPr>
              <a:t> </a:t>
            </a:r>
            <a:r>
              <a:rPr lang="pl-PL" dirty="0">
                <a:solidFill>
                  <a:schemeClr val="tx1"/>
                </a:solidFill>
                <a:latin typeface="+mn-lt"/>
                <a:ea typeface="Calibri" panose="020F0502020204030204" pitchFamily="34" charset="0"/>
                <a:cs typeface="Calibri" panose="020F0502020204030204" pitchFamily="34" charset="0"/>
              </a:rPr>
              <a:t>i</a:t>
            </a:r>
            <a:r>
              <a:rPr lang="pl-PL" spc="-45" dirty="0">
                <a:solidFill>
                  <a:schemeClr val="tx1"/>
                </a:solidFill>
                <a:latin typeface="+mn-lt"/>
                <a:ea typeface="Calibri" panose="020F0502020204030204" pitchFamily="34" charset="0"/>
                <a:cs typeface="Calibri" panose="020F0502020204030204" pitchFamily="34" charset="0"/>
              </a:rPr>
              <a:t> </a:t>
            </a:r>
            <a:r>
              <a:rPr lang="pl-PL" spc="-10" dirty="0">
                <a:solidFill>
                  <a:schemeClr val="tx1"/>
                </a:solidFill>
                <a:latin typeface="+mn-lt"/>
                <a:ea typeface="Calibri" panose="020F0502020204030204" pitchFamily="34" charset="0"/>
                <a:cs typeface="Calibri" panose="020F0502020204030204" pitchFamily="34" charset="0"/>
              </a:rPr>
              <a:t>BLIK).</a:t>
            </a:r>
          </a:p>
          <a:p>
            <a:pPr marL="12700" marR="5080">
              <a:lnSpc>
                <a:spcPts val="2180"/>
              </a:lnSpc>
              <a:spcBef>
                <a:spcPts val="100"/>
              </a:spcBef>
            </a:pPr>
            <a:endParaRPr lang="pl-PL" spc="-10" dirty="0">
              <a:solidFill>
                <a:schemeClr val="tx1"/>
              </a:solidFill>
              <a:latin typeface="+mn-lt"/>
              <a:ea typeface="Calibri" panose="020F0502020204030204" pitchFamily="34" charset="0"/>
              <a:cs typeface="Calibri" panose="020F0502020204030204" pitchFamily="34" charset="0"/>
            </a:endParaRPr>
          </a:p>
          <a:p>
            <a:pPr marL="12700" marR="5080">
              <a:lnSpc>
                <a:spcPts val="2180"/>
              </a:lnSpc>
              <a:spcBef>
                <a:spcPts val="100"/>
              </a:spcBef>
            </a:pPr>
            <a:r>
              <a:rPr lang="pl-PL" spc="-10" dirty="0">
                <a:solidFill>
                  <a:schemeClr val="tx1"/>
                </a:solidFill>
                <a:latin typeface="+mn-lt"/>
                <a:ea typeface="Calibri" panose="020F0502020204030204" pitchFamily="34" charset="0"/>
                <a:cs typeface="Calibri" panose="020F0502020204030204" pitchFamily="34" charset="0"/>
              </a:rPr>
              <a:t>20 marca 2025 r.</a:t>
            </a:r>
            <a:endParaRPr lang="pl-PL" dirty="0">
              <a:solidFill>
                <a:schemeClr val="tx1"/>
              </a:solidFill>
              <a:latin typeface="+mn-lt"/>
              <a:ea typeface="Calibri" panose="020F0502020204030204" pitchFamily="34" charset="0"/>
              <a:cs typeface="Calibri" panose="020F0502020204030204" pitchFamily="34" charset="0"/>
            </a:endParaRPr>
          </a:p>
        </p:txBody>
      </p:sp>
      <p:sp>
        <p:nvSpPr>
          <p:cNvPr id="33" name="pole tekstowe 32">
            <a:extLst>
              <a:ext uri="{FF2B5EF4-FFF2-40B4-BE49-F238E27FC236}">
                <a16:creationId xmlns:a16="http://schemas.microsoft.com/office/drawing/2014/main" id="{E62D3BFA-E842-4EF6-A214-D5B911321211}"/>
              </a:ext>
            </a:extLst>
          </p:cNvPr>
          <p:cNvSpPr txBox="1"/>
          <p:nvPr/>
        </p:nvSpPr>
        <p:spPr>
          <a:xfrm>
            <a:off x="8413636" y="8047022"/>
            <a:ext cx="10048874" cy="646331"/>
          </a:xfrm>
          <a:prstGeom prst="rect">
            <a:avLst/>
          </a:prstGeom>
          <a:noFill/>
        </p:spPr>
        <p:txBody>
          <a:bodyPr wrap="square">
            <a:spAutoFit/>
          </a:bodyPr>
          <a:lstStyle/>
          <a:p>
            <a:r>
              <a:rPr lang="pl-PL" b="0" i="0" u="none" strike="noStrike" dirty="0">
                <a:solidFill>
                  <a:schemeClr val="tx1"/>
                </a:solidFill>
                <a:effectLst/>
                <a:latin typeface="+mn-lt"/>
              </a:rPr>
              <a:t>Od uruchomienia usługi (20 marca 2025 r.) zarejestrowano łącznie 100 367 płatności</a:t>
            </a:r>
            <a:r>
              <a:rPr lang="pl-PL" dirty="0">
                <a:solidFill>
                  <a:schemeClr val="tx1"/>
                </a:solidFill>
                <a:latin typeface="+mn-lt"/>
              </a:rPr>
              <a:t>, natomiast w I -</a:t>
            </a:r>
            <a:r>
              <a:rPr lang="pl-PL" dirty="0">
                <a:solidFill>
                  <a:schemeClr val="tx1"/>
                </a:solidFill>
                <a:latin typeface="+mn-lt"/>
                <a:cs typeface="Times New Roman" panose="02020603050405020304" pitchFamily="18" charset="0"/>
              </a:rPr>
              <a:t> III kwartale 2026 r. – 199 879. </a:t>
            </a:r>
            <a:endParaRPr lang="pl-PL" strike="sngStrike" dirty="0">
              <a:solidFill>
                <a:schemeClr val="tx1"/>
              </a:solidFill>
              <a:latin typeface="+mn-lt"/>
            </a:endParaRPr>
          </a:p>
        </p:txBody>
      </p:sp>
    </p:spTree>
    <p:extLst>
      <p:ext uri="{BB962C8B-B14F-4D97-AF65-F5344CB8AC3E}">
        <p14:creationId xmlns:p14="http://schemas.microsoft.com/office/powerpoint/2010/main" val="16942122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object 37"/>
          <p:cNvSpPr txBox="1">
            <a:spLocks noGrp="1"/>
          </p:cNvSpPr>
          <p:nvPr>
            <p:ph type="dt" sz="half" idx="6"/>
          </p:nvPr>
        </p:nvSpPr>
        <p:spPr>
          <a:prstGeom prst="rect">
            <a:avLst/>
          </a:prstGeom>
        </p:spPr>
        <p:txBody>
          <a:bodyPr vert="horz" wrap="square" lIns="0" tIns="27940" rIns="0" bIns="0" rtlCol="0">
            <a:spAutoFit/>
          </a:bodyPr>
          <a:lstStyle/>
          <a:p>
            <a:pPr marL="12700">
              <a:lnSpc>
                <a:spcPct val="100000"/>
              </a:lnSpc>
              <a:spcBef>
                <a:spcPts val="220"/>
              </a:spcBef>
              <a:tabLst>
                <a:tab pos="2276475" algn="l"/>
                <a:tab pos="2463165" algn="l"/>
              </a:tabLst>
            </a:pPr>
            <a:r>
              <a:rPr spc="120" dirty="0"/>
              <a:t>Ministerstwo</a:t>
            </a:r>
            <a:r>
              <a:rPr spc="290" dirty="0"/>
              <a:t> </a:t>
            </a:r>
            <a:r>
              <a:rPr spc="114" dirty="0"/>
              <a:t>Finansów</a:t>
            </a:r>
            <a:r>
              <a:rPr dirty="0"/>
              <a:t>	</a:t>
            </a:r>
            <a:r>
              <a:rPr b="0" spc="-50" dirty="0">
                <a:latin typeface="Open Sans"/>
                <a:cs typeface="Open Sans"/>
              </a:rPr>
              <a:t>/</a:t>
            </a:r>
            <a:r>
              <a:rPr b="0" dirty="0">
                <a:latin typeface="Open Sans"/>
                <a:cs typeface="Open Sans"/>
              </a:rPr>
              <a:t>	</a:t>
            </a:r>
            <a:r>
              <a:rPr b="0" spc="110" dirty="0">
                <a:latin typeface="Open Sans"/>
                <a:cs typeface="Open Sans"/>
              </a:rPr>
              <a:t>gov.pl/finanse </a:t>
            </a:r>
          </a:p>
        </p:txBody>
      </p:sp>
      <p:sp>
        <p:nvSpPr>
          <p:cNvPr id="38" name="object 38"/>
          <p:cNvSpPr txBox="1">
            <a:spLocks noGrp="1"/>
          </p:cNvSpPr>
          <p:nvPr>
            <p:ph type="ftr" sz="quarter" idx="5"/>
          </p:nvPr>
        </p:nvSpPr>
        <p:spPr>
          <a:prstGeom prst="rect">
            <a:avLst/>
          </a:prstGeom>
        </p:spPr>
        <p:txBody>
          <a:bodyPr vert="horz" wrap="square" lIns="0" tIns="27940" rIns="0" bIns="0" rtlCol="0">
            <a:spAutoFit/>
          </a:bodyPr>
          <a:lstStyle/>
          <a:p>
            <a:pPr marL="12700">
              <a:lnSpc>
                <a:spcPct val="100000"/>
              </a:lnSpc>
              <a:spcBef>
                <a:spcPts val="220"/>
              </a:spcBef>
              <a:tabLst>
                <a:tab pos="3196590" algn="l"/>
                <a:tab pos="3382645" algn="l"/>
              </a:tabLst>
            </a:pPr>
            <a:r>
              <a:rPr spc="120" dirty="0"/>
              <a:t>Krajowa</a:t>
            </a:r>
            <a:r>
              <a:rPr spc="265" dirty="0"/>
              <a:t> </a:t>
            </a:r>
            <a:r>
              <a:rPr spc="130" dirty="0"/>
              <a:t>Administracja</a:t>
            </a:r>
            <a:r>
              <a:rPr spc="270" dirty="0"/>
              <a:t> </a:t>
            </a:r>
            <a:r>
              <a:rPr spc="105" dirty="0"/>
              <a:t>Skarbowa</a:t>
            </a:r>
            <a:r>
              <a:rPr dirty="0"/>
              <a:t>	</a:t>
            </a:r>
            <a:r>
              <a:rPr b="0" spc="-50" dirty="0">
                <a:latin typeface="Open Sans"/>
                <a:cs typeface="Open Sans"/>
              </a:rPr>
              <a:t>/</a:t>
            </a:r>
            <a:r>
              <a:rPr b="0" dirty="0">
                <a:latin typeface="Open Sans"/>
                <a:cs typeface="Open Sans"/>
              </a:rPr>
              <a:t>	</a:t>
            </a:r>
            <a:r>
              <a:rPr b="0" spc="114" dirty="0">
                <a:latin typeface="Open Sans"/>
                <a:cs typeface="Open Sans"/>
              </a:rPr>
              <a:t>gov.pl/kas </a:t>
            </a:r>
          </a:p>
        </p:txBody>
      </p:sp>
      <p:sp>
        <p:nvSpPr>
          <p:cNvPr id="39" name="object 39"/>
          <p:cNvSpPr txBox="1">
            <a:spLocks noGrp="1"/>
          </p:cNvSpPr>
          <p:nvPr>
            <p:ph type="sldNum" sz="quarter" idx="7"/>
          </p:nvPr>
        </p:nvSpPr>
        <p:spPr>
          <a:xfrm>
            <a:off x="18929260" y="10751027"/>
            <a:ext cx="342990" cy="212879"/>
          </a:xfrm>
          <a:prstGeom prst="rect">
            <a:avLst/>
          </a:prstGeom>
        </p:spPr>
        <p:txBody>
          <a:bodyPr vert="horz" wrap="square" lIns="0" tIns="27940" rIns="0" bIns="0" rtlCol="0">
            <a:spAutoFit/>
          </a:bodyPr>
          <a:lstStyle/>
          <a:p>
            <a:pPr marL="38100">
              <a:lnSpc>
                <a:spcPct val="100000"/>
              </a:lnSpc>
              <a:spcBef>
                <a:spcPts val="220"/>
              </a:spcBef>
            </a:pPr>
            <a:fld id="{81D60167-4931-47E6-BA6A-407CBD079E47}" type="slidenum">
              <a:rPr spc="-50" dirty="0"/>
              <a:t>20</a:t>
            </a:fld>
            <a:endParaRPr spc="-50" dirty="0"/>
          </a:p>
        </p:txBody>
      </p:sp>
      <p:sp>
        <p:nvSpPr>
          <p:cNvPr id="5" name="object 8">
            <a:extLst>
              <a:ext uri="{FF2B5EF4-FFF2-40B4-BE49-F238E27FC236}">
                <a16:creationId xmlns:a16="http://schemas.microsoft.com/office/drawing/2014/main" id="{AC57BDAF-53AC-7352-795A-F3C5BB5F551F}"/>
              </a:ext>
            </a:extLst>
          </p:cNvPr>
          <p:cNvSpPr txBox="1"/>
          <p:nvPr/>
        </p:nvSpPr>
        <p:spPr>
          <a:xfrm>
            <a:off x="1087437" y="625475"/>
            <a:ext cx="6237156" cy="689291"/>
          </a:xfrm>
          <a:prstGeom prst="rect">
            <a:avLst/>
          </a:prstGeom>
        </p:spPr>
        <p:txBody>
          <a:bodyPr vert="horz" wrap="square" lIns="0" tIns="12065" rIns="0" bIns="0" rtlCol="0">
            <a:spAutoFit/>
          </a:bodyPr>
          <a:lstStyle/>
          <a:p>
            <a:pPr marL="12700">
              <a:lnSpc>
                <a:spcPct val="100000"/>
              </a:lnSpc>
              <a:spcBef>
                <a:spcPts val="95"/>
              </a:spcBef>
            </a:pPr>
            <a:r>
              <a:rPr sz="4400" b="1">
                <a:latin typeface="Lato Black"/>
                <a:cs typeface="Lato Black"/>
              </a:rPr>
              <a:t>eUrząd</a:t>
            </a:r>
            <a:r>
              <a:rPr sz="4400" b="1" spc="-245">
                <a:latin typeface="Lato Black"/>
                <a:cs typeface="Lato Black"/>
              </a:rPr>
              <a:t> </a:t>
            </a:r>
            <a:r>
              <a:rPr sz="4400" b="1" spc="-10" dirty="0">
                <a:latin typeface="Lato Black"/>
                <a:cs typeface="Lato Black"/>
              </a:rPr>
              <a:t>Skarbowy</a:t>
            </a:r>
            <a:endParaRPr sz="4400" dirty="0">
              <a:latin typeface="Lato Black"/>
              <a:cs typeface="Lato Black"/>
            </a:endParaRPr>
          </a:p>
        </p:txBody>
      </p:sp>
      <p:sp>
        <p:nvSpPr>
          <p:cNvPr id="6" name="object 9">
            <a:extLst>
              <a:ext uri="{FF2B5EF4-FFF2-40B4-BE49-F238E27FC236}">
                <a16:creationId xmlns:a16="http://schemas.microsoft.com/office/drawing/2014/main" id="{16F298BA-92B1-620E-8BA3-39839EF66FE2}"/>
              </a:ext>
            </a:extLst>
          </p:cNvPr>
          <p:cNvSpPr txBox="1"/>
          <p:nvPr/>
        </p:nvSpPr>
        <p:spPr>
          <a:xfrm>
            <a:off x="1085029" y="1713781"/>
            <a:ext cx="4468814" cy="444994"/>
          </a:xfrm>
          <a:prstGeom prst="rect">
            <a:avLst/>
          </a:prstGeom>
        </p:spPr>
        <p:txBody>
          <a:bodyPr vert="horz" wrap="square" lIns="0" tIns="13970" rIns="0" bIns="0" rtlCol="0">
            <a:spAutoFit/>
          </a:bodyPr>
          <a:lstStyle/>
          <a:p>
            <a:pPr marL="12700">
              <a:lnSpc>
                <a:spcPct val="100000"/>
              </a:lnSpc>
              <a:spcBef>
                <a:spcPts val="110"/>
              </a:spcBef>
            </a:pPr>
            <a:r>
              <a:rPr lang="pl-PL" sz="2800" b="1" spc="-75" dirty="0">
                <a:latin typeface="+mn-lt"/>
                <a:cs typeface="Lato Black"/>
              </a:rPr>
              <a:t>Wdrożone </a:t>
            </a:r>
            <a:r>
              <a:rPr sz="2800" b="1" spc="-75" dirty="0">
                <a:latin typeface="+mn-lt"/>
                <a:cs typeface="Lato Black"/>
              </a:rPr>
              <a:t> </a:t>
            </a:r>
            <a:r>
              <a:rPr sz="2800" b="1" spc="-10" dirty="0">
                <a:latin typeface="+mn-lt"/>
                <a:cs typeface="Lato Black"/>
              </a:rPr>
              <a:t>funkcjonalności</a:t>
            </a:r>
            <a:endParaRPr sz="2800" dirty="0">
              <a:latin typeface="+mn-lt"/>
              <a:cs typeface="Lato Black"/>
            </a:endParaRPr>
          </a:p>
        </p:txBody>
      </p:sp>
      <p:sp>
        <p:nvSpPr>
          <p:cNvPr id="24" name="object 10">
            <a:extLst>
              <a:ext uri="{FF2B5EF4-FFF2-40B4-BE49-F238E27FC236}">
                <a16:creationId xmlns:a16="http://schemas.microsoft.com/office/drawing/2014/main" id="{BFC0343A-B587-5F1C-81D2-CAA74B1160D6}"/>
              </a:ext>
            </a:extLst>
          </p:cNvPr>
          <p:cNvSpPr txBox="1"/>
          <p:nvPr/>
        </p:nvSpPr>
        <p:spPr>
          <a:xfrm>
            <a:off x="8350161" y="1722395"/>
            <a:ext cx="5337716" cy="444994"/>
          </a:xfrm>
          <a:prstGeom prst="rect">
            <a:avLst/>
          </a:prstGeom>
        </p:spPr>
        <p:txBody>
          <a:bodyPr vert="horz" wrap="square" lIns="0" tIns="13970" rIns="0" bIns="0" rtlCol="0">
            <a:spAutoFit/>
          </a:bodyPr>
          <a:lstStyle/>
          <a:p>
            <a:pPr marL="12700">
              <a:lnSpc>
                <a:spcPct val="100000"/>
              </a:lnSpc>
              <a:spcBef>
                <a:spcPts val="110"/>
              </a:spcBef>
            </a:pPr>
            <a:r>
              <a:rPr lang="pl-PL" sz="2800" b="1" dirty="0">
                <a:solidFill>
                  <a:schemeClr val="tx1"/>
                </a:solidFill>
                <a:latin typeface="+mn-lt"/>
                <a:cs typeface="Lato Black"/>
              </a:rPr>
              <a:t>Jak</a:t>
            </a:r>
            <a:r>
              <a:rPr lang="pl-PL" sz="2800" b="1" spc="-65" dirty="0">
                <a:solidFill>
                  <a:schemeClr val="tx1"/>
                </a:solidFill>
                <a:latin typeface="+mn-lt"/>
                <a:cs typeface="Lato Black"/>
              </a:rPr>
              <a:t> </a:t>
            </a:r>
            <a:r>
              <a:rPr lang="pl-PL" sz="2800" b="1" dirty="0">
                <a:solidFill>
                  <a:schemeClr val="tx1"/>
                </a:solidFill>
                <a:latin typeface="+mn-lt"/>
                <a:cs typeface="Lato Black"/>
              </a:rPr>
              <a:t>korzystają</a:t>
            </a:r>
            <a:r>
              <a:rPr lang="pl-PL" sz="2800" b="1" spc="-65" dirty="0">
                <a:solidFill>
                  <a:schemeClr val="tx1"/>
                </a:solidFill>
                <a:latin typeface="+mn-lt"/>
                <a:cs typeface="Lato Black"/>
              </a:rPr>
              <a:t> </a:t>
            </a:r>
            <a:r>
              <a:rPr lang="pl-PL" sz="2800" b="1" spc="-10" dirty="0">
                <a:solidFill>
                  <a:schemeClr val="tx1"/>
                </a:solidFill>
                <a:latin typeface="+mn-lt"/>
                <a:cs typeface="Lato Black"/>
              </a:rPr>
              <a:t>obywatele</a:t>
            </a:r>
            <a:endParaRPr lang="pl-PL" sz="2800" dirty="0">
              <a:solidFill>
                <a:schemeClr val="tx1"/>
              </a:solidFill>
              <a:latin typeface="+mn-lt"/>
              <a:cs typeface="Lato Black"/>
            </a:endParaRPr>
          </a:p>
        </p:txBody>
      </p:sp>
      <p:sp>
        <p:nvSpPr>
          <p:cNvPr id="25" name="object 18">
            <a:extLst>
              <a:ext uri="{FF2B5EF4-FFF2-40B4-BE49-F238E27FC236}">
                <a16:creationId xmlns:a16="http://schemas.microsoft.com/office/drawing/2014/main" id="{5D941931-E448-6728-ACC6-0389FA0AF1F0}"/>
              </a:ext>
            </a:extLst>
          </p:cNvPr>
          <p:cNvSpPr/>
          <p:nvPr/>
        </p:nvSpPr>
        <p:spPr>
          <a:xfrm>
            <a:off x="1081671" y="23780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latin typeface="+mn-lt"/>
            </a:endParaRPr>
          </a:p>
        </p:txBody>
      </p:sp>
      <p:sp>
        <p:nvSpPr>
          <p:cNvPr id="26" name="object 18">
            <a:extLst>
              <a:ext uri="{FF2B5EF4-FFF2-40B4-BE49-F238E27FC236}">
                <a16:creationId xmlns:a16="http://schemas.microsoft.com/office/drawing/2014/main" id="{E2192CA7-E88C-0D0B-C103-6AABB1C527C1}"/>
              </a:ext>
            </a:extLst>
          </p:cNvPr>
          <p:cNvSpPr/>
          <p:nvPr/>
        </p:nvSpPr>
        <p:spPr>
          <a:xfrm rot="5400000" flipV="1">
            <a:off x="3949456" y="5930659"/>
            <a:ext cx="8223885" cy="51922"/>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p>
        </p:txBody>
      </p:sp>
      <p:sp>
        <p:nvSpPr>
          <p:cNvPr id="52" name="object 18">
            <a:extLst>
              <a:ext uri="{FF2B5EF4-FFF2-40B4-BE49-F238E27FC236}">
                <a16:creationId xmlns:a16="http://schemas.microsoft.com/office/drawing/2014/main" id="{BFA1142C-06C0-D692-CAE7-382F42351300}"/>
              </a:ext>
            </a:extLst>
          </p:cNvPr>
          <p:cNvSpPr/>
          <p:nvPr/>
        </p:nvSpPr>
        <p:spPr>
          <a:xfrm>
            <a:off x="1009753" y="39020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a:latin typeface="+mn-lt"/>
            </a:endParaRPr>
          </a:p>
        </p:txBody>
      </p:sp>
      <p:sp>
        <p:nvSpPr>
          <p:cNvPr id="53" name="object 18">
            <a:extLst>
              <a:ext uri="{FF2B5EF4-FFF2-40B4-BE49-F238E27FC236}">
                <a16:creationId xmlns:a16="http://schemas.microsoft.com/office/drawing/2014/main" id="{6633DB7C-6588-0270-8379-024313DC0208}"/>
              </a:ext>
            </a:extLst>
          </p:cNvPr>
          <p:cNvSpPr/>
          <p:nvPr/>
        </p:nvSpPr>
        <p:spPr>
          <a:xfrm>
            <a:off x="1081671" y="10697678"/>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p>
        </p:txBody>
      </p:sp>
      <p:sp>
        <p:nvSpPr>
          <p:cNvPr id="23" name="object 6">
            <a:extLst>
              <a:ext uri="{FF2B5EF4-FFF2-40B4-BE49-F238E27FC236}">
                <a16:creationId xmlns:a16="http://schemas.microsoft.com/office/drawing/2014/main" id="{5C8BF47A-2815-4F9F-B3E6-00E4009B5C5F}"/>
              </a:ext>
            </a:extLst>
          </p:cNvPr>
          <p:cNvSpPr txBox="1"/>
          <p:nvPr/>
        </p:nvSpPr>
        <p:spPr>
          <a:xfrm>
            <a:off x="1131138" y="2467799"/>
            <a:ext cx="6781800" cy="1156727"/>
          </a:xfrm>
          <a:prstGeom prst="rect">
            <a:avLst/>
          </a:prstGeom>
        </p:spPr>
        <p:txBody>
          <a:bodyPr vert="horz" wrap="square" lIns="0" tIns="12065" rIns="0" bIns="0" rtlCol="0">
            <a:spAutoFit/>
          </a:bodyPr>
          <a:lstStyle/>
          <a:p>
            <a:pPr marL="12700">
              <a:lnSpc>
                <a:spcPts val="2180"/>
              </a:lnSpc>
              <a:spcBef>
                <a:spcPts val="95"/>
              </a:spcBef>
            </a:pPr>
            <a:r>
              <a:rPr lang="pl-PL" b="1" i="0" u="none" strike="noStrike" dirty="0">
                <a:solidFill>
                  <a:schemeClr val="tx1"/>
                </a:solidFill>
                <a:effectLst/>
                <a:latin typeface="+mn-lt"/>
                <a:ea typeface="Calibri" panose="020F0502020204030204" pitchFamily="34" charset="0"/>
                <a:cs typeface="Calibri" panose="020F0502020204030204" pitchFamily="34" charset="0"/>
              </a:rPr>
              <a:t>Spis z natury (VAT-SI) </a:t>
            </a:r>
            <a:r>
              <a:rPr lang="pl-PL" b="0" i="0" u="none" strike="noStrike" dirty="0">
                <a:solidFill>
                  <a:schemeClr val="tx1"/>
                </a:solidFill>
                <a:effectLst/>
                <a:latin typeface="+mn-lt"/>
                <a:ea typeface="Calibri" panose="020F0502020204030204" pitchFamily="34" charset="0"/>
                <a:cs typeface="Calibri" panose="020F0502020204030204" pitchFamily="34" charset="0"/>
              </a:rPr>
              <a:t>– formularz dostępny na koncie osoby </a:t>
            </a:r>
            <a:r>
              <a:rPr lang="pl-PL" dirty="0">
                <a:solidFill>
                  <a:schemeClr val="tx1"/>
                </a:solidFill>
                <a:latin typeface="+mn-lt"/>
                <a:ea typeface="Calibri" panose="020F0502020204030204" pitchFamily="34" charset="0"/>
                <a:cs typeface="Calibri" panose="020F0502020204030204" pitchFamily="34" charset="0"/>
              </a:rPr>
              <a:t>fizycznej </a:t>
            </a:r>
            <a:br>
              <a:rPr lang="pl-PL" dirty="0">
                <a:solidFill>
                  <a:schemeClr val="tx1"/>
                </a:solidFill>
                <a:latin typeface="+mn-lt"/>
                <a:ea typeface="Calibri" panose="020F0502020204030204" pitchFamily="34" charset="0"/>
                <a:cs typeface="Calibri" panose="020F0502020204030204" pitchFamily="34" charset="0"/>
              </a:rPr>
            </a:br>
            <a:r>
              <a:rPr lang="pl-PL" dirty="0">
                <a:solidFill>
                  <a:schemeClr val="tx1"/>
                </a:solidFill>
                <a:latin typeface="+mn-lt"/>
                <a:ea typeface="Calibri" panose="020F0502020204030204" pitchFamily="34" charset="0"/>
                <a:cs typeface="Calibri" panose="020F0502020204030204" pitchFamily="34" charset="0"/>
              </a:rPr>
              <a:t>i organizacji.</a:t>
            </a:r>
            <a:r>
              <a:rPr spc="-65" dirty="0">
                <a:solidFill>
                  <a:schemeClr val="tx1"/>
                </a:solidFill>
                <a:latin typeface="+mn-lt"/>
                <a:ea typeface="Calibri" panose="020F0502020204030204" pitchFamily="34" charset="0"/>
                <a:cs typeface="Calibri" panose="020F0502020204030204" pitchFamily="34" charset="0"/>
              </a:rPr>
              <a:t> </a:t>
            </a:r>
            <a:endParaRPr lang="pl-PL" spc="-65" dirty="0">
              <a:solidFill>
                <a:schemeClr val="tx1"/>
              </a:solidFill>
              <a:latin typeface="+mn-lt"/>
              <a:ea typeface="Calibri" panose="020F0502020204030204" pitchFamily="34" charset="0"/>
              <a:cs typeface="Calibri" panose="020F0502020204030204" pitchFamily="34" charset="0"/>
            </a:endParaRPr>
          </a:p>
          <a:p>
            <a:pPr marL="12700">
              <a:lnSpc>
                <a:spcPts val="2180"/>
              </a:lnSpc>
              <a:spcBef>
                <a:spcPts val="95"/>
              </a:spcBef>
            </a:pPr>
            <a:endParaRPr lang="pl-PL" spc="-65" dirty="0">
              <a:solidFill>
                <a:srgbClr val="00B050"/>
              </a:solidFill>
              <a:latin typeface="+mn-lt"/>
              <a:ea typeface="Calibri" panose="020F0502020204030204" pitchFamily="34" charset="0"/>
              <a:cs typeface="Calibri" panose="020F0502020204030204" pitchFamily="34" charset="0"/>
            </a:endParaRPr>
          </a:p>
          <a:p>
            <a:pPr marL="12700">
              <a:lnSpc>
                <a:spcPts val="2180"/>
              </a:lnSpc>
              <a:spcBef>
                <a:spcPts val="95"/>
              </a:spcBef>
            </a:pPr>
            <a:r>
              <a:rPr lang="pl-PL" dirty="0">
                <a:solidFill>
                  <a:schemeClr val="tx1"/>
                </a:solidFill>
                <a:latin typeface="+mn-lt"/>
                <a:ea typeface="Calibri" panose="020F0502020204030204" pitchFamily="34" charset="0"/>
                <a:cs typeface="Calibri" panose="020F0502020204030204" pitchFamily="34" charset="0"/>
              </a:rPr>
              <a:t>styczeń 2025 r.</a:t>
            </a:r>
            <a:endParaRPr dirty="0">
              <a:solidFill>
                <a:schemeClr val="tx1"/>
              </a:solidFill>
              <a:latin typeface="+mn-lt"/>
              <a:ea typeface="Calibri" panose="020F0502020204030204" pitchFamily="34" charset="0"/>
              <a:cs typeface="Calibri" panose="020F0502020204030204" pitchFamily="34" charset="0"/>
            </a:endParaRPr>
          </a:p>
        </p:txBody>
      </p:sp>
      <p:sp>
        <p:nvSpPr>
          <p:cNvPr id="27" name="object 15">
            <a:extLst>
              <a:ext uri="{FF2B5EF4-FFF2-40B4-BE49-F238E27FC236}">
                <a16:creationId xmlns:a16="http://schemas.microsoft.com/office/drawing/2014/main" id="{92B8F293-4146-4C97-8D8E-2BABE9CA17E2}"/>
              </a:ext>
            </a:extLst>
          </p:cNvPr>
          <p:cNvSpPr txBox="1"/>
          <p:nvPr/>
        </p:nvSpPr>
        <p:spPr>
          <a:xfrm>
            <a:off x="8319424" y="2479189"/>
            <a:ext cx="10238071" cy="285335"/>
          </a:xfrm>
          <a:prstGeom prst="rect">
            <a:avLst/>
          </a:prstGeom>
        </p:spPr>
        <p:txBody>
          <a:bodyPr vert="horz" wrap="square" lIns="0" tIns="12700" rIns="0" bIns="0" rtlCol="0">
            <a:spAutoFit/>
          </a:bodyPr>
          <a:lstStyle/>
          <a:p>
            <a:pPr marR="5080">
              <a:lnSpc>
                <a:spcPts val="2180"/>
              </a:lnSpc>
            </a:pPr>
            <a:r>
              <a:rPr lang="pl-PL" spc="-10" dirty="0">
                <a:solidFill>
                  <a:schemeClr val="tx1"/>
                </a:solidFill>
                <a:latin typeface="+mn-lt"/>
                <a:ea typeface="Calibri" panose="020F0502020204030204" pitchFamily="34" charset="0"/>
                <a:cs typeface="Calibri" panose="020F0502020204030204" pitchFamily="34" charset="0"/>
              </a:rPr>
              <a:t>W 2025 r. użytkownicy złożyli 1 267 formularzy, natomiast w  I - </a:t>
            </a:r>
            <a:r>
              <a:rPr lang="pl-PL" dirty="0">
                <a:solidFill>
                  <a:schemeClr val="tx1"/>
                </a:solidFill>
                <a:latin typeface="+mn-lt"/>
                <a:cs typeface="Times New Roman" panose="02020603050405020304" pitchFamily="18" charset="0"/>
              </a:rPr>
              <a:t>III kwartale 2026 r. – 1 482 formularzy.</a:t>
            </a:r>
            <a:endParaRPr lang="pl-PL" spc="-10" dirty="0">
              <a:solidFill>
                <a:schemeClr val="tx1"/>
              </a:solidFill>
              <a:latin typeface="+mn-lt"/>
              <a:ea typeface="Calibri" panose="020F0502020204030204" pitchFamily="34" charset="0"/>
              <a:cs typeface="Calibri" panose="020F0502020204030204" pitchFamily="34" charset="0"/>
            </a:endParaRPr>
          </a:p>
        </p:txBody>
      </p:sp>
      <p:sp>
        <p:nvSpPr>
          <p:cNvPr id="28" name="pole tekstowe 27">
            <a:extLst>
              <a:ext uri="{FF2B5EF4-FFF2-40B4-BE49-F238E27FC236}">
                <a16:creationId xmlns:a16="http://schemas.microsoft.com/office/drawing/2014/main" id="{EF09A146-4F71-47B5-BC71-7F3E9641EC28}"/>
              </a:ext>
            </a:extLst>
          </p:cNvPr>
          <p:cNvSpPr txBox="1"/>
          <p:nvPr/>
        </p:nvSpPr>
        <p:spPr>
          <a:xfrm>
            <a:off x="1009753" y="4099151"/>
            <a:ext cx="6694393" cy="938719"/>
          </a:xfrm>
          <a:prstGeom prst="rect">
            <a:avLst/>
          </a:prstGeom>
          <a:noFill/>
        </p:spPr>
        <p:txBody>
          <a:bodyPr wrap="square">
            <a:spAutoFit/>
          </a:bodyPr>
          <a:lstStyle/>
          <a:p>
            <a:pPr>
              <a:lnSpc>
                <a:spcPts val="2180"/>
              </a:lnSpc>
            </a:pPr>
            <a:r>
              <a:rPr lang="pl-PL" b="1" spc="-10" dirty="0">
                <a:solidFill>
                  <a:schemeClr val="tx1"/>
                </a:solidFill>
                <a:latin typeface="+mn-lt"/>
                <a:ea typeface="Calibri" panose="020F0502020204030204" pitchFamily="34" charset="0"/>
                <a:cs typeface="Calibri" panose="020F0502020204030204" pitchFamily="34" charset="0"/>
              </a:rPr>
              <a:t>SME (zwolnienie z VAT w EU)</a:t>
            </a:r>
            <a:endParaRPr lang="pl-PL" spc="-10" dirty="0">
              <a:solidFill>
                <a:schemeClr val="tx1"/>
              </a:solidFill>
              <a:latin typeface="+mn-lt"/>
              <a:ea typeface="Calibri" panose="020F0502020204030204" pitchFamily="34" charset="0"/>
              <a:cs typeface="Calibri" panose="020F0502020204030204" pitchFamily="34" charset="0"/>
            </a:endParaRPr>
          </a:p>
          <a:p>
            <a:pPr>
              <a:lnSpc>
                <a:spcPts val="2180"/>
              </a:lnSpc>
            </a:pPr>
            <a:endParaRPr lang="pl-PL" spc="-10" dirty="0">
              <a:solidFill>
                <a:schemeClr val="tx1"/>
              </a:solidFill>
              <a:latin typeface="+mn-lt"/>
              <a:ea typeface="Calibri" panose="020F0502020204030204" pitchFamily="34" charset="0"/>
              <a:cs typeface="Calibri" panose="020F0502020204030204" pitchFamily="34" charset="0"/>
            </a:endParaRPr>
          </a:p>
          <a:p>
            <a:pPr>
              <a:lnSpc>
                <a:spcPts val="2180"/>
              </a:lnSpc>
            </a:pPr>
            <a:r>
              <a:rPr lang="pl-PL" spc="-10" dirty="0">
                <a:solidFill>
                  <a:schemeClr val="tx1"/>
                </a:solidFill>
                <a:latin typeface="+mn-lt"/>
                <a:ea typeface="Calibri" panose="020F0502020204030204" pitchFamily="34" charset="0"/>
                <a:cs typeface="Calibri" panose="020F0502020204030204" pitchFamily="34" charset="0"/>
              </a:rPr>
              <a:t>styczeń 2025 r.</a:t>
            </a:r>
          </a:p>
        </p:txBody>
      </p:sp>
      <p:sp>
        <p:nvSpPr>
          <p:cNvPr id="29" name="object 13">
            <a:extLst>
              <a:ext uri="{FF2B5EF4-FFF2-40B4-BE49-F238E27FC236}">
                <a16:creationId xmlns:a16="http://schemas.microsoft.com/office/drawing/2014/main" id="{29667806-0205-4B5D-B40F-DD887A6D28DB}"/>
              </a:ext>
            </a:extLst>
          </p:cNvPr>
          <p:cNvSpPr txBox="1"/>
          <p:nvPr/>
        </p:nvSpPr>
        <p:spPr>
          <a:xfrm>
            <a:off x="8283309" y="7561116"/>
            <a:ext cx="10176598" cy="843821"/>
          </a:xfrm>
          <a:prstGeom prst="rect">
            <a:avLst/>
          </a:prstGeom>
        </p:spPr>
        <p:txBody>
          <a:bodyPr vert="horz" wrap="square" lIns="0" tIns="12700" rIns="0" bIns="0" rtlCol="0">
            <a:spAutoFit/>
          </a:bodyPr>
          <a:lstStyle/>
          <a:p>
            <a:r>
              <a:rPr lang="pl-PL" sz="1800" b="0" i="0" u="none" strike="noStrike" dirty="0">
                <a:solidFill>
                  <a:schemeClr val="tx1"/>
                </a:solidFill>
                <a:effectLst/>
                <a:latin typeface="+mn-lt"/>
                <a:ea typeface="Calibri" panose="020F0502020204030204" pitchFamily="34" charset="0"/>
                <a:cs typeface="Calibri" panose="020F0502020204030204" pitchFamily="34" charset="0"/>
              </a:rPr>
              <a:t>Usprawnienie procesów płatności, między innymi wdrożenie płatności z kontekstu rozliczeń i automatycznego wypełniania formularzy płatności. Zmiany przyczyniły się do wzrostu popularności usługi w eUS. </a:t>
            </a:r>
          </a:p>
        </p:txBody>
      </p:sp>
      <p:sp>
        <p:nvSpPr>
          <p:cNvPr id="30" name="object 18">
            <a:extLst>
              <a:ext uri="{FF2B5EF4-FFF2-40B4-BE49-F238E27FC236}">
                <a16:creationId xmlns:a16="http://schemas.microsoft.com/office/drawing/2014/main" id="{6F5C9F76-C151-4246-970B-747B1E6699E3}"/>
              </a:ext>
            </a:extLst>
          </p:cNvPr>
          <p:cNvSpPr/>
          <p:nvPr/>
        </p:nvSpPr>
        <p:spPr>
          <a:xfrm>
            <a:off x="1009753" y="54260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a:latin typeface="+mn-lt"/>
            </a:endParaRPr>
          </a:p>
        </p:txBody>
      </p:sp>
      <p:sp>
        <p:nvSpPr>
          <p:cNvPr id="33" name="pole tekstowe 32">
            <a:extLst>
              <a:ext uri="{FF2B5EF4-FFF2-40B4-BE49-F238E27FC236}">
                <a16:creationId xmlns:a16="http://schemas.microsoft.com/office/drawing/2014/main" id="{6319C4B1-8743-4D54-A821-10A3149D00E4}"/>
              </a:ext>
            </a:extLst>
          </p:cNvPr>
          <p:cNvSpPr txBox="1"/>
          <p:nvPr/>
        </p:nvSpPr>
        <p:spPr>
          <a:xfrm>
            <a:off x="8209859" y="4118184"/>
            <a:ext cx="10299098" cy="1477328"/>
          </a:xfrm>
          <a:prstGeom prst="rect">
            <a:avLst/>
          </a:prstGeom>
          <a:noFill/>
        </p:spPr>
        <p:txBody>
          <a:bodyPr wrap="square">
            <a:spAutoFit/>
          </a:bodyPr>
          <a:lstStyle/>
          <a:p>
            <a:r>
              <a:rPr lang="pl-PL" dirty="0">
                <a:solidFill>
                  <a:schemeClr val="tx1"/>
                </a:solidFill>
                <a:latin typeface="+mn-lt"/>
                <a:ea typeface="Calibri" panose="020F0502020204030204" pitchFamily="34" charset="0"/>
                <a:cs typeface="Calibri" panose="020F0502020204030204" pitchFamily="34" charset="0"/>
              </a:rPr>
              <a:t>F</a:t>
            </a:r>
            <a:r>
              <a:rPr lang="pl-PL" b="0" i="0" u="none" strike="noStrike" dirty="0">
                <a:solidFill>
                  <a:schemeClr val="tx1"/>
                </a:solidFill>
                <a:effectLst/>
                <a:latin typeface="+mn-lt"/>
                <a:ea typeface="Calibri" panose="020F0502020204030204" pitchFamily="34" charset="0"/>
                <a:cs typeface="Calibri" panose="020F0502020204030204" pitchFamily="34" charset="0"/>
              </a:rPr>
              <a:t>ormularze SME umożliwiają załatwienie wszystkich spraw w zakresie procedury szczególnej dla małych przedsiębiorców (SME), w tym przede wszystkim zgłoszenia do procedury ze wskazaniem państw, w których podatnik zamierza korzystać ze zwolnienia.</a:t>
            </a:r>
            <a:r>
              <a:rPr lang="pl-PL" dirty="0">
                <a:solidFill>
                  <a:schemeClr val="tx1"/>
                </a:solidFill>
                <a:latin typeface="+mn-lt"/>
                <a:ea typeface="Calibri" panose="020F0502020204030204" pitchFamily="34" charset="0"/>
                <a:cs typeface="Calibri" panose="020F0502020204030204" pitchFamily="34" charset="0"/>
              </a:rPr>
              <a:t> </a:t>
            </a:r>
          </a:p>
          <a:p>
            <a:r>
              <a:rPr lang="pl-PL" dirty="0">
                <a:solidFill>
                  <a:schemeClr val="tx1"/>
                </a:solidFill>
                <a:latin typeface="+mn-lt"/>
                <a:ea typeface="Calibri" panose="020F0502020204030204" pitchFamily="34" charset="0"/>
                <a:cs typeface="Calibri" panose="020F0502020204030204" pitchFamily="34" charset="0"/>
              </a:rPr>
              <a:t>W 2025 r. użytkownicy złożyli 2011 dokumentów, natomiast w</a:t>
            </a:r>
            <a:r>
              <a:rPr lang="pl-PL" dirty="0">
                <a:solidFill>
                  <a:schemeClr val="tx1"/>
                </a:solidFill>
                <a:latin typeface="+mn-lt"/>
                <a:cs typeface="Times New Roman" panose="02020603050405020304" pitchFamily="18" charset="0"/>
              </a:rPr>
              <a:t> I - III kwartale 2026 r. – 2 159 dokumentów.</a:t>
            </a:r>
            <a:br>
              <a:rPr lang="pl-PL" dirty="0">
                <a:solidFill>
                  <a:schemeClr val="tx1"/>
                </a:solidFill>
                <a:latin typeface="+mn-lt"/>
                <a:cs typeface="Times New Roman" panose="02020603050405020304" pitchFamily="18" charset="0"/>
              </a:rPr>
            </a:br>
            <a:r>
              <a:rPr lang="pl-PL" dirty="0">
                <a:solidFill>
                  <a:schemeClr val="tx1"/>
                </a:solidFill>
                <a:highlight>
                  <a:srgbClr val="FFFF00"/>
                </a:highlight>
                <a:latin typeface="Calibri" panose="020F0502020204030204" pitchFamily="34" charset="0"/>
                <a:ea typeface="Calibri" panose="020F0502020204030204" pitchFamily="34" charset="0"/>
                <a:cs typeface="Calibri" panose="020F0502020204030204" pitchFamily="34" charset="0"/>
              </a:rPr>
              <a:t> </a:t>
            </a:r>
          </a:p>
        </p:txBody>
      </p:sp>
      <p:sp>
        <p:nvSpPr>
          <p:cNvPr id="31" name="object 18">
            <a:extLst>
              <a:ext uri="{FF2B5EF4-FFF2-40B4-BE49-F238E27FC236}">
                <a16:creationId xmlns:a16="http://schemas.microsoft.com/office/drawing/2014/main" id="{5DAAB78B-7902-4189-8841-C346B929FBC5}"/>
              </a:ext>
            </a:extLst>
          </p:cNvPr>
          <p:cNvSpPr/>
          <p:nvPr/>
        </p:nvSpPr>
        <p:spPr>
          <a:xfrm>
            <a:off x="1131138" y="10080807"/>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a:latin typeface="+mn-lt"/>
            </a:endParaRPr>
          </a:p>
        </p:txBody>
      </p:sp>
      <p:sp>
        <p:nvSpPr>
          <p:cNvPr id="22" name="object 18">
            <a:extLst>
              <a:ext uri="{FF2B5EF4-FFF2-40B4-BE49-F238E27FC236}">
                <a16:creationId xmlns:a16="http://schemas.microsoft.com/office/drawing/2014/main" id="{D4CD8CBD-EB54-445B-A416-BFB1EB4962A0}"/>
              </a:ext>
            </a:extLst>
          </p:cNvPr>
          <p:cNvSpPr/>
          <p:nvPr/>
        </p:nvSpPr>
        <p:spPr>
          <a:xfrm>
            <a:off x="1131138" y="73310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a:latin typeface="+mn-lt"/>
            </a:endParaRPr>
          </a:p>
        </p:txBody>
      </p:sp>
      <p:sp>
        <p:nvSpPr>
          <p:cNvPr id="34" name="pole tekstowe 33">
            <a:extLst>
              <a:ext uri="{FF2B5EF4-FFF2-40B4-BE49-F238E27FC236}">
                <a16:creationId xmlns:a16="http://schemas.microsoft.com/office/drawing/2014/main" id="{F51B0990-C912-4068-91F7-9921F1CD253D}"/>
              </a:ext>
            </a:extLst>
          </p:cNvPr>
          <p:cNvSpPr txBox="1"/>
          <p:nvPr/>
        </p:nvSpPr>
        <p:spPr>
          <a:xfrm>
            <a:off x="970145" y="5703074"/>
            <a:ext cx="6942793" cy="1200329"/>
          </a:xfrm>
          <a:prstGeom prst="rect">
            <a:avLst/>
          </a:prstGeom>
          <a:noFill/>
        </p:spPr>
        <p:txBody>
          <a:bodyPr wrap="square">
            <a:spAutoFit/>
          </a:bodyPr>
          <a:lstStyle/>
          <a:p>
            <a:r>
              <a:rPr lang="pl-PL" sz="1800" b="1" i="0" u="none" strike="noStrike" dirty="0">
                <a:solidFill>
                  <a:schemeClr val="tx1"/>
                </a:solidFill>
                <a:effectLst/>
                <a:latin typeface="+mn-lt"/>
                <a:ea typeface="Calibri" panose="020F0502020204030204" pitchFamily="34" charset="0"/>
                <a:cs typeface="Calibri" panose="020F0502020204030204" pitchFamily="34" charset="0"/>
              </a:rPr>
              <a:t>Udostępnienie możliwości dodawania załączników do deklaracji PCC-3, SD-Z2 </a:t>
            </a:r>
            <a:r>
              <a:rPr lang="pl-PL" sz="1800" b="0" i="0" u="none" strike="noStrike" dirty="0">
                <a:solidFill>
                  <a:schemeClr val="tx1"/>
                </a:solidFill>
                <a:effectLst/>
                <a:latin typeface="+mn-lt"/>
                <a:ea typeface="Calibri" panose="020F0502020204030204" pitchFamily="34" charset="0"/>
                <a:cs typeface="Calibri" panose="020F0502020204030204" pitchFamily="34" charset="0"/>
              </a:rPr>
              <a:t>i wdrożenie możliwości ich obsługi.</a:t>
            </a:r>
            <a:r>
              <a:rPr lang="pl-PL" sz="1800" dirty="0">
                <a:solidFill>
                  <a:schemeClr val="tx1"/>
                </a:solidFill>
                <a:latin typeface="+mn-lt"/>
                <a:ea typeface="Calibri" panose="020F0502020204030204" pitchFamily="34" charset="0"/>
                <a:cs typeface="Calibri" panose="020F0502020204030204" pitchFamily="34" charset="0"/>
              </a:rPr>
              <a:t> </a:t>
            </a:r>
          </a:p>
          <a:p>
            <a:endParaRPr lang="pl-PL" sz="1800" dirty="0">
              <a:solidFill>
                <a:schemeClr val="tx1"/>
              </a:solidFill>
              <a:latin typeface="+mn-lt"/>
              <a:ea typeface="Calibri" panose="020F0502020204030204" pitchFamily="34" charset="0"/>
              <a:cs typeface="Calibri" panose="020F0502020204030204" pitchFamily="34" charset="0"/>
            </a:endParaRPr>
          </a:p>
          <a:p>
            <a:r>
              <a:rPr lang="pl-PL" sz="1800" dirty="0">
                <a:solidFill>
                  <a:schemeClr val="tx1"/>
                </a:solidFill>
                <a:latin typeface="+mn-lt"/>
                <a:ea typeface="Calibri" panose="020F0502020204030204" pitchFamily="34" charset="0"/>
                <a:cs typeface="Calibri" panose="020F0502020204030204" pitchFamily="34" charset="0"/>
              </a:rPr>
              <a:t>11 czerwca 2025 r.</a:t>
            </a:r>
          </a:p>
        </p:txBody>
      </p:sp>
      <p:sp>
        <p:nvSpPr>
          <p:cNvPr id="35" name="pole tekstowe 34">
            <a:extLst>
              <a:ext uri="{FF2B5EF4-FFF2-40B4-BE49-F238E27FC236}">
                <a16:creationId xmlns:a16="http://schemas.microsoft.com/office/drawing/2014/main" id="{352672F4-1C02-4432-8AD3-67BDA8E73817}"/>
              </a:ext>
            </a:extLst>
          </p:cNvPr>
          <p:cNvSpPr txBox="1"/>
          <p:nvPr/>
        </p:nvSpPr>
        <p:spPr>
          <a:xfrm>
            <a:off x="8270609" y="5710686"/>
            <a:ext cx="10048874" cy="923330"/>
          </a:xfrm>
          <a:prstGeom prst="rect">
            <a:avLst/>
          </a:prstGeom>
          <a:noFill/>
        </p:spPr>
        <p:txBody>
          <a:bodyPr wrap="square">
            <a:spAutoFit/>
          </a:bodyPr>
          <a:lstStyle/>
          <a:p>
            <a:r>
              <a:rPr lang="pl-PL" sz="1800" b="0" i="0" u="none" strike="noStrike" dirty="0">
                <a:solidFill>
                  <a:schemeClr val="tx1"/>
                </a:solidFill>
                <a:effectLst/>
                <a:latin typeface="+mn-lt"/>
                <a:ea typeface="Calibri" panose="020F0502020204030204" pitchFamily="34" charset="0"/>
                <a:cs typeface="Calibri" panose="020F0502020204030204" pitchFamily="34" charset="0"/>
              </a:rPr>
              <a:t>Usprawnienie obsługi składania deklaracji PCC-3 i SD-Z2 (w szczególności objęcie procesem obsługi załączników). </a:t>
            </a:r>
            <a:r>
              <a:rPr lang="pl-PL" sz="1800" dirty="0">
                <a:solidFill>
                  <a:schemeClr val="tx1"/>
                </a:solidFill>
                <a:latin typeface="+mn-lt"/>
                <a:ea typeface="Calibri" panose="020F0502020204030204" pitchFamily="34" charset="0"/>
                <a:cs typeface="Calibri" panose="020F0502020204030204" pitchFamily="34" charset="0"/>
              </a:rPr>
              <a:t>Do 31.12.</a:t>
            </a:r>
            <a:r>
              <a:rPr lang="pl-PL" sz="1800" b="0" i="0" u="none" strike="noStrike" dirty="0">
                <a:solidFill>
                  <a:schemeClr val="tx1"/>
                </a:solidFill>
                <a:effectLst/>
                <a:latin typeface="+mn-lt"/>
                <a:ea typeface="Calibri" panose="020F0502020204030204" pitchFamily="34" charset="0"/>
                <a:cs typeface="Calibri" panose="020F0502020204030204" pitchFamily="34" charset="0"/>
              </a:rPr>
              <a:t>2025 r</a:t>
            </a:r>
            <a:r>
              <a:rPr lang="pl-PL" sz="1800" dirty="0">
                <a:solidFill>
                  <a:schemeClr val="tx1"/>
                </a:solidFill>
                <a:latin typeface="+mn-lt"/>
                <a:ea typeface="Calibri" panose="020F0502020204030204" pitchFamily="34" charset="0"/>
                <a:cs typeface="Calibri" panose="020F0502020204030204" pitchFamily="34" charset="0"/>
              </a:rPr>
              <a:t>.</a:t>
            </a:r>
            <a:r>
              <a:rPr lang="pl-PL" sz="1800" b="0" i="0" u="none" strike="noStrike" dirty="0">
                <a:solidFill>
                  <a:schemeClr val="tx1"/>
                </a:solidFill>
                <a:effectLst/>
                <a:latin typeface="+mn-lt"/>
                <a:ea typeface="Calibri" panose="020F0502020204030204" pitchFamily="34" charset="0"/>
                <a:cs typeface="Calibri" panose="020F0502020204030204" pitchFamily="34" charset="0"/>
              </a:rPr>
              <a:t> złożono 506 883 deklaracji</a:t>
            </a:r>
            <a:r>
              <a:rPr lang="pl-PL" sz="1800" dirty="0">
                <a:solidFill>
                  <a:schemeClr val="tx1"/>
                </a:solidFill>
                <a:latin typeface="+mn-lt"/>
                <a:ea typeface="Calibri" panose="020F0502020204030204" pitchFamily="34" charset="0"/>
                <a:cs typeface="Calibri" panose="020F0502020204030204" pitchFamily="34" charset="0"/>
              </a:rPr>
              <a:t>, natomiast w I - III kwartale 2026 r. – 990 666 deklaracji.</a:t>
            </a:r>
            <a:endParaRPr lang="pl-PL" sz="1800" b="0" i="0" u="none" strike="noStrike" dirty="0">
              <a:solidFill>
                <a:schemeClr val="tx1"/>
              </a:solidFill>
              <a:effectLst/>
              <a:latin typeface="+mn-lt"/>
              <a:ea typeface="Calibri" panose="020F0502020204030204" pitchFamily="34" charset="0"/>
              <a:cs typeface="Calibri" panose="020F0502020204030204" pitchFamily="34" charset="0"/>
            </a:endParaRPr>
          </a:p>
        </p:txBody>
      </p:sp>
      <p:sp>
        <p:nvSpPr>
          <p:cNvPr id="36" name="pole tekstowe 35">
            <a:extLst>
              <a:ext uri="{FF2B5EF4-FFF2-40B4-BE49-F238E27FC236}">
                <a16:creationId xmlns:a16="http://schemas.microsoft.com/office/drawing/2014/main" id="{B94991C5-45C2-44FE-A4CA-E922C2AC4508}"/>
              </a:ext>
            </a:extLst>
          </p:cNvPr>
          <p:cNvSpPr txBox="1"/>
          <p:nvPr/>
        </p:nvSpPr>
        <p:spPr>
          <a:xfrm>
            <a:off x="1043834" y="7507394"/>
            <a:ext cx="6759539" cy="1754326"/>
          </a:xfrm>
          <a:prstGeom prst="rect">
            <a:avLst/>
          </a:prstGeom>
          <a:noFill/>
        </p:spPr>
        <p:txBody>
          <a:bodyPr wrap="square">
            <a:spAutoFit/>
          </a:bodyPr>
          <a:lstStyle/>
          <a:p>
            <a:r>
              <a:rPr lang="pl-PL" sz="1800" b="1" i="0" u="none" strike="noStrike" dirty="0">
                <a:solidFill>
                  <a:schemeClr val="tx1"/>
                </a:solidFill>
                <a:effectLst/>
                <a:latin typeface="+mn-lt"/>
                <a:ea typeface="Calibri" panose="020F0502020204030204" pitchFamily="34" charset="0"/>
                <a:cs typeface="Calibri" panose="020F0502020204030204" pitchFamily="34" charset="0"/>
              </a:rPr>
              <a:t>Usprawnienie procesu płatności z kontekstu sald i rozliczeń </a:t>
            </a:r>
            <a:r>
              <a:rPr lang="pl-PL" sz="1800" b="0" i="0" u="none" strike="noStrike" dirty="0">
                <a:solidFill>
                  <a:schemeClr val="tx1"/>
                </a:solidFill>
                <a:effectLst/>
                <a:latin typeface="+mn-lt"/>
                <a:ea typeface="Calibri" panose="020F0502020204030204" pitchFamily="34" charset="0"/>
                <a:cs typeface="Calibri" panose="020F0502020204030204" pitchFamily="34" charset="0"/>
              </a:rPr>
              <a:t>(wizualizacja kwot do zapłaty na stronie głównej - opcja "Do zapłaty" oraz automatyczne wypełnianie formularza płatności wraz z aktualną kwotą odsetek).</a:t>
            </a:r>
          </a:p>
          <a:p>
            <a:endParaRPr lang="pl-PL" sz="1800" dirty="0">
              <a:solidFill>
                <a:schemeClr val="tx1"/>
              </a:solidFill>
              <a:latin typeface="+mn-lt"/>
              <a:ea typeface="Calibri" panose="020F0502020204030204" pitchFamily="34" charset="0"/>
              <a:cs typeface="Calibri" panose="020F0502020204030204" pitchFamily="34" charset="0"/>
            </a:endParaRPr>
          </a:p>
          <a:p>
            <a:r>
              <a:rPr lang="pl-PL" sz="1800" dirty="0">
                <a:solidFill>
                  <a:schemeClr val="tx1"/>
                </a:solidFill>
                <a:latin typeface="+mn-lt"/>
                <a:ea typeface="Calibri" panose="020F0502020204030204" pitchFamily="34" charset="0"/>
                <a:cs typeface="Calibri" panose="020F0502020204030204" pitchFamily="34" charset="0"/>
              </a:rPr>
              <a:t>18 grudnia 2024 r. </a:t>
            </a:r>
          </a:p>
        </p:txBody>
      </p:sp>
    </p:spTree>
    <p:extLst>
      <p:ext uri="{BB962C8B-B14F-4D97-AF65-F5344CB8AC3E}">
        <p14:creationId xmlns:p14="http://schemas.microsoft.com/office/powerpoint/2010/main" val="14945465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p:nvPr/>
        </p:nvSpPr>
        <p:spPr>
          <a:xfrm>
            <a:off x="1087437" y="625475"/>
            <a:ext cx="6237156" cy="689291"/>
          </a:xfrm>
          <a:prstGeom prst="rect">
            <a:avLst/>
          </a:prstGeom>
        </p:spPr>
        <p:txBody>
          <a:bodyPr vert="horz" wrap="square" lIns="0" tIns="12065" rIns="0" bIns="0" rtlCol="0">
            <a:spAutoFit/>
          </a:bodyPr>
          <a:lstStyle/>
          <a:p>
            <a:pPr marL="12700">
              <a:lnSpc>
                <a:spcPct val="100000"/>
              </a:lnSpc>
              <a:spcBef>
                <a:spcPts val="95"/>
              </a:spcBef>
            </a:pPr>
            <a:r>
              <a:rPr sz="4400" b="1">
                <a:latin typeface="+mn-lt"/>
                <a:cs typeface="Lato Black"/>
              </a:rPr>
              <a:t>eUrząd</a:t>
            </a:r>
            <a:r>
              <a:rPr sz="4400" b="1" spc="-245">
                <a:latin typeface="+mn-lt"/>
                <a:cs typeface="Lato Black"/>
              </a:rPr>
              <a:t> </a:t>
            </a:r>
            <a:r>
              <a:rPr sz="4400" b="1" spc="-10" dirty="0">
                <a:latin typeface="+mn-lt"/>
                <a:cs typeface="Lato Black"/>
              </a:rPr>
              <a:t>Skarbowy</a:t>
            </a:r>
            <a:endParaRPr sz="4400" dirty="0">
              <a:latin typeface="+mn-lt"/>
              <a:cs typeface="Lato Black"/>
            </a:endParaRPr>
          </a:p>
        </p:txBody>
      </p:sp>
      <p:sp>
        <p:nvSpPr>
          <p:cNvPr id="44" name="object 44"/>
          <p:cNvSpPr txBox="1">
            <a:spLocks noGrp="1"/>
          </p:cNvSpPr>
          <p:nvPr>
            <p:ph type="dt" sz="half" idx="6"/>
          </p:nvPr>
        </p:nvSpPr>
        <p:spPr>
          <a:prstGeom prst="rect">
            <a:avLst/>
          </a:prstGeom>
        </p:spPr>
        <p:txBody>
          <a:bodyPr vert="horz" wrap="square" lIns="0" tIns="27940" rIns="0" bIns="0" rtlCol="0">
            <a:spAutoFit/>
          </a:bodyPr>
          <a:lstStyle/>
          <a:p>
            <a:pPr marL="12700">
              <a:lnSpc>
                <a:spcPct val="100000"/>
              </a:lnSpc>
              <a:spcBef>
                <a:spcPts val="220"/>
              </a:spcBef>
              <a:tabLst>
                <a:tab pos="2276475" algn="l"/>
                <a:tab pos="2463165" algn="l"/>
              </a:tabLst>
            </a:pPr>
            <a:r>
              <a:rPr spc="120" dirty="0"/>
              <a:t>Ministerstwo</a:t>
            </a:r>
            <a:r>
              <a:rPr spc="290" dirty="0"/>
              <a:t> </a:t>
            </a:r>
            <a:r>
              <a:rPr spc="114" dirty="0"/>
              <a:t>Finansów</a:t>
            </a:r>
            <a:r>
              <a:rPr dirty="0"/>
              <a:t>	</a:t>
            </a:r>
            <a:r>
              <a:rPr b="0" spc="-50" dirty="0">
                <a:latin typeface="Open Sans"/>
                <a:cs typeface="Open Sans"/>
              </a:rPr>
              <a:t>/</a:t>
            </a:r>
            <a:r>
              <a:rPr b="0" dirty="0">
                <a:latin typeface="Open Sans"/>
                <a:cs typeface="Open Sans"/>
              </a:rPr>
              <a:t>	</a:t>
            </a:r>
            <a:r>
              <a:rPr b="0" spc="110" dirty="0">
                <a:latin typeface="Open Sans"/>
                <a:cs typeface="Open Sans"/>
              </a:rPr>
              <a:t>gov.pl/finanse </a:t>
            </a:r>
          </a:p>
        </p:txBody>
      </p:sp>
      <p:sp>
        <p:nvSpPr>
          <p:cNvPr id="45" name="object 45"/>
          <p:cNvSpPr txBox="1">
            <a:spLocks noGrp="1"/>
          </p:cNvSpPr>
          <p:nvPr>
            <p:ph type="ftr" sz="quarter" idx="5"/>
          </p:nvPr>
        </p:nvSpPr>
        <p:spPr>
          <a:prstGeom prst="rect">
            <a:avLst/>
          </a:prstGeom>
        </p:spPr>
        <p:txBody>
          <a:bodyPr vert="horz" wrap="square" lIns="0" tIns="27940" rIns="0" bIns="0" rtlCol="0">
            <a:spAutoFit/>
          </a:bodyPr>
          <a:lstStyle/>
          <a:p>
            <a:pPr marL="12700">
              <a:lnSpc>
                <a:spcPct val="100000"/>
              </a:lnSpc>
              <a:spcBef>
                <a:spcPts val="220"/>
              </a:spcBef>
              <a:tabLst>
                <a:tab pos="3196590" algn="l"/>
                <a:tab pos="3382645" algn="l"/>
              </a:tabLst>
            </a:pPr>
            <a:r>
              <a:rPr spc="120" dirty="0"/>
              <a:t>Krajowa</a:t>
            </a:r>
            <a:r>
              <a:rPr spc="265" dirty="0"/>
              <a:t> </a:t>
            </a:r>
            <a:r>
              <a:rPr spc="130" dirty="0"/>
              <a:t>Administracja</a:t>
            </a:r>
            <a:r>
              <a:rPr spc="270" dirty="0"/>
              <a:t> </a:t>
            </a:r>
            <a:r>
              <a:rPr spc="105" dirty="0"/>
              <a:t>Skarbowa</a:t>
            </a:r>
            <a:r>
              <a:rPr dirty="0"/>
              <a:t>	</a:t>
            </a:r>
            <a:r>
              <a:rPr b="0" spc="-50" dirty="0">
                <a:latin typeface="Open Sans"/>
                <a:cs typeface="Open Sans"/>
              </a:rPr>
              <a:t>/</a:t>
            </a:r>
            <a:r>
              <a:rPr b="0" dirty="0">
                <a:latin typeface="Open Sans"/>
                <a:cs typeface="Open Sans"/>
              </a:rPr>
              <a:t>	</a:t>
            </a:r>
            <a:r>
              <a:rPr b="0" spc="114" dirty="0">
                <a:latin typeface="Open Sans"/>
                <a:cs typeface="Open Sans"/>
              </a:rPr>
              <a:t>gov.pl/kas </a:t>
            </a:r>
          </a:p>
        </p:txBody>
      </p:sp>
      <p:sp>
        <p:nvSpPr>
          <p:cNvPr id="46" name="object 46"/>
          <p:cNvSpPr txBox="1">
            <a:spLocks noGrp="1"/>
          </p:cNvSpPr>
          <p:nvPr>
            <p:ph type="sldNum" sz="quarter" idx="7"/>
          </p:nvPr>
        </p:nvSpPr>
        <p:spPr>
          <a:prstGeom prst="rect">
            <a:avLst/>
          </a:prstGeom>
        </p:spPr>
        <p:txBody>
          <a:bodyPr vert="horz" wrap="square" lIns="0" tIns="27940" rIns="0" bIns="0" rtlCol="0">
            <a:spAutoFit/>
          </a:bodyPr>
          <a:lstStyle/>
          <a:p>
            <a:pPr marL="38100">
              <a:lnSpc>
                <a:spcPct val="100000"/>
              </a:lnSpc>
              <a:spcBef>
                <a:spcPts val="220"/>
              </a:spcBef>
            </a:pPr>
            <a:fld id="{81D60167-4931-47E6-BA6A-407CBD079E47}" type="slidenum">
              <a:rPr spc="-50" dirty="0"/>
              <a:t>21</a:t>
            </a:fld>
            <a:endParaRPr spc="-50" dirty="0"/>
          </a:p>
        </p:txBody>
      </p:sp>
      <p:sp>
        <p:nvSpPr>
          <p:cNvPr id="12" name="object 18">
            <a:extLst>
              <a:ext uri="{FF2B5EF4-FFF2-40B4-BE49-F238E27FC236}">
                <a16:creationId xmlns:a16="http://schemas.microsoft.com/office/drawing/2014/main" id="{BCAC9447-E1E9-9FE4-67DD-EFB631551835}"/>
              </a:ext>
            </a:extLst>
          </p:cNvPr>
          <p:cNvSpPr/>
          <p:nvPr/>
        </p:nvSpPr>
        <p:spPr>
          <a:xfrm>
            <a:off x="907831" y="2569457"/>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p>
        </p:txBody>
      </p:sp>
      <p:sp>
        <p:nvSpPr>
          <p:cNvPr id="18" name="object 18">
            <a:extLst>
              <a:ext uri="{FF2B5EF4-FFF2-40B4-BE49-F238E27FC236}">
                <a16:creationId xmlns:a16="http://schemas.microsoft.com/office/drawing/2014/main" id="{5F2374C0-4DBA-8C8B-5426-C88A029C2A35}"/>
              </a:ext>
            </a:extLst>
          </p:cNvPr>
          <p:cNvSpPr/>
          <p:nvPr/>
        </p:nvSpPr>
        <p:spPr>
          <a:xfrm>
            <a:off x="1131138" y="4349183"/>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p>
        </p:txBody>
      </p:sp>
      <p:sp>
        <p:nvSpPr>
          <p:cNvPr id="49" name="object 18">
            <a:extLst>
              <a:ext uri="{FF2B5EF4-FFF2-40B4-BE49-F238E27FC236}">
                <a16:creationId xmlns:a16="http://schemas.microsoft.com/office/drawing/2014/main" id="{57C2D6D0-E23A-654E-BB41-86D0E68544CB}"/>
              </a:ext>
            </a:extLst>
          </p:cNvPr>
          <p:cNvSpPr/>
          <p:nvPr/>
        </p:nvSpPr>
        <p:spPr>
          <a:xfrm>
            <a:off x="907831" y="61880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p>
        </p:txBody>
      </p:sp>
      <p:sp>
        <p:nvSpPr>
          <p:cNvPr id="50" name="object 18">
            <a:extLst>
              <a:ext uri="{FF2B5EF4-FFF2-40B4-BE49-F238E27FC236}">
                <a16:creationId xmlns:a16="http://schemas.microsoft.com/office/drawing/2014/main" id="{5F644A09-BDD5-4AA1-B9A4-B60BD78E49A2}"/>
              </a:ext>
            </a:extLst>
          </p:cNvPr>
          <p:cNvSpPr/>
          <p:nvPr/>
        </p:nvSpPr>
        <p:spPr>
          <a:xfrm rot="5400000">
            <a:off x="4630244" y="5987720"/>
            <a:ext cx="6866930" cy="4572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p>
        </p:txBody>
      </p:sp>
      <p:sp>
        <p:nvSpPr>
          <p:cNvPr id="22" name="pole tekstowe 21">
            <a:extLst>
              <a:ext uri="{FF2B5EF4-FFF2-40B4-BE49-F238E27FC236}">
                <a16:creationId xmlns:a16="http://schemas.microsoft.com/office/drawing/2014/main" id="{7D95927C-003D-4485-AECF-4B0B03AA8B99}"/>
              </a:ext>
            </a:extLst>
          </p:cNvPr>
          <p:cNvSpPr txBox="1"/>
          <p:nvPr/>
        </p:nvSpPr>
        <p:spPr>
          <a:xfrm>
            <a:off x="1094533" y="2819977"/>
            <a:ext cx="6375927" cy="923330"/>
          </a:xfrm>
          <a:prstGeom prst="rect">
            <a:avLst/>
          </a:prstGeom>
          <a:noFill/>
        </p:spPr>
        <p:txBody>
          <a:bodyPr wrap="square">
            <a:spAutoFit/>
          </a:bodyPr>
          <a:lstStyle/>
          <a:p>
            <a:r>
              <a:rPr lang="pl-PL" dirty="0">
                <a:solidFill>
                  <a:schemeClr val="tx1"/>
                </a:solidFill>
                <a:latin typeface="+mn-lt"/>
              </a:rPr>
              <a:t>Udostępnienie</a:t>
            </a:r>
            <a:r>
              <a:rPr lang="pl-PL" b="0" i="0" u="none" strike="noStrike" dirty="0">
                <a:solidFill>
                  <a:schemeClr val="tx1"/>
                </a:solidFill>
                <a:effectLst/>
                <a:latin typeface="+mn-lt"/>
              </a:rPr>
              <a:t> </a:t>
            </a:r>
            <a:r>
              <a:rPr lang="pl-PL" b="1" dirty="0">
                <a:solidFill>
                  <a:schemeClr val="tx1"/>
                </a:solidFill>
                <a:latin typeface="+mn-lt"/>
              </a:rPr>
              <a:t>wniosków CRPO (PPO-1, OPO-1) </a:t>
            </a:r>
            <a:r>
              <a:rPr lang="pl-PL" dirty="0">
                <a:solidFill>
                  <a:schemeClr val="tx1"/>
                </a:solidFill>
                <a:latin typeface="+mn-lt"/>
              </a:rPr>
              <a:t>w eUS. </a:t>
            </a:r>
          </a:p>
          <a:p>
            <a:endParaRPr lang="pl-PL" dirty="0">
              <a:solidFill>
                <a:schemeClr val="tx1"/>
              </a:solidFill>
              <a:latin typeface="+mn-lt"/>
            </a:endParaRPr>
          </a:p>
          <a:p>
            <a:r>
              <a:rPr lang="pl-PL" dirty="0">
                <a:solidFill>
                  <a:schemeClr val="tx1"/>
                </a:solidFill>
                <a:latin typeface="+mn-lt"/>
              </a:rPr>
              <a:t>17 grudnia 2025 r.</a:t>
            </a:r>
          </a:p>
        </p:txBody>
      </p:sp>
      <p:sp>
        <p:nvSpPr>
          <p:cNvPr id="24" name="pole tekstowe 23">
            <a:extLst>
              <a:ext uri="{FF2B5EF4-FFF2-40B4-BE49-F238E27FC236}">
                <a16:creationId xmlns:a16="http://schemas.microsoft.com/office/drawing/2014/main" id="{8D31B0D7-B947-45CB-B64C-F77B8CAF82B4}"/>
              </a:ext>
            </a:extLst>
          </p:cNvPr>
          <p:cNvSpPr txBox="1"/>
          <p:nvPr/>
        </p:nvSpPr>
        <p:spPr>
          <a:xfrm>
            <a:off x="8193040" y="2692617"/>
            <a:ext cx="10660309" cy="1477328"/>
          </a:xfrm>
          <a:prstGeom prst="rect">
            <a:avLst/>
          </a:prstGeom>
          <a:noFill/>
        </p:spPr>
        <p:txBody>
          <a:bodyPr wrap="square">
            <a:spAutoFit/>
          </a:bodyPr>
          <a:lstStyle/>
          <a:p>
            <a:r>
              <a:rPr lang="pl-PL"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Użytkownicy mają dostęp do pełnej i aktualnej informacji o pełnomocnikach i mocodawcach.  Dodatkowo mogą załatwiać sprawy dotyczące ustanowienia, zmiany lub odwołania pełnomocnictwa na jednej e-platformie.</a:t>
            </a:r>
          </a:p>
          <a:p>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Korzystając z usługi złożono: w roku 2025 około 2 000 dokumentów, natomiast w I - III kwartale 2026 roku 42 954 dokumentów.</a:t>
            </a:r>
          </a:p>
          <a:p>
            <a:endParaRPr lang="pl-PL" dirty="0"/>
          </a:p>
        </p:txBody>
      </p:sp>
      <p:sp>
        <p:nvSpPr>
          <p:cNvPr id="31" name="object 18">
            <a:extLst>
              <a:ext uri="{FF2B5EF4-FFF2-40B4-BE49-F238E27FC236}">
                <a16:creationId xmlns:a16="http://schemas.microsoft.com/office/drawing/2014/main" id="{C47C1FD6-317F-4999-B6CF-D32BE142878E}"/>
              </a:ext>
            </a:extLst>
          </p:cNvPr>
          <p:cNvSpPr/>
          <p:nvPr/>
        </p:nvSpPr>
        <p:spPr>
          <a:xfrm>
            <a:off x="1087436" y="9433917"/>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p>
        </p:txBody>
      </p:sp>
      <p:sp>
        <p:nvSpPr>
          <p:cNvPr id="32" name="pole tekstowe 31">
            <a:extLst>
              <a:ext uri="{FF2B5EF4-FFF2-40B4-BE49-F238E27FC236}">
                <a16:creationId xmlns:a16="http://schemas.microsoft.com/office/drawing/2014/main" id="{CBDB46B4-4CE4-4E81-9FAC-3D6B260E7935}"/>
              </a:ext>
            </a:extLst>
          </p:cNvPr>
          <p:cNvSpPr txBox="1"/>
          <p:nvPr/>
        </p:nvSpPr>
        <p:spPr>
          <a:xfrm>
            <a:off x="8159049" y="4676760"/>
            <a:ext cx="9940157" cy="923330"/>
          </a:xfrm>
          <a:prstGeom prst="rect">
            <a:avLst/>
          </a:prstGeom>
          <a:noFill/>
        </p:spPr>
        <p:txBody>
          <a:bodyPr wrap="square">
            <a:spAutoFit/>
          </a:bodyPr>
          <a:lstStyle/>
          <a:p>
            <a:r>
              <a:rPr lang="pl-PL" dirty="0">
                <a:latin typeface="+mn-lt"/>
              </a:rPr>
              <a:t>Udostępnione e-usługi pozwalają klientom KAS składać i odwoływać zgłoszenia </a:t>
            </a:r>
            <a:r>
              <a:rPr lang="pl-PL" b="0" i="0" dirty="0">
                <a:solidFill>
                  <a:srgbClr val="303030"/>
                </a:solidFill>
                <a:effectLst/>
                <a:latin typeface="+mn-lt"/>
              </a:rPr>
              <a:t>o zamiarze wystawiania i przesyłania do Krajowego Systemu e-Faktur faktur z załącznikiem.</a:t>
            </a:r>
            <a:endParaRPr lang="pl-PL" dirty="0">
              <a:latin typeface="+mn-lt"/>
            </a:endParaRPr>
          </a:p>
          <a:p>
            <a:r>
              <a:rPr lang="pl-PL" dirty="0">
                <a:solidFill>
                  <a:schemeClr val="tx1"/>
                </a:solidFill>
                <a:latin typeface="+mn-lt"/>
                <a:ea typeface="Calibri" panose="020F0502020204030204" pitchFamily="34" charset="0"/>
                <a:cs typeface="Calibri" panose="020F0502020204030204" pitchFamily="34" charset="0"/>
              </a:rPr>
              <a:t>W I - III kwartale 2026 roku użytkownicy złożyli 2 033 dokumentów.</a:t>
            </a:r>
            <a:endParaRPr lang="pl-PL" dirty="0">
              <a:solidFill>
                <a:srgbClr val="000000"/>
              </a:solidFill>
              <a:latin typeface="+mn-lt"/>
            </a:endParaRPr>
          </a:p>
        </p:txBody>
      </p:sp>
      <p:sp>
        <p:nvSpPr>
          <p:cNvPr id="35" name="pole tekstowe 34">
            <a:extLst>
              <a:ext uri="{FF2B5EF4-FFF2-40B4-BE49-F238E27FC236}">
                <a16:creationId xmlns:a16="http://schemas.microsoft.com/office/drawing/2014/main" id="{8D0266D1-26E6-439C-B800-8F96BFFAE171}"/>
              </a:ext>
            </a:extLst>
          </p:cNvPr>
          <p:cNvSpPr txBox="1"/>
          <p:nvPr/>
        </p:nvSpPr>
        <p:spPr>
          <a:xfrm>
            <a:off x="1040580" y="4621569"/>
            <a:ext cx="6640816" cy="1200329"/>
          </a:xfrm>
          <a:prstGeom prst="rect">
            <a:avLst/>
          </a:prstGeom>
          <a:noFill/>
        </p:spPr>
        <p:txBody>
          <a:bodyPr wrap="square">
            <a:spAutoFit/>
          </a:bodyPr>
          <a:lstStyle/>
          <a:p>
            <a:r>
              <a:rPr lang="pl-PL" b="1" dirty="0">
                <a:latin typeface="+mn-lt"/>
              </a:rPr>
              <a:t>Formularze </a:t>
            </a:r>
            <a:r>
              <a:rPr lang="pl-PL" b="1" dirty="0" err="1">
                <a:latin typeface="+mn-lt"/>
              </a:rPr>
              <a:t>KSeF</a:t>
            </a:r>
            <a:r>
              <a:rPr lang="pl-PL" b="1" dirty="0">
                <a:latin typeface="+mn-lt"/>
              </a:rPr>
              <a:t> </a:t>
            </a:r>
            <a:endParaRPr lang="pl-PL" dirty="0">
              <a:latin typeface="+mn-lt"/>
            </a:endParaRPr>
          </a:p>
          <a:p>
            <a:r>
              <a:rPr lang="pl-PL" dirty="0">
                <a:latin typeface="+mn-lt"/>
              </a:rPr>
              <a:t>Wdrożenie formularzy ZGL_ZAW/ZAP dla </a:t>
            </a:r>
            <a:r>
              <a:rPr lang="pl-PL" dirty="0" err="1">
                <a:latin typeface="+mn-lt"/>
              </a:rPr>
              <a:t>KSeF</a:t>
            </a:r>
            <a:endParaRPr lang="pl-PL" dirty="0">
              <a:latin typeface="+mn-lt"/>
            </a:endParaRPr>
          </a:p>
          <a:p>
            <a:endParaRPr lang="pl-PL" dirty="0">
              <a:solidFill>
                <a:schemeClr val="tx1"/>
              </a:solidFill>
              <a:latin typeface="+mn-lt"/>
            </a:endParaRPr>
          </a:p>
          <a:p>
            <a:r>
              <a:rPr lang="pl-PL" dirty="0">
                <a:solidFill>
                  <a:schemeClr val="tx1"/>
                </a:solidFill>
                <a:latin typeface="+mn-lt"/>
              </a:rPr>
              <a:t>1 stycznia 2026 r.</a:t>
            </a:r>
          </a:p>
        </p:txBody>
      </p:sp>
      <p:sp>
        <p:nvSpPr>
          <p:cNvPr id="36" name="pole tekstowe 35">
            <a:extLst>
              <a:ext uri="{FF2B5EF4-FFF2-40B4-BE49-F238E27FC236}">
                <a16:creationId xmlns:a16="http://schemas.microsoft.com/office/drawing/2014/main" id="{A640243E-2EB7-46D1-9769-B7C2A8D980F8}"/>
              </a:ext>
            </a:extLst>
          </p:cNvPr>
          <p:cNvSpPr txBox="1"/>
          <p:nvPr/>
        </p:nvSpPr>
        <p:spPr>
          <a:xfrm>
            <a:off x="984313" y="6328400"/>
            <a:ext cx="6596365" cy="2862322"/>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pl-PL"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Times New Roman" panose="02020603050405020304" pitchFamily="18" charset="0"/>
              </a:rPr>
              <a:t>Udostępnienie dokumentów w </a:t>
            </a:r>
            <a:r>
              <a:rPr kumimoji="0" lang="pl-PL" b="0" i="0" u="none" strike="noStrike" kern="0" cap="none" spc="0" normalizeH="0" baseline="0" noProof="0" dirty="0" err="1">
                <a:ln>
                  <a:noFill/>
                </a:ln>
                <a:solidFill>
                  <a:sysClr val="windowText" lastClr="000000"/>
                </a:solidFill>
                <a:effectLst/>
                <a:uLnTx/>
                <a:uFillTx/>
                <a:latin typeface="Calibri" panose="020F0502020204030204" pitchFamily="34" charset="0"/>
                <a:ea typeface="Calibri" panose="020F0502020204030204" pitchFamily="34" charset="0"/>
                <a:cs typeface="Times New Roman" panose="02020603050405020304" pitchFamily="18" charset="0"/>
              </a:rPr>
              <a:t>eUrzędzie</a:t>
            </a:r>
            <a:r>
              <a:rPr kumimoji="0" lang="pl-PL"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Times New Roman" panose="02020603050405020304" pitchFamily="18" charset="0"/>
              </a:rPr>
              <a:t> Skarbowym:</a:t>
            </a:r>
          </a:p>
          <a:p>
            <a:pPr marL="285750" marR="0" lvl="0" indent="-285750" defTabSz="914400" eaLnBrk="1" fontAlgn="auto" latinLnBrk="0" hangingPunct="1">
              <a:lnSpc>
                <a:spcPct val="100000"/>
              </a:lnSpc>
              <a:spcBef>
                <a:spcPts val="0"/>
              </a:spcBef>
              <a:spcAft>
                <a:spcPts val="0"/>
              </a:spcAft>
              <a:buClrTx/>
              <a:buSzTx/>
              <a:buFontTx/>
              <a:buChar char="-"/>
              <a:tabLst/>
              <a:defRPr/>
            </a:pPr>
            <a:r>
              <a:rPr kumimoji="0" lang="pl-PL" b="0" i="0" u="none" strike="noStrike" kern="0" cap="none" spc="0" normalizeH="0" baseline="0" noProof="0" dirty="0">
                <a:ln>
                  <a:noFill/>
                </a:ln>
                <a:solidFill>
                  <a:schemeClr val="tx1"/>
                </a:solidFill>
                <a:effectLst/>
                <a:uLnTx/>
                <a:uFillTx/>
                <a:latin typeface="Calibri" panose="020F0502020204030204" pitchFamily="34" charset="0"/>
                <a:ea typeface="Calibri" panose="020F0502020204030204" pitchFamily="34" charset="0"/>
                <a:cs typeface="Times New Roman" panose="02020603050405020304" pitchFamily="18" charset="0"/>
              </a:rPr>
              <a:t>Dobrowolne poddanie się odpowiedzialności </a:t>
            </a:r>
            <a:r>
              <a:rPr kumimoji="0" lang="pl-PL" b="1" i="0" u="none" strike="noStrike" kern="0" cap="none" spc="0" normalizeH="0" baseline="0" noProof="0" dirty="0">
                <a:ln>
                  <a:noFill/>
                </a:ln>
                <a:solidFill>
                  <a:schemeClr val="tx1"/>
                </a:solidFill>
                <a:effectLst/>
                <a:uLnTx/>
                <a:uFillTx/>
                <a:latin typeface="Calibri" panose="020F0502020204030204" pitchFamily="34" charset="0"/>
                <a:ea typeface="Calibri" panose="020F0502020204030204" pitchFamily="34" charset="0"/>
                <a:cs typeface="Times New Roman" panose="02020603050405020304" pitchFamily="18" charset="0"/>
              </a:rPr>
              <a:t>DPO-1</a:t>
            </a:r>
            <a:r>
              <a:rPr kumimoji="0" lang="pl-PL" b="0" i="0" u="none" strike="noStrike" kern="0" cap="none" spc="0" normalizeH="0" baseline="0" noProof="0" dirty="0">
                <a:ln>
                  <a:noFill/>
                </a:ln>
                <a:solidFill>
                  <a:schemeClr val="tx1"/>
                </a:solidFill>
                <a:effectLst/>
                <a:uLnTx/>
                <a:uFillTx/>
                <a:latin typeface="Calibri" panose="020F0502020204030204" pitchFamily="34" charset="0"/>
                <a:ea typeface="Calibri" panose="020F0502020204030204" pitchFamily="34" charset="0"/>
                <a:cs typeface="Times New Roman" panose="02020603050405020304" pitchFamily="18" charset="0"/>
              </a:rPr>
              <a:t> – konto osoby fizycznej;</a:t>
            </a:r>
          </a:p>
          <a:p>
            <a:pPr marL="285750" marR="0" lvl="0" indent="-285750" defTabSz="914400" eaLnBrk="1" fontAlgn="auto" latinLnBrk="0" hangingPunct="1">
              <a:lnSpc>
                <a:spcPct val="100000"/>
              </a:lnSpc>
              <a:spcBef>
                <a:spcPts val="0"/>
              </a:spcBef>
              <a:spcAft>
                <a:spcPts val="0"/>
              </a:spcAft>
              <a:buClrTx/>
              <a:buSzTx/>
              <a:buFontTx/>
              <a:buChar char="-"/>
              <a:tabLst/>
              <a:defRPr/>
            </a:pPr>
            <a:r>
              <a:rPr kumimoji="0" lang="pl-PL" b="0" i="0" u="none" strike="noStrike" kern="0" cap="none" spc="0" normalizeH="0" baseline="0" noProof="0" dirty="0">
                <a:ln>
                  <a:noFill/>
                </a:ln>
                <a:solidFill>
                  <a:schemeClr val="tx1"/>
                </a:solidFill>
                <a:effectLst/>
                <a:uLnTx/>
                <a:uFillTx/>
                <a:latin typeface="Calibri" panose="020F0502020204030204" pitchFamily="34" charset="0"/>
                <a:ea typeface="Calibri" panose="020F0502020204030204" pitchFamily="34" charset="0"/>
                <a:cs typeface="Times New Roman" panose="02020603050405020304" pitchFamily="18" charset="0"/>
              </a:rPr>
              <a:t>Zgłoszenie interwencji </a:t>
            </a:r>
            <a:r>
              <a:rPr kumimoji="0" lang="pl-PL" b="1" i="0" u="none" strike="noStrike" kern="0" cap="none" spc="0" normalizeH="0" baseline="0" noProof="0" dirty="0">
                <a:ln>
                  <a:noFill/>
                </a:ln>
                <a:solidFill>
                  <a:schemeClr val="tx1"/>
                </a:solidFill>
                <a:effectLst/>
                <a:uLnTx/>
                <a:uFillTx/>
                <a:latin typeface="Calibri" panose="020F0502020204030204" pitchFamily="34" charset="0"/>
                <a:ea typeface="Calibri" panose="020F0502020204030204" pitchFamily="34" charset="0"/>
                <a:cs typeface="Times New Roman" panose="02020603050405020304" pitchFamily="18" charset="0"/>
              </a:rPr>
              <a:t>INT-1</a:t>
            </a:r>
            <a:r>
              <a:rPr kumimoji="0" lang="pl-PL" b="0" i="0" u="none" strike="noStrike" kern="0" cap="none" spc="0" normalizeH="0" baseline="0" noProof="0" dirty="0">
                <a:ln>
                  <a:noFill/>
                </a:ln>
                <a:solidFill>
                  <a:schemeClr val="tx1"/>
                </a:solidFill>
                <a:effectLst/>
                <a:uLnTx/>
                <a:uFillTx/>
                <a:latin typeface="Calibri" panose="020F0502020204030204" pitchFamily="34" charset="0"/>
                <a:ea typeface="Calibri" panose="020F0502020204030204" pitchFamily="34" charset="0"/>
                <a:cs typeface="Times New Roman" panose="02020603050405020304" pitchFamily="18" charset="0"/>
              </a:rPr>
              <a:t> – konto osoby fizycznej i konto organizacji;</a:t>
            </a:r>
          </a:p>
          <a:p>
            <a:pPr marL="285750" indent="-285750">
              <a:buFontTx/>
              <a:buChar char="-"/>
              <a:defRPr/>
            </a:pPr>
            <a:r>
              <a:rPr kumimoji="0" lang="pl-PL" b="0" i="0" u="none" strike="noStrike" kern="0" cap="none" spc="0" normalizeH="0" baseline="0" noProof="0" dirty="0">
                <a:ln>
                  <a:noFill/>
                </a:ln>
                <a:solidFill>
                  <a:schemeClr val="tx1"/>
                </a:solidFill>
                <a:effectLst/>
                <a:uLnTx/>
                <a:uFillTx/>
                <a:latin typeface="Calibri" panose="020F0502020204030204" pitchFamily="34" charset="0"/>
                <a:ea typeface="Calibri" panose="020F0502020204030204" pitchFamily="34" charset="0"/>
                <a:cs typeface="Times New Roman" panose="02020603050405020304" pitchFamily="18" charset="0"/>
              </a:rPr>
              <a:t>Rozłożenie na raty zobowiązania (podatki) </a:t>
            </a:r>
            <a:r>
              <a:rPr kumimoji="0" lang="pl-PL" b="1" i="0" u="none" strike="noStrike" kern="0" cap="none" spc="0" normalizeH="0" baseline="0" noProof="0" dirty="0">
                <a:ln>
                  <a:noFill/>
                </a:ln>
                <a:solidFill>
                  <a:schemeClr val="tx1"/>
                </a:solidFill>
                <a:effectLst/>
                <a:uLnTx/>
                <a:uFillTx/>
                <a:latin typeface="Calibri" panose="020F0502020204030204" pitchFamily="34" charset="0"/>
                <a:ea typeface="Calibri" panose="020F0502020204030204" pitchFamily="34" charset="0"/>
                <a:cs typeface="Times New Roman" panose="02020603050405020304" pitchFamily="18" charset="0"/>
              </a:rPr>
              <a:t>RAT-ZW</a:t>
            </a:r>
            <a:r>
              <a:rPr kumimoji="0" lang="pl-PL" b="0" i="0" u="none" strike="noStrike" kern="0" cap="none" spc="0" normalizeH="0" baseline="0" noProof="0" dirty="0">
                <a:ln>
                  <a:noFill/>
                </a:ln>
                <a:solidFill>
                  <a:schemeClr val="tx1"/>
                </a:solidFill>
                <a:effectLst/>
                <a:uLnTx/>
                <a:uFillTx/>
                <a:latin typeface="Calibri" panose="020F0502020204030204" pitchFamily="34" charset="0"/>
                <a:ea typeface="Calibri" panose="020F0502020204030204" pitchFamily="34" charset="0"/>
                <a:cs typeface="Times New Roman" panose="02020603050405020304" pitchFamily="18" charset="0"/>
              </a:rPr>
              <a:t> - konto osoby fizycznej i konto organizacji.</a:t>
            </a:r>
            <a:endParaRPr kumimoji="0" lang="pl-PL" b="0" i="0" u="none" strike="noStrike" kern="0" cap="none" spc="0" normalizeH="0" baseline="0" noProof="0" dirty="0">
              <a:ln>
                <a:noFill/>
              </a:ln>
              <a:solidFill>
                <a:srgbClr val="92D05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a:defRPr/>
            </a:pPr>
            <a:endParaRPr lang="pl-PL" dirty="0">
              <a:solidFill>
                <a:srgbClr val="92D050"/>
              </a:solidFill>
              <a:latin typeface="Calibri" panose="020F0502020204030204" pitchFamily="34" charset="0"/>
              <a:ea typeface="Calibri" panose="020F0502020204030204" pitchFamily="34" charset="0"/>
              <a:cs typeface="Times New Roman" panose="02020603050405020304" pitchFamily="18" charset="0"/>
            </a:endParaRPr>
          </a:p>
          <a:p>
            <a:pPr>
              <a:defRPr/>
            </a:pPr>
            <a:r>
              <a:rPr lang="pl-PL" dirty="0">
                <a:latin typeface="Calibri" panose="020F0502020204030204" pitchFamily="34" charset="0"/>
                <a:ea typeface="Calibri" panose="020F0502020204030204" pitchFamily="34" charset="0"/>
                <a:cs typeface="Times New Roman" panose="02020603050405020304" pitchFamily="18" charset="0"/>
              </a:rPr>
              <a:t> IV kwartał 2025 r.</a:t>
            </a:r>
          </a:p>
          <a:p>
            <a:pPr marL="285750" marR="0" lvl="0" indent="-285750" defTabSz="914400" eaLnBrk="1" fontAlgn="auto" latinLnBrk="0" hangingPunct="1">
              <a:lnSpc>
                <a:spcPct val="100000"/>
              </a:lnSpc>
              <a:spcBef>
                <a:spcPts val="0"/>
              </a:spcBef>
              <a:spcAft>
                <a:spcPts val="0"/>
              </a:spcAft>
              <a:buClrTx/>
              <a:buSzTx/>
              <a:buFontTx/>
              <a:buChar char="-"/>
              <a:tabLst/>
              <a:defRPr/>
            </a:pPr>
            <a:endParaRPr kumimoji="0" lang="pl-PL" sz="18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28" name="pole tekstowe 27">
            <a:extLst>
              <a:ext uri="{FF2B5EF4-FFF2-40B4-BE49-F238E27FC236}">
                <a16:creationId xmlns:a16="http://schemas.microsoft.com/office/drawing/2014/main" id="{DE35E26E-5795-410C-83E0-03B7246BA16D}"/>
              </a:ext>
            </a:extLst>
          </p:cNvPr>
          <p:cNvSpPr txBox="1"/>
          <p:nvPr/>
        </p:nvSpPr>
        <p:spPr>
          <a:xfrm>
            <a:off x="8263919" y="6658671"/>
            <a:ext cx="10246331" cy="1477328"/>
          </a:xfrm>
          <a:prstGeom prst="rect">
            <a:avLst/>
          </a:prstGeom>
          <a:noFill/>
        </p:spPr>
        <p:txBody>
          <a:bodyPr wrap="square">
            <a:spAutoFit/>
          </a:bodyPr>
          <a:lstStyle/>
          <a:p>
            <a:r>
              <a:rPr lang="pl-PL" dirty="0">
                <a:solidFill>
                  <a:srgbClr val="000000"/>
                </a:solidFill>
                <a:latin typeface="Calibri" panose="020F0502020204030204" pitchFamily="34" charset="0"/>
              </a:rPr>
              <a:t>Szybkie, proste i wygodne złożenie dokumentów wraz z informacją o wymaganych załącznikach za pośrednictwem serwisu eUrząd Skarbowy oraz aplikacji mobilnej eUS.</a:t>
            </a:r>
            <a:br>
              <a:rPr lang="pl-PL" dirty="0">
                <a:solidFill>
                  <a:srgbClr val="000000"/>
                </a:solidFill>
                <a:latin typeface="Calibri" panose="020F0502020204030204" pitchFamily="34" charset="0"/>
              </a:rPr>
            </a:br>
            <a:r>
              <a:rPr lang="pl-PL" dirty="0">
                <a:solidFill>
                  <a:schemeClr val="tx1"/>
                </a:solidFill>
                <a:latin typeface="Calibri" panose="020F0502020204030204" pitchFamily="34" charset="0"/>
                <a:ea typeface="Calibri" panose="020F0502020204030204" pitchFamily="34" charset="0"/>
              </a:rPr>
              <a:t>Cały proces ułatwia kreator, który prowadzi użytkownika krok po kroku, eliminując ryzyko błędów.</a:t>
            </a:r>
            <a:endParaRPr lang="pl-PL" dirty="0">
              <a:solidFill>
                <a:srgbClr val="000000"/>
              </a:solidFill>
              <a:latin typeface="Calibri" panose="020F0502020204030204" pitchFamily="34" charset="0"/>
            </a:endParaRPr>
          </a:p>
          <a:p>
            <a:r>
              <a:rPr lang="pl-PL" dirty="0">
                <a:solidFill>
                  <a:srgbClr val="000000"/>
                </a:solidFill>
                <a:latin typeface="Calibri" panose="020F0502020204030204" pitchFamily="34" charset="0"/>
              </a:rPr>
              <a:t>W 2025 roku użytkownicy złożyli 1265 dokumentów, natomiast w I - III kwartale 2026 r. – 11 200 dokumentów. </a:t>
            </a:r>
          </a:p>
        </p:txBody>
      </p:sp>
      <p:sp>
        <p:nvSpPr>
          <p:cNvPr id="19" name="pole tekstowe 18">
            <a:extLst>
              <a:ext uri="{FF2B5EF4-FFF2-40B4-BE49-F238E27FC236}">
                <a16:creationId xmlns:a16="http://schemas.microsoft.com/office/drawing/2014/main" id="{C8453125-2D54-4FFC-A504-AD3CD555276B}"/>
              </a:ext>
            </a:extLst>
          </p:cNvPr>
          <p:cNvSpPr txBox="1"/>
          <p:nvPr/>
        </p:nvSpPr>
        <p:spPr>
          <a:xfrm>
            <a:off x="1040580" y="9433917"/>
            <a:ext cx="9925870" cy="369332"/>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pl-PL" sz="18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Times New Roman" panose="02020603050405020304" pitchFamily="18" charset="0"/>
              </a:rPr>
              <a:t>Pod koniec 2025 r. udostępniono nową odsłonę strony www.podatki.gov.pl</a:t>
            </a:r>
          </a:p>
        </p:txBody>
      </p:sp>
      <p:sp>
        <p:nvSpPr>
          <p:cNvPr id="20" name="object 9">
            <a:extLst>
              <a:ext uri="{FF2B5EF4-FFF2-40B4-BE49-F238E27FC236}">
                <a16:creationId xmlns:a16="http://schemas.microsoft.com/office/drawing/2014/main" id="{910CF269-B315-45C0-992D-900125C11754}"/>
              </a:ext>
            </a:extLst>
          </p:cNvPr>
          <p:cNvSpPr txBox="1"/>
          <p:nvPr/>
        </p:nvSpPr>
        <p:spPr>
          <a:xfrm>
            <a:off x="1157445" y="1947040"/>
            <a:ext cx="4316414" cy="444994"/>
          </a:xfrm>
          <a:prstGeom prst="rect">
            <a:avLst/>
          </a:prstGeom>
        </p:spPr>
        <p:txBody>
          <a:bodyPr vert="horz" wrap="square" lIns="0" tIns="13970" rIns="0" bIns="0" rtlCol="0">
            <a:spAutoFit/>
          </a:bodyPr>
          <a:lstStyle/>
          <a:p>
            <a:pPr marL="12700">
              <a:lnSpc>
                <a:spcPct val="100000"/>
              </a:lnSpc>
              <a:spcBef>
                <a:spcPts val="110"/>
              </a:spcBef>
            </a:pPr>
            <a:r>
              <a:rPr lang="pl-PL" sz="2800" b="1" dirty="0">
                <a:latin typeface="+mn-lt"/>
                <a:cs typeface="Lato Black"/>
              </a:rPr>
              <a:t>Wdrożone funkcjonalności</a:t>
            </a:r>
            <a:endParaRPr sz="2800" dirty="0">
              <a:latin typeface="+mn-lt"/>
              <a:cs typeface="Lato Black"/>
            </a:endParaRPr>
          </a:p>
        </p:txBody>
      </p:sp>
      <p:sp>
        <p:nvSpPr>
          <p:cNvPr id="21" name="object 10">
            <a:extLst>
              <a:ext uri="{FF2B5EF4-FFF2-40B4-BE49-F238E27FC236}">
                <a16:creationId xmlns:a16="http://schemas.microsoft.com/office/drawing/2014/main" id="{4791DC81-69A6-45BF-8DE2-98792FCB27C3}"/>
              </a:ext>
            </a:extLst>
          </p:cNvPr>
          <p:cNvSpPr txBox="1"/>
          <p:nvPr/>
        </p:nvSpPr>
        <p:spPr>
          <a:xfrm>
            <a:off x="8458995" y="1947040"/>
            <a:ext cx="3783330" cy="444994"/>
          </a:xfrm>
          <a:prstGeom prst="rect">
            <a:avLst/>
          </a:prstGeom>
        </p:spPr>
        <p:txBody>
          <a:bodyPr vert="horz" wrap="square" lIns="0" tIns="13970" rIns="0" bIns="0" rtlCol="0">
            <a:spAutoFit/>
          </a:bodyPr>
          <a:lstStyle/>
          <a:p>
            <a:pPr marL="12700">
              <a:lnSpc>
                <a:spcPct val="100000"/>
              </a:lnSpc>
              <a:spcBef>
                <a:spcPts val="110"/>
              </a:spcBef>
            </a:pPr>
            <a:r>
              <a:rPr lang="pl-PL" sz="2800" b="1" dirty="0">
                <a:solidFill>
                  <a:schemeClr val="tx1"/>
                </a:solidFill>
                <a:latin typeface="+mn-lt"/>
                <a:cs typeface="Lato Black"/>
              </a:rPr>
              <a:t>Jak</a:t>
            </a:r>
            <a:r>
              <a:rPr lang="pl-PL" sz="2800" b="1" spc="-65" dirty="0">
                <a:solidFill>
                  <a:schemeClr val="tx1"/>
                </a:solidFill>
                <a:latin typeface="+mn-lt"/>
                <a:cs typeface="Lato Black"/>
              </a:rPr>
              <a:t> </a:t>
            </a:r>
            <a:r>
              <a:rPr lang="pl-PL" sz="2800" b="1" dirty="0">
                <a:solidFill>
                  <a:schemeClr val="tx1"/>
                </a:solidFill>
                <a:latin typeface="+mn-lt"/>
                <a:cs typeface="Lato Black"/>
              </a:rPr>
              <a:t>korzystają</a:t>
            </a:r>
            <a:r>
              <a:rPr lang="pl-PL" sz="2800" b="1" spc="-65" dirty="0">
                <a:solidFill>
                  <a:schemeClr val="tx1"/>
                </a:solidFill>
                <a:latin typeface="+mn-lt"/>
                <a:cs typeface="Lato Black"/>
              </a:rPr>
              <a:t> </a:t>
            </a:r>
            <a:r>
              <a:rPr lang="pl-PL" sz="2800" b="1" spc="-10" dirty="0">
                <a:solidFill>
                  <a:schemeClr val="tx1"/>
                </a:solidFill>
                <a:latin typeface="+mn-lt"/>
                <a:cs typeface="Lato Black"/>
              </a:rPr>
              <a:t>obywatele</a:t>
            </a:r>
            <a:endParaRPr lang="pl-PL" sz="2800" dirty="0">
              <a:solidFill>
                <a:schemeClr val="tx1"/>
              </a:solidFill>
              <a:latin typeface="+mn-lt"/>
              <a:cs typeface="Lato Black"/>
            </a:endParaRPr>
          </a:p>
        </p:txBody>
      </p:sp>
    </p:spTree>
    <p:extLst>
      <p:ext uri="{BB962C8B-B14F-4D97-AF65-F5344CB8AC3E}">
        <p14:creationId xmlns:p14="http://schemas.microsoft.com/office/powerpoint/2010/main" val="41548871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object 37"/>
          <p:cNvSpPr txBox="1">
            <a:spLocks noGrp="1"/>
          </p:cNvSpPr>
          <p:nvPr>
            <p:ph type="dt" sz="half" idx="6"/>
          </p:nvPr>
        </p:nvSpPr>
        <p:spPr>
          <a:prstGeom prst="rect">
            <a:avLst/>
          </a:prstGeom>
        </p:spPr>
        <p:txBody>
          <a:bodyPr vert="horz" wrap="square" lIns="0" tIns="27940" rIns="0" bIns="0" rtlCol="0">
            <a:spAutoFit/>
          </a:bodyPr>
          <a:lstStyle/>
          <a:p>
            <a:pPr marL="12700">
              <a:lnSpc>
                <a:spcPct val="100000"/>
              </a:lnSpc>
              <a:spcBef>
                <a:spcPts val="220"/>
              </a:spcBef>
              <a:tabLst>
                <a:tab pos="2276475" algn="l"/>
                <a:tab pos="2463165" algn="l"/>
              </a:tabLst>
            </a:pPr>
            <a:r>
              <a:rPr spc="120" dirty="0"/>
              <a:t>Ministerstwo</a:t>
            </a:r>
            <a:r>
              <a:rPr spc="290" dirty="0"/>
              <a:t> </a:t>
            </a:r>
            <a:r>
              <a:rPr spc="114" dirty="0"/>
              <a:t>Finansów</a:t>
            </a:r>
            <a:r>
              <a:rPr dirty="0"/>
              <a:t>	</a:t>
            </a:r>
            <a:r>
              <a:rPr b="0" spc="-50" dirty="0">
                <a:latin typeface="Open Sans"/>
                <a:cs typeface="Open Sans"/>
              </a:rPr>
              <a:t>/</a:t>
            </a:r>
            <a:r>
              <a:rPr b="0" dirty="0">
                <a:latin typeface="Open Sans"/>
                <a:cs typeface="Open Sans"/>
              </a:rPr>
              <a:t>	</a:t>
            </a:r>
            <a:r>
              <a:rPr b="0" spc="110" dirty="0">
                <a:latin typeface="Open Sans"/>
                <a:cs typeface="Open Sans"/>
              </a:rPr>
              <a:t>gov.pl/finanse </a:t>
            </a:r>
          </a:p>
        </p:txBody>
      </p:sp>
      <p:sp>
        <p:nvSpPr>
          <p:cNvPr id="38" name="object 38"/>
          <p:cNvSpPr txBox="1">
            <a:spLocks noGrp="1"/>
          </p:cNvSpPr>
          <p:nvPr>
            <p:ph type="ftr" sz="quarter" idx="5"/>
          </p:nvPr>
        </p:nvSpPr>
        <p:spPr>
          <a:prstGeom prst="rect">
            <a:avLst/>
          </a:prstGeom>
        </p:spPr>
        <p:txBody>
          <a:bodyPr vert="horz" wrap="square" lIns="0" tIns="27940" rIns="0" bIns="0" rtlCol="0">
            <a:spAutoFit/>
          </a:bodyPr>
          <a:lstStyle/>
          <a:p>
            <a:pPr marL="12700">
              <a:lnSpc>
                <a:spcPct val="100000"/>
              </a:lnSpc>
              <a:spcBef>
                <a:spcPts val="220"/>
              </a:spcBef>
              <a:tabLst>
                <a:tab pos="3196590" algn="l"/>
                <a:tab pos="3382645" algn="l"/>
              </a:tabLst>
            </a:pPr>
            <a:r>
              <a:rPr spc="120" dirty="0"/>
              <a:t>Krajowa</a:t>
            </a:r>
            <a:r>
              <a:rPr spc="265" dirty="0"/>
              <a:t> </a:t>
            </a:r>
            <a:r>
              <a:rPr spc="130" dirty="0"/>
              <a:t>Administracja</a:t>
            </a:r>
            <a:r>
              <a:rPr spc="270" dirty="0"/>
              <a:t> </a:t>
            </a:r>
            <a:r>
              <a:rPr spc="105" dirty="0"/>
              <a:t>Skarbowa</a:t>
            </a:r>
            <a:r>
              <a:rPr dirty="0"/>
              <a:t>	</a:t>
            </a:r>
            <a:r>
              <a:rPr b="0" spc="-50" dirty="0">
                <a:latin typeface="Open Sans"/>
                <a:cs typeface="Open Sans"/>
              </a:rPr>
              <a:t>/</a:t>
            </a:r>
            <a:r>
              <a:rPr b="0" dirty="0">
                <a:latin typeface="Open Sans"/>
                <a:cs typeface="Open Sans"/>
              </a:rPr>
              <a:t>	</a:t>
            </a:r>
            <a:r>
              <a:rPr b="0" spc="114" dirty="0">
                <a:latin typeface="Open Sans"/>
                <a:cs typeface="Open Sans"/>
              </a:rPr>
              <a:t>gov.pl/kas </a:t>
            </a:r>
          </a:p>
        </p:txBody>
      </p:sp>
      <p:sp>
        <p:nvSpPr>
          <p:cNvPr id="39" name="object 39"/>
          <p:cNvSpPr txBox="1">
            <a:spLocks noGrp="1"/>
          </p:cNvSpPr>
          <p:nvPr>
            <p:ph type="sldNum" sz="quarter" idx="7"/>
          </p:nvPr>
        </p:nvSpPr>
        <p:spPr>
          <a:xfrm>
            <a:off x="18929260" y="10751027"/>
            <a:ext cx="342990" cy="212879"/>
          </a:xfrm>
          <a:prstGeom prst="rect">
            <a:avLst/>
          </a:prstGeom>
        </p:spPr>
        <p:txBody>
          <a:bodyPr vert="horz" wrap="square" lIns="0" tIns="27940" rIns="0" bIns="0" rtlCol="0">
            <a:spAutoFit/>
          </a:bodyPr>
          <a:lstStyle/>
          <a:p>
            <a:pPr marL="38100">
              <a:lnSpc>
                <a:spcPct val="100000"/>
              </a:lnSpc>
              <a:spcBef>
                <a:spcPts val="220"/>
              </a:spcBef>
            </a:pPr>
            <a:fld id="{81D60167-4931-47E6-BA6A-407CBD079E47}" type="slidenum">
              <a:rPr spc="-50" dirty="0"/>
              <a:t>22</a:t>
            </a:fld>
            <a:endParaRPr spc="-50" dirty="0"/>
          </a:p>
        </p:txBody>
      </p:sp>
      <p:sp>
        <p:nvSpPr>
          <p:cNvPr id="5" name="object 8">
            <a:extLst>
              <a:ext uri="{FF2B5EF4-FFF2-40B4-BE49-F238E27FC236}">
                <a16:creationId xmlns:a16="http://schemas.microsoft.com/office/drawing/2014/main" id="{AC57BDAF-53AC-7352-795A-F3C5BB5F551F}"/>
              </a:ext>
            </a:extLst>
          </p:cNvPr>
          <p:cNvSpPr txBox="1"/>
          <p:nvPr/>
        </p:nvSpPr>
        <p:spPr>
          <a:xfrm>
            <a:off x="1087437" y="625475"/>
            <a:ext cx="6237156" cy="843180"/>
          </a:xfrm>
          <a:prstGeom prst="rect">
            <a:avLst/>
          </a:prstGeom>
        </p:spPr>
        <p:txBody>
          <a:bodyPr vert="horz" wrap="square" lIns="0" tIns="12065" rIns="0" bIns="0" rtlCol="0">
            <a:spAutoFit/>
          </a:bodyPr>
          <a:lstStyle/>
          <a:p>
            <a:pPr marL="12700">
              <a:lnSpc>
                <a:spcPct val="100000"/>
              </a:lnSpc>
              <a:spcBef>
                <a:spcPts val="95"/>
              </a:spcBef>
            </a:pPr>
            <a:r>
              <a:rPr sz="5400" b="1">
                <a:latin typeface="+mn-lt"/>
                <a:cs typeface="Lato Black"/>
              </a:rPr>
              <a:t>eUrząd</a:t>
            </a:r>
            <a:r>
              <a:rPr sz="5400" b="1" spc="-245">
                <a:latin typeface="+mn-lt"/>
                <a:cs typeface="Lato Black"/>
              </a:rPr>
              <a:t> </a:t>
            </a:r>
            <a:r>
              <a:rPr sz="5400" b="1" spc="-10" dirty="0">
                <a:latin typeface="+mn-lt"/>
                <a:cs typeface="Lato Black"/>
              </a:rPr>
              <a:t>Skarbowy</a:t>
            </a:r>
            <a:endParaRPr sz="5400" dirty="0">
              <a:latin typeface="+mn-lt"/>
              <a:cs typeface="Lato Black"/>
            </a:endParaRPr>
          </a:p>
        </p:txBody>
      </p:sp>
      <p:sp>
        <p:nvSpPr>
          <p:cNvPr id="24" name="object 10">
            <a:extLst>
              <a:ext uri="{FF2B5EF4-FFF2-40B4-BE49-F238E27FC236}">
                <a16:creationId xmlns:a16="http://schemas.microsoft.com/office/drawing/2014/main" id="{BFC0343A-B587-5F1C-81D2-CAA74B1160D6}"/>
              </a:ext>
            </a:extLst>
          </p:cNvPr>
          <p:cNvSpPr txBox="1"/>
          <p:nvPr/>
        </p:nvSpPr>
        <p:spPr>
          <a:xfrm>
            <a:off x="8388986" y="2320761"/>
            <a:ext cx="3783330" cy="444994"/>
          </a:xfrm>
          <a:prstGeom prst="rect">
            <a:avLst/>
          </a:prstGeom>
        </p:spPr>
        <p:txBody>
          <a:bodyPr vert="horz" wrap="square" lIns="0" tIns="13970" rIns="0" bIns="0" rtlCol="0">
            <a:spAutoFit/>
          </a:bodyPr>
          <a:lstStyle/>
          <a:p>
            <a:pPr marL="12700">
              <a:lnSpc>
                <a:spcPct val="100000"/>
              </a:lnSpc>
              <a:spcBef>
                <a:spcPts val="110"/>
              </a:spcBef>
            </a:pPr>
            <a:r>
              <a:rPr lang="pl-PL" sz="2800" b="1" dirty="0">
                <a:solidFill>
                  <a:schemeClr val="tx1"/>
                </a:solidFill>
                <a:latin typeface="+mn-lt"/>
                <a:cs typeface="Lato Black"/>
              </a:rPr>
              <a:t>Jak</a:t>
            </a:r>
            <a:r>
              <a:rPr lang="pl-PL" sz="2800" b="1" spc="-65" dirty="0">
                <a:solidFill>
                  <a:schemeClr val="tx1"/>
                </a:solidFill>
                <a:latin typeface="+mn-lt"/>
                <a:cs typeface="Lato Black"/>
              </a:rPr>
              <a:t> </a:t>
            </a:r>
            <a:r>
              <a:rPr lang="pl-PL" sz="2800" b="1" dirty="0">
                <a:solidFill>
                  <a:schemeClr val="tx1"/>
                </a:solidFill>
                <a:latin typeface="+mn-lt"/>
                <a:cs typeface="Lato Black"/>
              </a:rPr>
              <a:t>korzystają</a:t>
            </a:r>
            <a:r>
              <a:rPr lang="pl-PL" sz="2800" b="1" spc="-65" dirty="0">
                <a:solidFill>
                  <a:schemeClr val="tx1"/>
                </a:solidFill>
                <a:latin typeface="+mn-lt"/>
                <a:cs typeface="Lato Black"/>
              </a:rPr>
              <a:t> </a:t>
            </a:r>
            <a:r>
              <a:rPr lang="pl-PL" sz="2800" b="1" spc="-10" dirty="0">
                <a:solidFill>
                  <a:schemeClr val="tx1"/>
                </a:solidFill>
                <a:latin typeface="+mn-lt"/>
                <a:cs typeface="Lato Black"/>
              </a:rPr>
              <a:t>obywatele</a:t>
            </a:r>
            <a:endParaRPr lang="pl-PL" sz="2800" dirty="0">
              <a:solidFill>
                <a:schemeClr val="tx1"/>
              </a:solidFill>
              <a:latin typeface="+mn-lt"/>
              <a:cs typeface="Lato Black"/>
            </a:endParaRPr>
          </a:p>
        </p:txBody>
      </p:sp>
      <p:sp>
        <p:nvSpPr>
          <p:cNvPr id="25" name="object 18">
            <a:extLst>
              <a:ext uri="{FF2B5EF4-FFF2-40B4-BE49-F238E27FC236}">
                <a16:creationId xmlns:a16="http://schemas.microsoft.com/office/drawing/2014/main" id="{5D941931-E448-6728-ACC6-0389FA0AF1F0}"/>
              </a:ext>
            </a:extLst>
          </p:cNvPr>
          <p:cNvSpPr/>
          <p:nvPr/>
        </p:nvSpPr>
        <p:spPr>
          <a:xfrm>
            <a:off x="1087436" y="2945783"/>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2000" dirty="0">
              <a:latin typeface="+mn-lt"/>
            </a:endParaRPr>
          </a:p>
        </p:txBody>
      </p:sp>
      <p:sp>
        <p:nvSpPr>
          <p:cNvPr id="26" name="object 18">
            <a:extLst>
              <a:ext uri="{FF2B5EF4-FFF2-40B4-BE49-F238E27FC236}">
                <a16:creationId xmlns:a16="http://schemas.microsoft.com/office/drawing/2014/main" id="{E2192CA7-E88C-0D0B-C103-6AABB1C527C1}"/>
              </a:ext>
            </a:extLst>
          </p:cNvPr>
          <p:cNvSpPr/>
          <p:nvPr/>
        </p:nvSpPr>
        <p:spPr>
          <a:xfrm rot="5400000" flipV="1">
            <a:off x="4163857" y="6350166"/>
            <a:ext cx="8012103" cy="45719"/>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2000">
              <a:latin typeface="+mn-lt"/>
            </a:endParaRPr>
          </a:p>
        </p:txBody>
      </p:sp>
      <p:sp>
        <p:nvSpPr>
          <p:cNvPr id="53" name="object 18">
            <a:extLst>
              <a:ext uri="{FF2B5EF4-FFF2-40B4-BE49-F238E27FC236}">
                <a16:creationId xmlns:a16="http://schemas.microsoft.com/office/drawing/2014/main" id="{6633DB7C-6588-0270-8379-024313DC0208}"/>
              </a:ext>
            </a:extLst>
          </p:cNvPr>
          <p:cNvSpPr/>
          <p:nvPr/>
        </p:nvSpPr>
        <p:spPr>
          <a:xfrm>
            <a:off x="1087436" y="49688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2000">
              <a:latin typeface="+mn-lt"/>
            </a:endParaRPr>
          </a:p>
        </p:txBody>
      </p:sp>
      <p:sp>
        <p:nvSpPr>
          <p:cNvPr id="21" name="object 18">
            <a:extLst>
              <a:ext uri="{FF2B5EF4-FFF2-40B4-BE49-F238E27FC236}">
                <a16:creationId xmlns:a16="http://schemas.microsoft.com/office/drawing/2014/main" id="{7257B1C8-D3E0-4573-BC17-6B331F7E2B9D}"/>
              </a:ext>
            </a:extLst>
          </p:cNvPr>
          <p:cNvSpPr/>
          <p:nvPr/>
        </p:nvSpPr>
        <p:spPr>
          <a:xfrm>
            <a:off x="1174840" y="10345646"/>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2000">
              <a:latin typeface="+mn-lt"/>
            </a:endParaRPr>
          </a:p>
        </p:txBody>
      </p:sp>
      <p:sp>
        <p:nvSpPr>
          <p:cNvPr id="27" name="object 18">
            <a:extLst>
              <a:ext uri="{FF2B5EF4-FFF2-40B4-BE49-F238E27FC236}">
                <a16:creationId xmlns:a16="http://schemas.microsoft.com/office/drawing/2014/main" id="{EACAA175-DEBA-4466-AA04-56084E24958F}"/>
              </a:ext>
            </a:extLst>
          </p:cNvPr>
          <p:cNvSpPr/>
          <p:nvPr/>
        </p:nvSpPr>
        <p:spPr>
          <a:xfrm>
            <a:off x="1058674" y="7051199"/>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2000">
              <a:latin typeface="+mn-lt"/>
            </a:endParaRPr>
          </a:p>
        </p:txBody>
      </p:sp>
      <p:sp>
        <p:nvSpPr>
          <p:cNvPr id="13" name="object 9">
            <a:extLst>
              <a:ext uri="{FF2B5EF4-FFF2-40B4-BE49-F238E27FC236}">
                <a16:creationId xmlns:a16="http://schemas.microsoft.com/office/drawing/2014/main" id="{16F298BA-92B1-620E-8BA3-39839EF66FE2}"/>
              </a:ext>
            </a:extLst>
          </p:cNvPr>
          <p:cNvSpPr txBox="1"/>
          <p:nvPr/>
        </p:nvSpPr>
        <p:spPr>
          <a:xfrm>
            <a:off x="1215557" y="2336643"/>
            <a:ext cx="5535614" cy="444994"/>
          </a:xfrm>
          <a:prstGeom prst="rect">
            <a:avLst/>
          </a:prstGeom>
        </p:spPr>
        <p:txBody>
          <a:bodyPr vert="horz" wrap="square" lIns="0" tIns="13970" rIns="0" bIns="0" rtlCol="0">
            <a:spAutoFit/>
          </a:bodyPr>
          <a:lstStyle>
            <a:defPPr>
              <a:defRPr kern="0"/>
            </a:defPPr>
          </a:lstStyle>
          <a:p>
            <a:pPr marL="12700">
              <a:lnSpc>
                <a:spcPct val="100000"/>
              </a:lnSpc>
              <a:spcBef>
                <a:spcPts val="110"/>
              </a:spcBef>
            </a:pPr>
            <a:r>
              <a:rPr lang="pl-PL" sz="2800" b="1" dirty="0">
                <a:latin typeface="+mn-lt"/>
                <a:cs typeface="Lato Black"/>
              </a:rPr>
              <a:t>Wdrożone </a:t>
            </a:r>
            <a:r>
              <a:rPr sz="2800" b="1" spc="-75" dirty="0">
                <a:latin typeface="+mn-lt"/>
                <a:cs typeface="Lato Black"/>
              </a:rPr>
              <a:t> </a:t>
            </a:r>
            <a:r>
              <a:rPr sz="2800" b="1" spc="-10" dirty="0">
                <a:latin typeface="+mn-lt"/>
                <a:cs typeface="Lato Black"/>
              </a:rPr>
              <a:t>funkcjonalności</a:t>
            </a:r>
            <a:endParaRPr sz="2800" dirty="0">
              <a:latin typeface="+mn-lt"/>
              <a:cs typeface="Lato Black"/>
            </a:endParaRPr>
          </a:p>
        </p:txBody>
      </p:sp>
      <p:sp>
        <p:nvSpPr>
          <p:cNvPr id="2" name="pole tekstowe 1">
            <a:extLst>
              <a:ext uri="{FF2B5EF4-FFF2-40B4-BE49-F238E27FC236}">
                <a16:creationId xmlns:a16="http://schemas.microsoft.com/office/drawing/2014/main" id="{4A263204-C135-4299-8464-B5AF0C4B9386}"/>
              </a:ext>
            </a:extLst>
          </p:cNvPr>
          <p:cNvSpPr txBox="1"/>
          <p:nvPr/>
        </p:nvSpPr>
        <p:spPr>
          <a:xfrm>
            <a:off x="1174840" y="3044207"/>
            <a:ext cx="6880541" cy="1754326"/>
          </a:xfrm>
          <a:prstGeom prst="rect">
            <a:avLst/>
          </a:prstGeom>
          <a:noFill/>
        </p:spPr>
        <p:txBody>
          <a:bodyPr wrap="square" rtlCol="0">
            <a:spAutoFit/>
          </a:bodyPr>
          <a:lstStyle/>
          <a:p>
            <a:r>
              <a:rPr lang="pl-PL">
                <a:solidFill>
                  <a:schemeClr val="tx1"/>
                </a:solidFill>
                <a:latin typeface="+mn-lt"/>
              </a:rPr>
              <a:t>Udostępnienie ulepszonych formularzy do obsługi </a:t>
            </a:r>
            <a:r>
              <a:rPr lang="pl-PL" b="1">
                <a:solidFill>
                  <a:schemeClr val="tx1"/>
                </a:solidFill>
                <a:latin typeface="+mn-lt"/>
              </a:rPr>
              <a:t>WIS </a:t>
            </a:r>
            <a:br>
              <a:rPr lang="pl-PL" b="1">
                <a:solidFill>
                  <a:schemeClr val="tx1"/>
                </a:solidFill>
                <a:latin typeface="+mn-lt"/>
              </a:rPr>
            </a:br>
            <a:r>
              <a:rPr lang="pl-PL" b="1">
                <a:solidFill>
                  <a:schemeClr val="tx1"/>
                </a:solidFill>
                <a:latin typeface="+mn-lt"/>
              </a:rPr>
              <a:t>w I instancji</a:t>
            </a:r>
            <a:r>
              <a:rPr lang="pl-PL">
                <a:solidFill>
                  <a:schemeClr val="tx1"/>
                </a:solidFill>
                <a:latin typeface="+mn-lt"/>
              </a:rPr>
              <a:t>:</a:t>
            </a:r>
          </a:p>
          <a:p>
            <a:pPr marL="285750" indent="-285750">
              <a:buFont typeface="Arial" panose="020B0604020202020204" pitchFamily="34" charset="0"/>
              <a:buChar char="•"/>
            </a:pPr>
            <a:r>
              <a:rPr lang="pl-PL">
                <a:solidFill>
                  <a:schemeClr val="tx1"/>
                </a:solidFill>
                <a:latin typeface="+mn-lt"/>
              </a:rPr>
              <a:t>Wniosku o wydanie WIS. </a:t>
            </a:r>
          </a:p>
          <a:p>
            <a:pPr marL="285750" indent="-285750">
              <a:buFont typeface="Arial" panose="020B0604020202020204" pitchFamily="34" charset="0"/>
              <a:buChar char="•"/>
            </a:pPr>
            <a:r>
              <a:rPr lang="pl-PL">
                <a:solidFill>
                  <a:schemeClr val="tx1"/>
                </a:solidFill>
                <a:latin typeface="+mn-lt"/>
              </a:rPr>
              <a:t>Pisma w sprawie WIS.</a:t>
            </a:r>
          </a:p>
          <a:p>
            <a:endParaRPr lang="pl-PL">
              <a:solidFill>
                <a:schemeClr val="tx1"/>
              </a:solidFill>
              <a:latin typeface="+mn-lt"/>
            </a:endParaRPr>
          </a:p>
          <a:p>
            <a:r>
              <a:rPr lang="pl-PL">
                <a:solidFill>
                  <a:schemeClr val="tx1"/>
                </a:solidFill>
                <a:latin typeface="+mn-lt"/>
              </a:rPr>
              <a:t>I kwartał 2026 r.</a:t>
            </a:r>
            <a:endParaRPr lang="pl-PL" dirty="0">
              <a:solidFill>
                <a:schemeClr val="tx1"/>
              </a:solidFill>
              <a:latin typeface="+mn-lt"/>
            </a:endParaRPr>
          </a:p>
        </p:txBody>
      </p:sp>
      <p:sp>
        <p:nvSpPr>
          <p:cNvPr id="3" name="pole tekstowe 2">
            <a:extLst>
              <a:ext uri="{FF2B5EF4-FFF2-40B4-BE49-F238E27FC236}">
                <a16:creationId xmlns:a16="http://schemas.microsoft.com/office/drawing/2014/main" id="{A1A6488A-8509-45FF-8E31-339025F0D57C}"/>
              </a:ext>
            </a:extLst>
          </p:cNvPr>
          <p:cNvSpPr txBox="1"/>
          <p:nvPr/>
        </p:nvSpPr>
        <p:spPr>
          <a:xfrm>
            <a:off x="8360224" y="3216275"/>
            <a:ext cx="10540274" cy="369332"/>
          </a:xfrm>
          <a:prstGeom prst="rect">
            <a:avLst/>
          </a:prstGeom>
          <a:noFill/>
        </p:spPr>
        <p:txBody>
          <a:bodyPr wrap="square" rtlCol="0">
            <a:spAutoFit/>
          </a:bodyPr>
          <a:lstStyle/>
          <a:p>
            <a:r>
              <a:rPr lang="pl-PL" dirty="0">
                <a:latin typeface="+mn-lt"/>
              </a:rPr>
              <a:t>Z ulepszonych formularzy w I - III kwartale 2026 r. skorzystano 7 654 razy, w tym:</a:t>
            </a:r>
          </a:p>
        </p:txBody>
      </p:sp>
      <p:sp>
        <p:nvSpPr>
          <p:cNvPr id="4" name="pole tekstowe 3">
            <a:extLst>
              <a:ext uri="{FF2B5EF4-FFF2-40B4-BE49-F238E27FC236}">
                <a16:creationId xmlns:a16="http://schemas.microsoft.com/office/drawing/2014/main" id="{2D54F03E-72BD-4C73-AF97-AC04A234847B}"/>
              </a:ext>
            </a:extLst>
          </p:cNvPr>
          <p:cNvSpPr txBox="1"/>
          <p:nvPr/>
        </p:nvSpPr>
        <p:spPr>
          <a:xfrm>
            <a:off x="1128944" y="5112207"/>
            <a:ext cx="6999923" cy="1754326"/>
          </a:xfrm>
          <a:prstGeom prst="rect">
            <a:avLst/>
          </a:prstGeom>
          <a:noFill/>
        </p:spPr>
        <p:txBody>
          <a:bodyPr wrap="square" rtlCol="0">
            <a:spAutoFit/>
          </a:bodyPr>
          <a:lstStyle/>
          <a:p>
            <a:r>
              <a:rPr lang="pl-PL" dirty="0">
                <a:latin typeface="+mn-lt"/>
                <a:ea typeface="Calibri" panose="020F0502020204030204" pitchFamily="34" charset="0"/>
                <a:cs typeface="Calibri" panose="020F0502020204030204" pitchFamily="34" charset="0"/>
              </a:rPr>
              <a:t>Usługa</a:t>
            </a:r>
            <a:r>
              <a:rPr lang="pl-PL" b="1" dirty="0">
                <a:latin typeface="+mn-lt"/>
                <a:ea typeface="Calibri" panose="020F0502020204030204" pitchFamily="34" charset="0"/>
                <a:cs typeface="Calibri" panose="020F0502020204030204" pitchFamily="34" charset="0"/>
              </a:rPr>
              <a:t> Forma opodatkowania </a:t>
            </a:r>
            <a:r>
              <a:rPr lang="pl-PL" dirty="0">
                <a:latin typeface="+mn-lt"/>
                <a:ea typeface="Calibri" panose="020F0502020204030204" pitchFamily="34" charset="0"/>
                <a:cs typeface="Calibri" panose="020F0502020204030204" pitchFamily="34" charset="0"/>
              </a:rPr>
              <a:t>obejmuje:</a:t>
            </a:r>
          </a:p>
          <a:p>
            <a:pPr marL="285750" indent="-285750">
              <a:buFont typeface="Arial" panose="020B0604020202020204" pitchFamily="34" charset="0"/>
              <a:buChar char="•"/>
            </a:pPr>
            <a:r>
              <a:rPr lang="pl-PL" dirty="0">
                <a:latin typeface="+mn-lt"/>
                <a:ea typeface="Calibri" panose="020F0502020204030204" pitchFamily="34" charset="0"/>
                <a:cs typeface="Calibri" panose="020F0502020204030204" pitchFamily="34" charset="0"/>
              </a:rPr>
              <a:t>prezentację formy opodatkowania.</a:t>
            </a:r>
          </a:p>
          <a:p>
            <a:pPr marL="285750" indent="-285750">
              <a:buFont typeface="Arial" panose="020B0604020202020204" pitchFamily="34" charset="0"/>
              <a:buChar char="•"/>
            </a:pPr>
            <a:r>
              <a:rPr lang="pl-PL" dirty="0">
                <a:latin typeface="+mn-lt"/>
                <a:ea typeface="Calibri" panose="020F0502020204030204" pitchFamily="34" charset="0"/>
                <a:cs typeface="Calibri" panose="020F0502020204030204" pitchFamily="34" charset="0"/>
              </a:rPr>
              <a:t>udostępnienie formularza oświadczenia o wyborze lub zmianie formy opodatkowania.</a:t>
            </a:r>
          </a:p>
          <a:p>
            <a:endParaRPr lang="pl-PL" dirty="0">
              <a:latin typeface="+mn-lt"/>
              <a:ea typeface="Calibri" panose="020F0502020204030204" pitchFamily="34" charset="0"/>
              <a:cs typeface="Calibri" panose="020F0502020204030204" pitchFamily="34" charset="0"/>
            </a:endParaRPr>
          </a:p>
          <a:p>
            <a:r>
              <a:rPr lang="pl-PL" dirty="0">
                <a:latin typeface="+mn-lt"/>
                <a:ea typeface="Calibri" panose="020F0502020204030204" pitchFamily="34" charset="0"/>
                <a:cs typeface="Calibri" panose="020F0502020204030204" pitchFamily="34" charset="0"/>
              </a:rPr>
              <a:t>25 marca 2026 r. </a:t>
            </a:r>
          </a:p>
        </p:txBody>
      </p:sp>
      <p:sp>
        <p:nvSpPr>
          <p:cNvPr id="6" name="pole tekstowe 5">
            <a:extLst>
              <a:ext uri="{FF2B5EF4-FFF2-40B4-BE49-F238E27FC236}">
                <a16:creationId xmlns:a16="http://schemas.microsoft.com/office/drawing/2014/main" id="{7C72D746-6829-4A1C-93F9-006D3C4B73E9}"/>
              </a:ext>
            </a:extLst>
          </p:cNvPr>
          <p:cNvSpPr txBox="1"/>
          <p:nvPr/>
        </p:nvSpPr>
        <p:spPr>
          <a:xfrm>
            <a:off x="8410342" y="5112207"/>
            <a:ext cx="10564814" cy="1200329"/>
          </a:xfrm>
          <a:prstGeom prst="rect">
            <a:avLst/>
          </a:prstGeom>
          <a:noFill/>
        </p:spPr>
        <p:txBody>
          <a:bodyPr wrap="square" rtlCol="0">
            <a:spAutoFit/>
          </a:bodyPr>
          <a:lstStyle/>
          <a:p>
            <a:r>
              <a:rPr lang="pl-PL" dirty="0">
                <a:solidFill>
                  <a:schemeClr val="tx1"/>
                </a:solidFill>
                <a:latin typeface="+mn-lt"/>
                <a:ea typeface="Calibri" panose="020F0502020204030204" pitchFamily="34" charset="0"/>
                <a:cs typeface="Calibri" panose="020F0502020204030204" pitchFamily="34" charset="0"/>
              </a:rPr>
              <a:t>Usługa umożliwia bieżącą weryfikację poprawności rozliczeń podatkowych związanych z prowadzoną działalnością gospodarczą oraz pozwala na podjęcie działań w zakresie ewentualnej zmiany formy opodatkowania.</a:t>
            </a:r>
          </a:p>
          <a:p>
            <a:r>
              <a:rPr lang="pl-PL" dirty="0">
                <a:latin typeface="+mn-lt"/>
              </a:rPr>
              <a:t>W I - III kwartale 2026 r. użytkownicy złożyli 1 090 oświadczeń o wyborze lub zmianie formy opodatkowania.</a:t>
            </a:r>
          </a:p>
        </p:txBody>
      </p:sp>
      <p:sp>
        <p:nvSpPr>
          <p:cNvPr id="8" name="pole tekstowe 7">
            <a:extLst>
              <a:ext uri="{FF2B5EF4-FFF2-40B4-BE49-F238E27FC236}">
                <a16:creationId xmlns:a16="http://schemas.microsoft.com/office/drawing/2014/main" id="{730D466F-D019-460B-A3B4-C87BAD96DADE}"/>
              </a:ext>
            </a:extLst>
          </p:cNvPr>
          <p:cNvSpPr txBox="1"/>
          <p:nvPr/>
        </p:nvSpPr>
        <p:spPr>
          <a:xfrm>
            <a:off x="1112461" y="7177515"/>
            <a:ext cx="7210037" cy="313932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pl-PL"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Times New Roman" panose="02020603050405020304" pitchFamily="18" charset="0"/>
              </a:rPr>
              <a:t>Udostępnienie dokumentów w </a:t>
            </a:r>
            <a:r>
              <a:rPr kumimoji="0" lang="pl-PL" b="0" i="0" u="none" strike="noStrike" kern="0" cap="none" spc="0" normalizeH="0" baseline="0" noProof="0" dirty="0" err="1">
                <a:ln>
                  <a:noFill/>
                </a:ln>
                <a:solidFill>
                  <a:sysClr val="windowText" lastClr="000000"/>
                </a:solidFill>
                <a:effectLst/>
                <a:uLnTx/>
                <a:uFillTx/>
                <a:latin typeface="+mn-lt"/>
                <a:ea typeface="Calibri" panose="020F0502020204030204" pitchFamily="34" charset="0"/>
                <a:cs typeface="Times New Roman" panose="02020603050405020304" pitchFamily="18" charset="0"/>
              </a:rPr>
              <a:t>eUrzędzie</a:t>
            </a:r>
            <a:r>
              <a:rPr kumimoji="0" lang="pl-PL"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Times New Roman" panose="02020603050405020304" pitchFamily="18" charset="0"/>
              </a:rPr>
              <a:t> Skarbowym:</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l-PL" b="0" i="0" u="none" strike="noStrike" kern="0" cap="none" spc="0" normalizeH="0" baseline="0" noProof="0" dirty="0">
                <a:ln>
                  <a:noFill/>
                </a:ln>
                <a:solidFill>
                  <a:schemeClr val="tx1"/>
                </a:solidFill>
                <a:effectLst/>
                <a:uLnTx/>
                <a:uFillTx/>
                <a:latin typeface="+mn-lt"/>
                <a:ea typeface="Calibri" panose="020F0502020204030204" pitchFamily="34" charset="0"/>
                <a:cs typeface="Times New Roman" panose="02020603050405020304" pitchFamily="18" charset="0"/>
              </a:rPr>
              <a:t>Wniosek o wydanie interpretacji indywidualnej </a:t>
            </a:r>
            <a:r>
              <a:rPr kumimoji="0" lang="pl-PL" b="1" i="0" u="none" strike="noStrike" kern="0" cap="none" spc="0" normalizeH="0" baseline="0" noProof="0" dirty="0">
                <a:ln>
                  <a:noFill/>
                </a:ln>
                <a:solidFill>
                  <a:schemeClr val="tx1"/>
                </a:solidFill>
                <a:effectLst/>
                <a:uLnTx/>
                <a:uFillTx/>
                <a:latin typeface="+mn-lt"/>
                <a:ea typeface="Calibri" panose="020F0502020204030204" pitchFamily="34" charset="0"/>
                <a:cs typeface="Times New Roman" panose="02020603050405020304" pitchFamily="18" charset="0"/>
              </a:rPr>
              <a:t>ORD-IN</a:t>
            </a:r>
            <a:r>
              <a:rPr kumimoji="0" lang="pl-PL" b="0" i="0" u="none" strike="noStrike" kern="0" cap="none" spc="0" normalizeH="0" baseline="0" noProof="0" dirty="0">
                <a:ln>
                  <a:noFill/>
                </a:ln>
                <a:solidFill>
                  <a:schemeClr val="tx1"/>
                </a:solidFill>
                <a:effectLst/>
                <a:uLnTx/>
                <a:uFillTx/>
                <a:latin typeface="+mn-lt"/>
                <a:ea typeface="Calibri" panose="020F0502020204030204" pitchFamily="34" charset="0"/>
                <a:cs typeface="Times New Roman" panose="02020603050405020304" pitchFamily="18" charset="0"/>
              </a:rPr>
              <a:t> - konto osoby fizycznej i konto organizacji.</a:t>
            </a:r>
          </a:p>
          <a:p>
            <a:pPr marL="285750" indent="-285750">
              <a:buFont typeface="Arial" panose="020B0604020202020204" pitchFamily="34" charset="0"/>
              <a:buChar char="•"/>
              <a:defRPr/>
            </a:pPr>
            <a:r>
              <a:rPr kumimoji="0" lang="pl-PL" b="0" i="0" u="none" strike="noStrike" kern="0" cap="none" spc="0" normalizeH="0" baseline="0" noProof="0" dirty="0">
                <a:ln>
                  <a:noFill/>
                </a:ln>
                <a:solidFill>
                  <a:schemeClr val="tx1"/>
                </a:solidFill>
                <a:effectLst/>
                <a:uLnTx/>
                <a:uFillTx/>
                <a:latin typeface="+mn-lt"/>
                <a:ea typeface="Calibri" panose="020F0502020204030204" pitchFamily="34" charset="0"/>
                <a:cs typeface="Times New Roman" panose="02020603050405020304" pitchFamily="18" charset="0"/>
              </a:rPr>
              <a:t>Wniosek o certyfikat rezydencji podatkowej </a:t>
            </a:r>
            <a:r>
              <a:rPr kumimoji="0" lang="pl-PL" b="1" i="0" u="none" strike="noStrike" kern="0" cap="none" spc="0" normalizeH="0" baseline="0" noProof="0" dirty="0">
                <a:ln>
                  <a:noFill/>
                </a:ln>
                <a:solidFill>
                  <a:schemeClr val="tx1"/>
                </a:solidFill>
                <a:effectLst/>
                <a:uLnTx/>
                <a:uFillTx/>
                <a:latin typeface="+mn-lt"/>
                <a:ea typeface="Calibri" panose="020F0502020204030204" pitchFamily="34" charset="0"/>
                <a:cs typeface="Times New Roman" panose="02020603050405020304" pitchFamily="18" charset="0"/>
              </a:rPr>
              <a:t>WN-CFR</a:t>
            </a:r>
            <a:r>
              <a:rPr kumimoji="0" lang="pl-PL" b="0" i="0" u="none" strike="noStrike" kern="0" cap="none" spc="0" normalizeH="0" baseline="0" noProof="0" dirty="0">
                <a:ln>
                  <a:noFill/>
                </a:ln>
                <a:solidFill>
                  <a:schemeClr val="tx1"/>
                </a:solidFill>
                <a:effectLst/>
                <a:uLnTx/>
                <a:uFillTx/>
                <a:latin typeface="+mn-lt"/>
                <a:ea typeface="Calibri" panose="020F0502020204030204" pitchFamily="34" charset="0"/>
                <a:cs typeface="Times New Roman" panose="02020603050405020304" pitchFamily="18" charset="0"/>
              </a:rPr>
              <a:t> - konto osoby fizycznej i konto organizacji.</a:t>
            </a:r>
            <a:endParaRPr kumimoji="0" lang="pl-PL" b="0" i="0" u="none" strike="noStrike" kern="0" cap="none" spc="0" normalizeH="0" baseline="0" noProof="0" dirty="0">
              <a:ln>
                <a:noFill/>
              </a:ln>
              <a:solidFill>
                <a:srgbClr val="92D050"/>
              </a:solidFill>
              <a:effectLst/>
              <a:uLnTx/>
              <a:uFillTx/>
              <a:latin typeface="+mn-lt"/>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defRPr/>
            </a:pPr>
            <a:endParaRPr lang="pl-PL" dirty="0">
              <a:solidFill>
                <a:srgbClr val="92D050"/>
              </a:solidFill>
              <a:latin typeface="+mn-lt"/>
              <a:ea typeface="Calibri" panose="020F0502020204030204" pitchFamily="34" charset="0"/>
              <a:cs typeface="Times New Roman" panose="02020603050405020304" pitchFamily="18" charset="0"/>
            </a:endParaRPr>
          </a:p>
          <a:p>
            <a:pPr>
              <a:defRPr/>
            </a:pPr>
            <a:r>
              <a:rPr lang="pl-PL" dirty="0">
                <a:latin typeface="+mn-lt"/>
                <a:ea typeface="Calibri" panose="020F0502020204030204" pitchFamily="34" charset="0"/>
                <a:cs typeface="Calibri" panose="020F0502020204030204" pitchFamily="34" charset="0"/>
              </a:rPr>
              <a:t>25 marca 2026 r. </a:t>
            </a:r>
          </a:p>
          <a:p>
            <a:pPr>
              <a:defRPr/>
            </a:pPr>
            <a:endParaRPr lang="pl-PL" dirty="0">
              <a:latin typeface="+mn-lt"/>
              <a:ea typeface="Calibri" panose="020F0502020204030204" pitchFamily="34" charset="0"/>
              <a:cs typeface="Calibri" panose="020F0502020204030204" pitchFamily="34" charset="0"/>
            </a:endParaRPr>
          </a:p>
          <a:p>
            <a:pPr>
              <a:defRPr/>
            </a:pPr>
            <a:r>
              <a:rPr lang="pl-PL" dirty="0">
                <a:latin typeface="+mn-lt"/>
                <a:ea typeface="Calibri" panose="020F0502020204030204" pitchFamily="34" charset="0"/>
                <a:cs typeface="Calibri" panose="020F0502020204030204" pitchFamily="34" charset="0"/>
              </a:rPr>
              <a:t>4 września 2026 r. – udostępnienie w eUS nowej wersji formularza </a:t>
            </a:r>
            <a:r>
              <a:rPr lang="pl-PL" b="1" dirty="0">
                <a:latin typeface="+mn-lt"/>
                <a:ea typeface="Calibri" panose="020F0502020204030204" pitchFamily="34" charset="0"/>
                <a:cs typeface="Calibri" panose="020F0502020204030204" pitchFamily="34" charset="0"/>
              </a:rPr>
              <a:t>ORD-IN(12) </a:t>
            </a:r>
          </a:p>
          <a:p>
            <a:pPr>
              <a:defRPr/>
            </a:pPr>
            <a:endParaRPr lang="pl-PL" dirty="0">
              <a:latin typeface="Calibri" panose="020F0502020204030204" pitchFamily="34" charset="0"/>
              <a:ea typeface="Calibri" panose="020F0502020204030204" pitchFamily="34" charset="0"/>
              <a:cs typeface="Times New Roman" panose="02020603050405020304" pitchFamily="18" charset="0"/>
            </a:endParaRPr>
          </a:p>
        </p:txBody>
      </p:sp>
      <p:sp>
        <p:nvSpPr>
          <p:cNvPr id="19" name="pole tekstowe 18">
            <a:extLst>
              <a:ext uri="{FF2B5EF4-FFF2-40B4-BE49-F238E27FC236}">
                <a16:creationId xmlns:a16="http://schemas.microsoft.com/office/drawing/2014/main" id="{3782C9E8-5C2B-498A-91BB-6E6CA078AF98}"/>
              </a:ext>
            </a:extLst>
          </p:cNvPr>
          <p:cNvSpPr txBox="1"/>
          <p:nvPr/>
        </p:nvSpPr>
        <p:spPr>
          <a:xfrm>
            <a:off x="8468502" y="7135299"/>
            <a:ext cx="10416352" cy="1477328"/>
          </a:xfrm>
          <a:prstGeom prst="rect">
            <a:avLst/>
          </a:prstGeom>
          <a:noFill/>
        </p:spPr>
        <p:txBody>
          <a:bodyPr wrap="square">
            <a:spAutoFit/>
          </a:bodyPr>
          <a:lstStyle/>
          <a:p>
            <a:r>
              <a:rPr lang="pl-PL" dirty="0">
                <a:solidFill>
                  <a:srgbClr val="000000"/>
                </a:solidFill>
                <a:latin typeface="+mn-lt"/>
              </a:rPr>
              <a:t>Szybkie, proste i wygodne złożenie dokumentów wraz z informacją o wymaganych załącznikach za pośrednictwem serwisu eUrząd Skarbowy oraz aplikacji mobilnej eUS.</a:t>
            </a:r>
          </a:p>
          <a:p>
            <a:r>
              <a:rPr lang="pl-PL" dirty="0">
                <a:solidFill>
                  <a:schemeClr val="tx1"/>
                </a:solidFill>
                <a:latin typeface="+mn-lt"/>
                <a:ea typeface="Calibri" panose="020F0502020204030204" pitchFamily="34" charset="0"/>
              </a:rPr>
              <a:t>Cały proces ułatwia kreator, który prowadzi użytkownika krok po kroku, eliminując ryzyko błędów.</a:t>
            </a:r>
            <a:endParaRPr lang="pl-PL" dirty="0">
              <a:solidFill>
                <a:srgbClr val="000000"/>
              </a:solidFill>
              <a:latin typeface="+mn-lt"/>
            </a:endParaRPr>
          </a:p>
          <a:p>
            <a:endParaRPr lang="pl-PL" dirty="0">
              <a:solidFill>
                <a:srgbClr val="000000"/>
              </a:solidFill>
              <a:latin typeface="+mn-lt"/>
            </a:endParaRPr>
          </a:p>
          <a:p>
            <a:r>
              <a:rPr lang="pl-PL" dirty="0">
                <a:solidFill>
                  <a:srgbClr val="000000"/>
                </a:solidFill>
                <a:latin typeface="+mn-lt"/>
              </a:rPr>
              <a:t>W I - III kwartale 2026 r. użytkownicy złożyli 6 026 wniosków ORD-IN i 22 382 wniosków WN-CFR. </a:t>
            </a:r>
          </a:p>
        </p:txBody>
      </p:sp>
      <p:sp>
        <p:nvSpPr>
          <p:cNvPr id="20" name="pole tekstowe 19">
            <a:extLst>
              <a:ext uri="{FF2B5EF4-FFF2-40B4-BE49-F238E27FC236}">
                <a16:creationId xmlns:a16="http://schemas.microsoft.com/office/drawing/2014/main" id="{E5CA370B-DD4F-44DC-99D4-0C51ABAB1300}"/>
              </a:ext>
            </a:extLst>
          </p:cNvPr>
          <p:cNvSpPr txBox="1"/>
          <p:nvPr/>
        </p:nvSpPr>
        <p:spPr>
          <a:xfrm>
            <a:off x="8370156" y="3539679"/>
            <a:ext cx="10051142" cy="646331"/>
          </a:xfrm>
          <a:prstGeom prst="rect">
            <a:avLst/>
          </a:prstGeom>
          <a:noFill/>
        </p:spPr>
        <p:txBody>
          <a:bodyPr wrap="square">
            <a:spAutoFit/>
          </a:bodyPr>
          <a:lstStyle/>
          <a:p>
            <a:pPr marL="285750" indent="-285750">
              <a:buFont typeface="Arial" panose="020B0604020202020204" pitchFamily="34" charset="0"/>
              <a:buChar char="•"/>
            </a:pPr>
            <a:r>
              <a:rPr lang="pl-PL" dirty="0">
                <a:latin typeface="+mn-lt"/>
              </a:rPr>
              <a:t>Wniosek o wydanie WIS – skorzystano 3 708 razy;</a:t>
            </a:r>
          </a:p>
          <a:p>
            <a:pPr marL="285750" indent="-285750">
              <a:buFont typeface="Arial" panose="020B0604020202020204" pitchFamily="34" charset="0"/>
              <a:buChar char="•"/>
            </a:pPr>
            <a:r>
              <a:rPr lang="pl-PL" dirty="0">
                <a:latin typeface="+mn-lt"/>
              </a:rPr>
              <a:t>Pismo w sprawie WIS – skorzystano 3 946 razy.</a:t>
            </a:r>
          </a:p>
        </p:txBody>
      </p:sp>
    </p:spTree>
    <p:extLst>
      <p:ext uri="{BB962C8B-B14F-4D97-AF65-F5344CB8AC3E}">
        <p14:creationId xmlns:p14="http://schemas.microsoft.com/office/powerpoint/2010/main" val="42388690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object 37"/>
          <p:cNvSpPr txBox="1">
            <a:spLocks noGrp="1"/>
          </p:cNvSpPr>
          <p:nvPr>
            <p:ph type="dt" sz="half" idx="6"/>
          </p:nvPr>
        </p:nvSpPr>
        <p:spPr>
          <a:prstGeom prst="rect">
            <a:avLst/>
          </a:prstGeom>
        </p:spPr>
        <p:txBody>
          <a:bodyPr vert="horz" wrap="square" lIns="0" tIns="27940" rIns="0" bIns="0" rtlCol="0">
            <a:spAutoFit/>
          </a:bodyPr>
          <a:lstStyle/>
          <a:p>
            <a:pPr marL="12700">
              <a:lnSpc>
                <a:spcPct val="100000"/>
              </a:lnSpc>
              <a:spcBef>
                <a:spcPts val="220"/>
              </a:spcBef>
              <a:tabLst>
                <a:tab pos="2276475" algn="l"/>
                <a:tab pos="2463165" algn="l"/>
              </a:tabLst>
            </a:pPr>
            <a:r>
              <a:rPr spc="120" dirty="0"/>
              <a:t>Ministerstwo</a:t>
            </a:r>
            <a:r>
              <a:rPr spc="290" dirty="0"/>
              <a:t> </a:t>
            </a:r>
            <a:r>
              <a:rPr spc="114" dirty="0"/>
              <a:t>Finansów</a:t>
            </a:r>
            <a:r>
              <a:rPr dirty="0"/>
              <a:t>	</a:t>
            </a:r>
            <a:r>
              <a:rPr b="0" spc="-50" dirty="0">
                <a:latin typeface="Open Sans"/>
                <a:cs typeface="Open Sans"/>
              </a:rPr>
              <a:t>/</a:t>
            </a:r>
            <a:r>
              <a:rPr b="0" dirty="0">
                <a:latin typeface="Open Sans"/>
                <a:cs typeface="Open Sans"/>
              </a:rPr>
              <a:t>	</a:t>
            </a:r>
            <a:r>
              <a:rPr b="0" spc="110" dirty="0">
                <a:latin typeface="Open Sans"/>
                <a:cs typeface="Open Sans"/>
              </a:rPr>
              <a:t>gov.pl/finanse </a:t>
            </a:r>
          </a:p>
        </p:txBody>
      </p:sp>
      <p:sp>
        <p:nvSpPr>
          <p:cNvPr id="38" name="object 38"/>
          <p:cNvSpPr txBox="1">
            <a:spLocks noGrp="1"/>
          </p:cNvSpPr>
          <p:nvPr>
            <p:ph type="ftr" sz="quarter" idx="5"/>
          </p:nvPr>
        </p:nvSpPr>
        <p:spPr>
          <a:prstGeom prst="rect">
            <a:avLst/>
          </a:prstGeom>
        </p:spPr>
        <p:txBody>
          <a:bodyPr vert="horz" wrap="square" lIns="0" tIns="27940" rIns="0" bIns="0" rtlCol="0">
            <a:spAutoFit/>
          </a:bodyPr>
          <a:lstStyle/>
          <a:p>
            <a:pPr marL="12700">
              <a:lnSpc>
                <a:spcPct val="100000"/>
              </a:lnSpc>
              <a:spcBef>
                <a:spcPts val="220"/>
              </a:spcBef>
              <a:tabLst>
                <a:tab pos="3196590" algn="l"/>
                <a:tab pos="3382645" algn="l"/>
              </a:tabLst>
            </a:pPr>
            <a:r>
              <a:rPr spc="120" dirty="0"/>
              <a:t>Krajowa</a:t>
            </a:r>
            <a:r>
              <a:rPr spc="265" dirty="0"/>
              <a:t> </a:t>
            </a:r>
            <a:r>
              <a:rPr spc="130" dirty="0"/>
              <a:t>Administracja</a:t>
            </a:r>
            <a:r>
              <a:rPr spc="270" dirty="0"/>
              <a:t> </a:t>
            </a:r>
            <a:r>
              <a:rPr spc="105" dirty="0"/>
              <a:t>Skarbowa</a:t>
            </a:r>
            <a:r>
              <a:rPr dirty="0"/>
              <a:t>	</a:t>
            </a:r>
            <a:r>
              <a:rPr b="0" spc="-50" dirty="0">
                <a:latin typeface="Open Sans"/>
                <a:cs typeface="Open Sans"/>
              </a:rPr>
              <a:t>/</a:t>
            </a:r>
            <a:r>
              <a:rPr b="0" dirty="0">
                <a:latin typeface="Open Sans"/>
                <a:cs typeface="Open Sans"/>
              </a:rPr>
              <a:t>	</a:t>
            </a:r>
            <a:r>
              <a:rPr b="0" spc="114" dirty="0">
                <a:latin typeface="Open Sans"/>
                <a:cs typeface="Open Sans"/>
              </a:rPr>
              <a:t>gov.pl/kas </a:t>
            </a:r>
          </a:p>
        </p:txBody>
      </p:sp>
      <p:sp>
        <p:nvSpPr>
          <p:cNvPr id="39" name="object 39"/>
          <p:cNvSpPr txBox="1">
            <a:spLocks noGrp="1"/>
          </p:cNvSpPr>
          <p:nvPr>
            <p:ph type="sldNum" sz="quarter" idx="7"/>
          </p:nvPr>
        </p:nvSpPr>
        <p:spPr>
          <a:xfrm>
            <a:off x="18929260" y="10751027"/>
            <a:ext cx="342990" cy="212879"/>
          </a:xfrm>
          <a:prstGeom prst="rect">
            <a:avLst/>
          </a:prstGeom>
        </p:spPr>
        <p:txBody>
          <a:bodyPr vert="horz" wrap="square" lIns="0" tIns="27940" rIns="0" bIns="0" rtlCol="0">
            <a:spAutoFit/>
          </a:bodyPr>
          <a:lstStyle/>
          <a:p>
            <a:pPr marL="38100">
              <a:lnSpc>
                <a:spcPct val="100000"/>
              </a:lnSpc>
              <a:spcBef>
                <a:spcPts val="220"/>
              </a:spcBef>
            </a:pPr>
            <a:fld id="{81D60167-4931-47E6-BA6A-407CBD079E47}" type="slidenum">
              <a:rPr spc="-50" dirty="0"/>
              <a:t>23</a:t>
            </a:fld>
            <a:endParaRPr spc="-50" dirty="0"/>
          </a:p>
        </p:txBody>
      </p:sp>
      <p:sp>
        <p:nvSpPr>
          <p:cNvPr id="5" name="object 8">
            <a:extLst>
              <a:ext uri="{FF2B5EF4-FFF2-40B4-BE49-F238E27FC236}">
                <a16:creationId xmlns:a16="http://schemas.microsoft.com/office/drawing/2014/main" id="{AC57BDAF-53AC-7352-795A-F3C5BB5F551F}"/>
              </a:ext>
            </a:extLst>
          </p:cNvPr>
          <p:cNvSpPr txBox="1"/>
          <p:nvPr/>
        </p:nvSpPr>
        <p:spPr>
          <a:xfrm>
            <a:off x="1087437" y="625475"/>
            <a:ext cx="6237156" cy="843180"/>
          </a:xfrm>
          <a:prstGeom prst="rect">
            <a:avLst/>
          </a:prstGeom>
        </p:spPr>
        <p:txBody>
          <a:bodyPr vert="horz" wrap="square" lIns="0" tIns="12065" rIns="0" bIns="0" rtlCol="0">
            <a:spAutoFit/>
          </a:bodyPr>
          <a:lstStyle/>
          <a:p>
            <a:pPr marL="12700">
              <a:lnSpc>
                <a:spcPct val="100000"/>
              </a:lnSpc>
              <a:spcBef>
                <a:spcPts val="95"/>
              </a:spcBef>
            </a:pPr>
            <a:r>
              <a:rPr sz="5400" b="1">
                <a:latin typeface="+mn-lt"/>
                <a:cs typeface="Lato Black"/>
              </a:rPr>
              <a:t>eUrząd</a:t>
            </a:r>
            <a:r>
              <a:rPr sz="5400" b="1" spc="-245">
                <a:latin typeface="+mn-lt"/>
                <a:cs typeface="Lato Black"/>
              </a:rPr>
              <a:t> </a:t>
            </a:r>
            <a:r>
              <a:rPr sz="5400" b="1" spc="-10" dirty="0">
                <a:latin typeface="+mn-lt"/>
                <a:cs typeface="Lato Black"/>
              </a:rPr>
              <a:t>Skarbowy</a:t>
            </a:r>
            <a:endParaRPr sz="5400" dirty="0">
              <a:latin typeface="+mn-lt"/>
              <a:cs typeface="Lato Black"/>
            </a:endParaRPr>
          </a:p>
        </p:txBody>
      </p:sp>
      <p:sp>
        <p:nvSpPr>
          <p:cNvPr id="24" name="object 10">
            <a:extLst>
              <a:ext uri="{FF2B5EF4-FFF2-40B4-BE49-F238E27FC236}">
                <a16:creationId xmlns:a16="http://schemas.microsoft.com/office/drawing/2014/main" id="{BFC0343A-B587-5F1C-81D2-CAA74B1160D6}"/>
              </a:ext>
            </a:extLst>
          </p:cNvPr>
          <p:cNvSpPr txBox="1"/>
          <p:nvPr/>
        </p:nvSpPr>
        <p:spPr>
          <a:xfrm>
            <a:off x="8437620" y="1762225"/>
            <a:ext cx="3783330" cy="444994"/>
          </a:xfrm>
          <a:prstGeom prst="rect">
            <a:avLst/>
          </a:prstGeom>
        </p:spPr>
        <p:txBody>
          <a:bodyPr vert="horz" wrap="square" lIns="0" tIns="13970" rIns="0" bIns="0" rtlCol="0">
            <a:spAutoFit/>
          </a:bodyPr>
          <a:lstStyle/>
          <a:p>
            <a:pPr marL="12700">
              <a:lnSpc>
                <a:spcPct val="100000"/>
              </a:lnSpc>
              <a:spcBef>
                <a:spcPts val="110"/>
              </a:spcBef>
            </a:pPr>
            <a:r>
              <a:rPr lang="pl-PL" sz="2800" b="1" dirty="0">
                <a:solidFill>
                  <a:schemeClr val="tx1"/>
                </a:solidFill>
                <a:latin typeface="+mn-lt"/>
                <a:cs typeface="Lato Black"/>
              </a:rPr>
              <a:t>Jak</a:t>
            </a:r>
            <a:r>
              <a:rPr lang="pl-PL" sz="2800" b="1" spc="-65" dirty="0">
                <a:solidFill>
                  <a:schemeClr val="tx1"/>
                </a:solidFill>
                <a:latin typeface="+mn-lt"/>
                <a:cs typeface="Lato Black"/>
              </a:rPr>
              <a:t> </a:t>
            </a:r>
            <a:r>
              <a:rPr lang="pl-PL" sz="2800" b="1" dirty="0">
                <a:solidFill>
                  <a:schemeClr val="tx1"/>
                </a:solidFill>
                <a:latin typeface="+mn-lt"/>
                <a:cs typeface="Lato Black"/>
              </a:rPr>
              <a:t>korzystają</a:t>
            </a:r>
            <a:r>
              <a:rPr lang="pl-PL" sz="2800" b="1" spc="-65" dirty="0">
                <a:solidFill>
                  <a:schemeClr val="tx1"/>
                </a:solidFill>
                <a:latin typeface="+mn-lt"/>
                <a:cs typeface="Lato Black"/>
              </a:rPr>
              <a:t> </a:t>
            </a:r>
            <a:r>
              <a:rPr lang="pl-PL" sz="2800" b="1" spc="-10" dirty="0">
                <a:solidFill>
                  <a:schemeClr val="tx1"/>
                </a:solidFill>
                <a:latin typeface="+mn-lt"/>
                <a:cs typeface="Lato Black"/>
              </a:rPr>
              <a:t>obywatele</a:t>
            </a:r>
            <a:endParaRPr lang="pl-PL" sz="2800" dirty="0">
              <a:solidFill>
                <a:schemeClr val="tx1"/>
              </a:solidFill>
              <a:latin typeface="+mn-lt"/>
              <a:cs typeface="Lato Black"/>
            </a:endParaRPr>
          </a:p>
        </p:txBody>
      </p:sp>
      <p:sp>
        <p:nvSpPr>
          <p:cNvPr id="25" name="object 18">
            <a:extLst>
              <a:ext uri="{FF2B5EF4-FFF2-40B4-BE49-F238E27FC236}">
                <a16:creationId xmlns:a16="http://schemas.microsoft.com/office/drawing/2014/main" id="{5D941931-E448-6728-ACC6-0389FA0AF1F0}"/>
              </a:ext>
            </a:extLst>
          </p:cNvPr>
          <p:cNvSpPr/>
          <p:nvPr/>
        </p:nvSpPr>
        <p:spPr>
          <a:xfrm>
            <a:off x="1087436" y="2224292"/>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2000" dirty="0">
              <a:latin typeface="+mn-lt"/>
            </a:endParaRPr>
          </a:p>
        </p:txBody>
      </p:sp>
      <p:sp>
        <p:nvSpPr>
          <p:cNvPr id="26" name="object 18">
            <a:extLst>
              <a:ext uri="{FF2B5EF4-FFF2-40B4-BE49-F238E27FC236}">
                <a16:creationId xmlns:a16="http://schemas.microsoft.com/office/drawing/2014/main" id="{E2192CA7-E88C-0D0B-C103-6AABB1C527C1}"/>
              </a:ext>
            </a:extLst>
          </p:cNvPr>
          <p:cNvSpPr/>
          <p:nvPr/>
        </p:nvSpPr>
        <p:spPr>
          <a:xfrm rot="5400000" flipV="1">
            <a:off x="3832277" y="5971591"/>
            <a:ext cx="8464448" cy="45719"/>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2000">
              <a:latin typeface="+mn-lt"/>
            </a:endParaRPr>
          </a:p>
        </p:txBody>
      </p:sp>
      <p:sp>
        <p:nvSpPr>
          <p:cNvPr id="53" name="object 18">
            <a:extLst>
              <a:ext uri="{FF2B5EF4-FFF2-40B4-BE49-F238E27FC236}">
                <a16:creationId xmlns:a16="http://schemas.microsoft.com/office/drawing/2014/main" id="{6633DB7C-6588-0270-8379-024313DC0208}"/>
              </a:ext>
            </a:extLst>
          </p:cNvPr>
          <p:cNvSpPr/>
          <p:nvPr/>
        </p:nvSpPr>
        <p:spPr>
          <a:xfrm flipV="1">
            <a:off x="962921" y="3450091"/>
            <a:ext cx="17841824" cy="431377"/>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2000">
              <a:latin typeface="+mn-lt"/>
            </a:endParaRPr>
          </a:p>
        </p:txBody>
      </p:sp>
      <p:sp>
        <p:nvSpPr>
          <p:cNvPr id="21" name="object 18">
            <a:extLst>
              <a:ext uri="{FF2B5EF4-FFF2-40B4-BE49-F238E27FC236}">
                <a16:creationId xmlns:a16="http://schemas.microsoft.com/office/drawing/2014/main" id="{7257B1C8-D3E0-4573-BC17-6B331F7E2B9D}"/>
              </a:ext>
            </a:extLst>
          </p:cNvPr>
          <p:cNvSpPr/>
          <p:nvPr/>
        </p:nvSpPr>
        <p:spPr>
          <a:xfrm>
            <a:off x="949264" y="102266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2000">
              <a:latin typeface="+mn-lt"/>
            </a:endParaRPr>
          </a:p>
        </p:txBody>
      </p:sp>
      <p:sp>
        <p:nvSpPr>
          <p:cNvPr id="27" name="object 18">
            <a:extLst>
              <a:ext uri="{FF2B5EF4-FFF2-40B4-BE49-F238E27FC236}">
                <a16:creationId xmlns:a16="http://schemas.microsoft.com/office/drawing/2014/main" id="{EACAA175-DEBA-4466-AA04-56084E24958F}"/>
              </a:ext>
            </a:extLst>
          </p:cNvPr>
          <p:cNvSpPr/>
          <p:nvPr/>
        </p:nvSpPr>
        <p:spPr>
          <a:xfrm>
            <a:off x="962921" y="5608956"/>
            <a:ext cx="18010041" cy="45719"/>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2000">
              <a:latin typeface="+mn-lt"/>
            </a:endParaRPr>
          </a:p>
        </p:txBody>
      </p:sp>
      <p:sp>
        <p:nvSpPr>
          <p:cNvPr id="13" name="object 9">
            <a:extLst>
              <a:ext uri="{FF2B5EF4-FFF2-40B4-BE49-F238E27FC236}">
                <a16:creationId xmlns:a16="http://schemas.microsoft.com/office/drawing/2014/main" id="{16F298BA-92B1-620E-8BA3-39839EF66FE2}"/>
              </a:ext>
            </a:extLst>
          </p:cNvPr>
          <p:cNvSpPr txBox="1"/>
          <p:nvPr/>
        </p:nvSpPr>
        <p:spPr>
          <a:xfrm>
            <a:off x="1083700" y="1805315"/>
            <a:ext cx="5535614" cy="444994"/>
          </a:xfrm>
          <a:prstGeom prst="rect">
            <a:avLst/>
          </a:prstGeom>
        </p:spPr>
        <p:txBody>
          <a:bodyPr vert="horz" wrap="square" lIns="0" tIns="13970" rIns="0" bIns="0" rtlCol="0">
            <a:spAutoFit/>
          </a:bodyPr>
          <a:lstStyle>
            <a:defPPr>
              <a:defRPr kern="0"/>
            </a:defPPr>
          </a:lstStyle>
          <a:p>
            <a:pPr marL="12700">
              <a:lnSpc>
                <a:spcPct val="100000"/>
              </a:lnSpc>
              <a:spcBef>
                <a:spcPts val="110"/>
              </a:spcBef>
            </a:pPr>
            <a:r>
              <a:rPr lang="pl-PL" sz="2800" b="1" dirty="0">
                <a:latin typeface="+mn-lt"/>
                <a:cs typeface="Lato Black"/>
              </a:rPr>
              <a:t>Wdrożone </a:t>
            </a:r>
            <a:r>
              <a:rPr sz="2800" b="1" spc="-75" dirty="0">
                <a:latin typeface="+mn-lt"/>
                <a:cs typeface="Lato Black"/>
              </a:rPr>
              <a:t> </a:t>
            </a:r>
            <a:r>
              <a:rPr sz="2800" b="1" spc="-10" dirty="0">
                <a:latin typeface="+mn-lt"/>
                <a:cs typeface="Lato Black"/>
              </a:rPr>
              <a:t>funkcjonalności</a:t>
            </a:r>
            <a:endParaRPr sz="2800" dirty="0">
              <a:latin typeface="+mn-lt"/>
              <a:cs typeface="Lato Black"/>
            </a:endParaRPr>
          </a:p>
        </p:txBody>
      </p:sp>
      <p:sp>
        <p:nvSpPr>
          <p:cNvPr id="20" name="pole tekstowe 19">
            <a:extLst>
              <a:ext uri="{FF2B5EF4-FFF2-40B4-BE49-F238E27FC236}">
                <a16:creationId xmlns:a16="http://schemas.microsoft.com/office/drawing/2014/main" id="{239DE3D4-89ED-402F-9FD1-F479D498B62E}"/>
              </a:ext>
            </a:extLst>
          </p:cNvPr>
          <p:cNvSpPr txBox="1"/>
          <p:nvPr/>
        </p:nvSpPr>
        <p:spPr>
          <a:xfrm>
            <a:off x="915667" y="4095296"/>
            <a:ext cx="4650108" cy="923330"/>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pl-PL" b="1" i="0" u="none" strike="noStrike" kern="0" cap="none" spc="0" normalizeH="0" baseline="0" noProof="0" dirty="0">
                <a:ln>
                  <a:noFill/>
                </a:ln>
                <a:solidFill>
                  <a:srgbClr val="000000"/>
                </a:solidFill>
                <a:effectLst/>
                <a:uLnTx/>
                <a:uFillTx/>
                <a:latin typeface="+mn-lt"/>
              </a:rPr>
              <a:t>Mandaty karne skarbowe i kary</a:t>
            </a:r>
          </a:p>
          <a:p>
            <a:pPr marL="0" marR="0" lvl="0" indent="0" defTabSz="914400" eaLnBrk="1" fontAlgn="auto" latinLnBrk="0" hangingPunct="1">
              <a:lnSpc>
                <a:spcPct val="100000"/>
              </a:lnSpc>
              <a:spcBef>
                <a:spcPts val="0"/>
              </a:spcBef>
              <a:spcAft>
                <a:spcPts val="0"/>
              </a:spcAft>
              <a:buClrTx/>
              <a:buSzTx/>
              <a:buFontTx/>
              <a:buNone/>
              <a:tabLst/>
              <a:defRPr/>
            </a:pPr>
            <a:endParaRPr lang="pl-PL" dirty="0">
              <a:solidFill>
                <a:srgbClr val="000000"/>
              </a:solidFill>
              <a:latin typeface="+mn-lt"/>
            </a:endParaRPr>
          </a:p>
          <a:p>
            <a:pPr marL="0" marR="0" lvl="0" indent="0" defTabSz="914400" eaLnBrk="1" fontAlgn="auto" latinLnBrk="0" hangingPunct="1">
              <a:lnSpc>
                <a:spcPct val="100000"/>
              </a:lnSpc>
              <a:spcBef>
                <a:spcPts val="0"/>
              </a:spcBef>
              <a:spcAft>
                <a:spcPts val="0"/>
              </a:spcAft>
              <a:buClrTx/>
              <a:buSzTx/>
              <a:buFontTx/>
              <a:buNone/>
              <a:tabLst/>
              <a:defRPr/>
            </a:pPr>
            <a:r>
              <a:rPr lang="pl-PL" dirty="0">
                <a:solidFill>
                  <a:srgbClr val="000000"/>
                </a:solidFill>
                <a:latin typeface="+mn-lt"/>
              </a:rPr>
              <a:t>2 marca</a:t>
            </a:r>
            <a:r>
              <a:rPr kumimoji="0" lang="pl-PL" b="0" i="0" u="none" strike="noStrike" kern="0" cap="none" spc="0" normalizeH="0" baseline="0" noProof="0" dirty="0">
                <a:ln>
                  <a:noFill/>
                </a:ln>
                <a:solidFill>
                  <a:srgbClr val="000000"/>
                </a:solidFill>
                <a:effectLst/>
                <a:uLnTx/>
                <a:uFillTx/>
                <a:latin typeface="+mn-lt"/>
              </a:rPr>
              <a:t> 2026 r.</a:t>
            </a:r>
            <a:endParaRPr lang="pl-PL" dirty="0">
              <a:latin typeface="+mn-lt"/>
            </a:endParaRPr>
          </a:p>
        </p:txBody>
      </p:sp>
      <p:sp>
        <p:nvSpPr>
          <p:cNvPr id="22" name="pole tekstowe 21">
            <a:extLst>
              <a:ext uri="{FF2B5EF4-FFF2-40B4-BE49-F238E27FC236}">
                <a16:creationId xmlns:a16="http://schemas.microsoft.com/office/drawing/2014/main" id="{644D4FC2-B138-4125-8E1D-3D199C3AC255}"/>
              </a:ext>
            </a:extLst>
          </p:cNvPr>
          <p:cNvSpPr txBox="1"/>
          <p:nvPr/>
        </p:nvSpPr>
        <p:spPr>
          <a:xfrm>
            <a:off x="8370946" y="4016416"/>
            <a:ext cx="10051676" cy="1959960"/>
          </a:xfrm>
          <a:prstGeom prst="rect">
            <a:avLst/>
          </a:prstGeom>
          <a:noFill/>
        </p:spPr>
        <p:txBody>
          <a:bodyPr wrap="square">
            <a:spAutoFit/>
          </a:bodyPr>
          <a:lstStyle/>
          <a:p>
            <a:pPr>
              <a:lnSpc>
                <a:spcPct val="107000"/>
              </a:lnSpc>
              <a:spcAft>
                <a:spcPts val="800"/>
              </a:spcAft>
              <a:defRPr/>
            </a:pPr>
            <a:r>
              <a:rPr kumimoji="0" lang="pl-PL"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Times New Roman" panose="02020603050405020304" pitchFamily="18" charset="0"/>
              </a:rPr>
              <a:t>Udostępnienie e‑usługi mandatów karnych skarbowych daje obywatelom możliwość szybkiego </a:t>
            </a:r>
            <a:br>
              <a:rPr kumimoji="0" lang="pl-PL"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Times New Roman" panose="02020603050405020304" pitchFamily="18" charset="0"/>
              </a:rPr>
            </a:br>
            <a:r>
              <a:rPr kumimoji="0" lang="pl-PL"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Times New Roman" panose="02020603050405020304" pitchFamily="18" charset="0"/>
              </a:rPr>
              <a:t>i bezpiecznego opłacenia mandatu online bez konieczności wizyty w urzędzie. Zapewnia to wygodę, oszczędność czasu oraz eliminuje ryzyko dodatkowych kosztów egzekucyjnych dzięki terminowej płatności. </a:t>
            </a:r>
            <a:r>
              <a:rPr lang="pl-PL" dirty="0">
                <a:solidFill>
                  <a:schemeClr val="tx1"/>
                </a:solidFill>
                <a:latin typeface="+mn-lt"/>
                <a:ea typeface="Calibri" panose="020F0502020204030204" pitchFamily="34" charset="0"/>
                <a:cs typeface="Calibri" panose="020F0502020204030204" pitchFamily="34" charset="0"/>
              </a:rPr>
              <a:t>Od początku uruchomienia usługi użytkownicy </a:t>
            </a:r>
            <a:r>
              <a:rPr lang="pl-PL" dirty="0" err="1">
                <a:solidFill>
                  <a:schemeClr val="tx1"/>
                </a:solidFill>
                <a:latin typeface="+mn-lt"/>
                <a:ea typeface="Calibri" panose="020F0502020204030204" pitchFamily="34" charset="0"/>
                <a:cs typeface="Calibri" panose="020F0502020204030204" pitchFamily="34" charset="0"/>
              </a:rPr>
              <a:t>eUrzędu</a:t>
            </a:r>
            <a:r>
              <a:rPr lang="pl-PL" dirty="0">
                <a:solidFill>
                  <a:schemeClr val="tx1"/>
                </a:solidFill>
                <a:latin typeface="+mn-lt"/>
                <a:ea typeface="Calibri" panose="020F0502020204030204" pitchFamily="34" charset="0"/>
                <a:cs typeface="Calibri" panose="020F0502020204030204" pitchFamily="34" charset="0"/>
              </a:rPr>
              <a:t> Skarbowego</a:t>
            </a:r>
            <a:r>
              <a:rPr lang="pl-PL" dirty="0">
                <a:solidFill>
                  <a:srgbClr val="000000"/>
                </a:solidFill>
                <a:latin typeface="+mn-lt"/>
                <a:ea typeface="Calibri" panose="020F0502020204030204" pitchFamily="34" charset="0"/>
                <a:cs typeface="Times New Roman" panose="02020603050405020304" pitchFamily="18" charset="0"/>
              </a:rPr>
              <a:t> przeglądali  1,91 mln razy, w tym w I - III kwartale 2026 r. 0,54 mln razy.</a:t>
            </a:r>
            <a:endParaRPr kumimoji="0" lang="pl-PL" b="0" i="0" u="none" strike="noStrike" kern="0" cap="none" spc="0" normalizeH="0" baseline="0" noProof="0" dirty="0">
              <a:ln>
                <a:noFill/>
              </a:ln>
              <a:solidFill>
                <a:srgbClr val="000000"/>
              </a:solidFill>
              <a:effectLst/>
              <a:uLnTx/>
              <a:uFillTx/>
              <a:latin typeface="+mn-lt"/>
            </a:endParaRPr>
          </a:p>
          <a:p>
            <a:pPr marL="0" marR="0" lvl="0" indent="0" defTabSz="914400" eaLnBrk="1" fontAlgn="auto" latinLnBrk="0" hangingPunct="1">
              <a:lnSpc>
                <a:spcPct val="107000"/>
              </a:lnSpc>
              <a:spcBef>
                <a:spcPts val="0"/>
              </a:spcBef>
              <a:spcAft>
                <a:spcPts val="800"/>
              </a:spcAft>
              <a:buClrTx/>
              <a:buSzTx/>
              <a:buFontTx/>
              <a:buNone/>
              <a:tabLst/>
              <a:defRPr/>
            </a:pPr>
            <a:endParaRPr kumimoji="0" lang="pl-PL" sz="18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23" name="pole tekstowe 22">
            <a:extLst>
              <a:ext uri="{FF2B5EF4-FFF2-40B4-BE49-F238E27FC236}">
                <a16:creationId xmlns:a16="http://schemas.microsoft.com/office/drawing/2014/main" id="{556F4033-CE3C-4910-B785-D486B67FA2B3}"/>
              </a:ext>
            </a:extLst>
          </p:cNvPr>
          <p:cNvSpPr txBox="1"/>
          <p:nvPr/>
        </p:nvSpPr>
        <p:spPr>
          <a:xfrm>
            <a:off x="962921" y="5790991"/>
            <a:ext cx="5158349" cy="1754326"/>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pl-PL" b="1" i="0" u="none" strike="noStrike" kern="0" cap="none" spc="0" normalizeH="0" baseline="0" noProof="0" dirty="0">
                <a:ln>
                  <a:noFill/>
                </a:ln>
                <a:solidFill>
                  <a:srgbClr val="000000"/>
                </a:solidFill>
                <a:effectLst/>
                <a:uLnTx/>
                <a:uFillTx/>
                <a:latin typeface="+mn-lt"/>
                <a:ea typeface="Calibri" panose="020F0502020204030204" pitchFamily="34" charset="0"/>
                <a:cs typeface="Times New Roman" panose="02020603050405020304" pitchFamily="18" charset="0"/>
              </a:rPr>
              <a:t>Publikacja zajęć nadpłat i zwrotów podatku</a:t>
            </a:r>
          </a:p>
          <a:p>
            <a:pPr marL="0" marR="0" lvl="0" indent="0" defTabSz="914400" eaLnBrk="1" fontAlgn="auto" latinLnBrk="0" hangingPunct="1">
              <a:lnSpc>
                <a:spcPct val="100000"/>
              </a:lnSpc>
              <a:spcBef>
                <a:spcPts val="0"/>
              </a:spcBef>
              <a:spcAft>
                <a:spcPts val="0"/>
              </a:spcAft>
              <a:buClrTx/>
              <a:buSzTx/>
              <a:buFontTx/>
              <a:buNone/>
              <a:tabLst/>
              <a:defRPr/>
            </a:pPr>
            <a:endParaRPr lang="pl-PL" b="1" dirty="0">
              <a:solidFill>
                <a:srgbClr val="000000"/>
              </a:solidFill>
              <a:latin typeface="+mn-lt"/>
              <a:ea typeface="Calibri" panose="020F0502020204030204" pitchFamily="34" charset="0"/>
              <a:cs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lang="pl-PL" dirty="0">
                <a:solidFill>
                  <a:srgbClr val="000000"/>
                </a:solidFill>
                <a:latin typeface="+mn-lt"/>
                <a:ea typeface="Calibri" panose="020F0502020204030204" pitchFamily="34" charset="0"/>
                <a:cs typeface="Times New Roman" panose="02020603050405020304" pitchFamily="18" charset="0"/>
              </a:rPr>
              <a:t>25 marca </a:t>
            </a:r>
            <a:r>
              <a:rPr kumimoji="0" lang="pl-PL" i="0" u="none" strike="noStrike" kern="0" cap="none" spc="0" normalizeH="0" baseline="0" noProof="0" dirty="0">
                <a:ln>
                  <a:noFill/>
                </a:ln>
                <a:solidFill>
                  <a:srgbClr val="000000"/>
                </a:solidFill>
                <a:effectLst/>
                <a:uLnTx/>
                <a:uFillTx/>
                <a:latin typeface="+mn-lt"/>
                <a:ea typeface="Calibri" panose="020F0502020204030204" pitchFamily="34" charset="0"/>
                <a:cs typeface="Times New Roman" panose="02020603050405020304" pitchFamily="18" charset="0"/>
              </a:rPr>
              <a:t>2026 r.</a:t>
            </a:r>
          </a:p>
          <a:p>
            <a:pPr marL="0" marR="0" lvl="0" indent="0" defTabSz="914400" eaLnBrk="1" fontAlgn="auto" latinLnBrk="0" hangingPunct="1">
              <a:lnSpc>
                <a:spcPct val="100000"/>
              </a:lnSpc>
              <a:spcBef>
                <a:spcPts val="0"/>
              </a:spcBef>
              <a:spcAft>
                <a:spcPts val="0"/>
              </a:spcAft>
              <a:buClrTx/>
              <a:buSzTx/>
              <a:buFontTx/>
              <a:buNone/>
              <a:tabLst/>
              <a:defRPr/>
            </a:pPr>
            <a:endParaRPr lang="pl-PL"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endParaRPr lang="pl-PL"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pl-PL" sz="1800" b="0" i="0" u="none" strike="noStrike" kern="0" cap="none" spc="0" normalizeH="0" baseline="0" noProof="0" dirty="0">
              <a:ln>
                <a:noFill/>
              </a:ln>
              <a:solidFill>
                <a:srgbClr val="000000"/>
              </a:solidFill>
              <a:effectLst/>
              <a:uLnTx/>
              <a:uFillTx/>
              <a:latin typeface="Calibri" panose="020F0502020204030204" pitchFamily="34" charset="0"/>
            </a:endParaRPr>
          </a:p>
        </p:txBody>
      </p:sp>
      <p:sp>
        <p:nvSpPr>
          <p:cNvPr id="29" name="pole tekstowe 28">
            <a:extLst>
              <a:ext uri="{FF2B5EF4-FFF2-40B4-BE49-F238E27FC236}">
                <a16:creationId xmlns:a16="http://schemas.microsoft.com/office/drawing/2014/main" id="{BC385E0B-A7C9-43D7-8682-2F03740FA53F}"/>
              </a:ext>
            </a:extLst>
          </p:cNvPr>
          <p:cNvSpPr txBox="1"/>
          <p:nvPr/>
        </p:nvSpPr>
        <p:spPr>
          <a:xfrm>
            <a:off x="8319510" y="5857053"/>
            <a:ext cx="10051676" cy="1754326"/>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pl-PL" b="0" i="0" u="none" strike="noStrike" kern="0" cap="none" spc="0" normalizeH="0" baseline="0" noProof="0" dirty="0">
                <a:ln>
                  <a:noFill/>
                </a:ln>
                <a:solidFill>
                  <a:srgbClr val="000000"/>
                </a:solidFill>
                <a:effectLst/>
                <a:uLnTx/>
                <a:uFillTx/>
                <a:latin typeface="+mn-lt"/>
                <a:ea typeface="Calibri" panose="020F0502020204030204" pitchFamily="34" charset="0"/>
                <a:cs typeface="Times New Roman" panose="02020603050405020304" pitchFamily="18" charset="0"/>
              </a:rPr>
              <a:t>Udostępnienie w serwisie e‑US informacji o zajęciach nadpłat i zwrotu podatku ma na celu zapewnienie obywatelom pełnej przejrzystości w zakresie rozliczeń z administracją skarbową. Funkcjonalność umożliwi bieżące monitorowanie stanu zobowiązań i wierzytelności, co ułatwi podejmowanie działań, ograniczy konieczność kontaktu z urzędem oraz zwiększy dostępność danych w formie elektronicznej.</a:t>
            </a:r>
          </a:p>
          <a:p>
            <a:pPr marL="0" marR="0" lvl="0" indent="0" defTabSz="914400" eaLnBrk="1" fontAlgn="auto" latinLnBrk="0" hangingPunct="1">
              <a:lnSpc>
                <a:spcPct val="100000"/>
              </a:lnSpc>
              <a:spcBef>
                <a:spcPts val="0"/>
              </a:spcBef>
              <a:spcAft>
                <a:spcPts val="0"/>
              </a:spcAft>
              <a:buClrTx/>
              <a:buSzTx/>
              <a:buFontTx/>
              <a:buNone/>
              <a:tabLst/>
              <a:defRPr/>
            </a:pPr>
            <a:r>
              <a:rPr lang="pl-PL" dirty="0">
                <a:solidFill>
                  <a:schemeClr val="tx1"/>
                </a:solidFill>
                <a:latin typeface="+mn-lt"/>
                <a:ea typeface="Calibri" panose="020F0502020204030204" pitchFamily="34" charset="0"/>
                <a:cs typeface="Calibri" panose="020F0502020204030204" pitchFamily="34" charset="0"/>
              </a:rPr>
              <a:t>Od początku uruchomienia usługi użytkownicy </a:t>
            </a:r>
            <a:r>
              <a:rPr lang="pl-PL" dirty="0" err="1">
                <a:solidFill>
                  <a:schemeClr val="tx1"/>
                </a:solidFill>
                <a:latin typeface="+mn-lt"/>
                <a:ea typeface="Calibri" panose="020F0502020204030204" pitchFamily="34" charset="0"/>
                <a:cs typeface="Calibri" panose="020F0502020204030204" pitchFamily="34" charset="0"/>
              </a:rPr>
              <a:t>eUrzędu</a:t>
            </a:r>
            <a:r>
              <a:rPr lang="pl-PL" dirty="0">
                <a:solidFill>
                  <a:schemeClr val="tx1"/>
                </a:solidFill>
                <a:latin typeface="+mn-lt"/>
                <a:ea typeface="Calibri" panose="020F0502020204030204" pitchFamily="34" charset="0"/>
                <a:cs typeface="Calibri" panose="020F0502020204030204" pitchFamily="34" charset="0"/>
              </a:rPr>
              <a:t> Skarbowego</a:t>
            </a:r>
            <a:r>
              <a:rPr lang="pl-PL" dirty="0">
                <a:solidFill>
                  <a:srgbClr val="000000"/>
                </a:solidFill>
                <a:latin typeface="+mn-lt"/>
                <a:ea typeface="Calibri" panose="020F0502020204030204" pitchFamily="34" charset="0"/>
                <a:cs typeface="Times New Roman" panose="02020603050405020304" pitchFamily="18" charset="0"/>
              </a:rPr>
              <a:t> przeglądali ekran zajęć 3,75 mln razy, w tym w III kwartale 2026 r. 1,1 mln razy.</a:t>
            </a:r>
            <a:endParaRPr kumimoji="0" lang="pl-PL" b="0" i="0" u="none" strike="noStrike" kern="0" cap="none" spc="0" normalizeH="0" baseline="0" noProof="0" dirty="0">
              <a:ln>
                <a:noFill/>
              </a:ln>
              <a:solidFill>
                <a:srgbClr val="000000"/>
              </a:solidFill>
              <a:effectLst/>
              <a:uLnTx/>
              <a:uFillTx/>
              <a:latin typeface="+mn-lt"/>
            </a:endParaRPr>
          </a:p>
        </p:txBody>
      </p:sp>
      <p:sp>
        <p:nvSpPr>
          <p:cNvPr id="30" name="pole tekstowe 29">
            <a:extLst>
              <a:ext uri="{FF2B5EF4-FFF2-40B4-BE49-F238E27FC236}">
                <a16:creationId xmlns:a16="http://schemas.microsoft.com/office/drawing/2014/main" id="{EAB253B3-BF85-42C6-942D-B5E3A8C888F4}"/>
              </a:ext>
            </a:extLst>
          </p:cNvPr>
          <p:cNvSpPr txBox="1"/>
          <p:nvPr/>
        </p:nvSpPr>
        <p:spPr>
          <a:xfrm>
            <a:off x="962921" y="2462833"/>
            <a:ext cx="6846571" cy="1200329"/>
          </a:xfrm>
          <a:prstGeom prst="rect">
            <a:avLst/>
          </a:prstGeom>
          <a:noFill/>
        </p:spPr>
        <p:txBody>
          <a:bodyPr wrap="square">
            <a:spAutoFit/>
          </a:bodyPr>
          <a:lstStyle/>
          <a:p>
            <a:r>
              <a:rPr kumimoji="0" lang="pl-PL"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Times New Roman" panose="02020603050405020304" pitchFamily="18" charset="0"/>
              </a:rPr>
              <a:t>Udostępnienie w </a:t>
            </a:r>
            <a:r>
              <a:rPr kumimoji="0" lang="pl-PL" b="0" i="0" u="none" strike="noStrike" kern="0" cap="none" spc="0" normalizeH="0" baseline="0" noProof="0" dirty="0" err="1">
                <a:ln>
                  <a:noFill/>
                </a:ln>
                <a:solidFill>
                  <a:sysClr val="windowText" lastClr="000000"/>
                </a:solidFill>
                <a:effectLst/>
                <a:uLnTx/>
                <a:uFillTx/>
                <a:latin typeface="+mn-lt"/>
                <a:ea typeface="Calibri" panose="020F0502020204030204" pitchFamily="34" charset="0"/>
                <a:cs typeface="Times New Roman" panose="02020603050405020304" pitchFamily="18" charset="0"/>
              </a:rPr>
              <a:t>eUrzędzie</a:t>
            </a:r>
            <a:r>
              <a:rPr kumimoji="0" lang="pl-PL"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Times New Roman" panose="02020603050405020304" pitchFamily="18" charset="0"/>
              </a:rPr>
              <a:t> Skarbowym zawiadomienia </a:t>
            </a:r>
            <a:r>
              <a:rPr kumimoji="0" lang="pl-PL" b="1"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Times New Roman" panose="02020603050405020304" pitchFamily="18" charset="0"/>
              </a:rPr>
              <a:t>ZAW-FA</a:t>
            </a:r>
            <a:r>
              <a:rPr kumimoji="0" lang="pl-PL"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Times New Roman" panose="02020603050405020304" pitchFamily="18" charset="0"/>
              </a:rPr>
              <a:t> – </a:t>
            </a:r>
            <a:r>
              <a:rPr lang="pl-PL" b="1" dirty="0">
                <a:latin typeface="+mn-lt"/>
              </a:rPr>
              <a:t> </a:t>
            </a:r>
            <a:r>
              <a:rPr kumimoji="0" lang="pl-PL"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Times New Roman" panose="02020603050405020304" pitchFamily="18" charset="0"/>
              </a:rPr>
              <a:t>konto osoby fizycznej i konto organizacji</a:t>
            </a:r>
          </a:p>
          <a:p>
            <a:endParaRPr lang="pl-PL" dirty="0">
              <a:latin typeface="+mn-lt"/>
              <a:ea typeface="Calibri" panose="020F0502020204030204" pitchFamily="34" charset="0"/>
              <a:cs typeface="Times New Roman" panose="02020603050405020304" pitchFamily="18" charset="0"/>
            </a:endParaRPr>
          </a:p>
          <a:p>
            <a:r>
              <a:rPr lang="pl-PL" dirty="0">
                <a:latin typeface="+mn-lt"/>
                <a:ea typeface="Calibri" panose="020F0502020204030204" pitchFamily="34" charset="0"/>
                <a:cs typeface="Times New Roman" panose="02020603050405020304" pitchFamily="18" charset="0"/>
              </a:rPr>
              <a:t>9 lutego 2026 r. </a:t>
            </a:r>
            <a:endParaRPr lang="pl-PL" dirty="0">
              <a:latin typeface="+mn-lt"/>
            </a:endParaRPr>
          </a:p>
        </p:txBody>
      </p:sp>
      <p:sp>
        <p:nvSpPr>
          <p:cNvPr id="31" name="pole tekstowe 30">
            <a:extLst>
              <a:ext uri="{FF2B5EF4-FFF2-40B4-BE49-F238E27FC236}">
                <a16:creationId xmlns:a16="http://schemas.microsoft.com/office/drawing/2014/main" id="{A919E953-9E7A-429A-8840-5B294A7D9AF3}"/>
              </a:ext>
            </a:extLst>
          </p:cNvPr>
          <p:cNvSpPr txBox="1"/>
          <p:nvPr/>
        </p:nvSpPr>
        <p:spPr>
          <a:xfrm>
            <a:off x="8342745" y="2470963"/>
            <a:ext cx="10051676" cy="1754326"/>
          </a:xfrm>
          <a:prstGeom prst="rect">
            <a:avLst/>
          </a:prstGeom>
          <a:noFill/>
        </p:spPr>
        <p:txBody>
          <a:bodyPr wrap="square">
            <a:spAutoFit/>
          </a:bodyPr>
          <a:lstStyle/>
          <a:p>
            <a:r>
              <a:rPr lang="pl-PL" dirty="0">
                <a:solidFill>
                  <a:srgbClr val="000000"/>
                </a:solidFill>
                <a:latin typeface="+mn-lt"/>
              </a:rPr>
              <a:t>Szybkie, proste i wygodne złożenie </a:t>
            </a:r>
            <a:r>
              <a:rPr lang="pl-PL" b="0" i="0" dirty="0">
                <a:solidFill>
                  <a:srgbClr val="303030"/>
                </a:solidFill>
                <a:effectLst/>
                <a:latin typeface="+mn-lt"/>
              </a:rPr>
              <a:t>zawiadomienia o nadaniu lub odebraniu uprawnień do korzystania z Krajowego Systemu e-Faktur </a:t>
            </a:r>
            <a:r>
              <a:rPr lang="pl-PL" dirty="0">
                <a:solidFill>
                  <a:srgbClr val="000000"/>
                </a:solidFill>
                <a:latin typeface="+mn-lt"/>
              </a:rPr>
              <a:t>za pośrednictwem serwisu eUrząd Skarbowy oraz aplikacji mobilnej eUS. </a:t>
            </a:r>
            <a:r>
              <a:rPr lang="pl-PL" dirty="0">
                <a:solidFill>
                  <a:schemeClr val="tx1"/>
                </a:solidFill>
                <a:latin typeface="+mn-lt"/>
                <a:ea typeface="Calibri" panose="020F0502020204030204" pitchFamily="34" charset="0"/>
              </a:rPr>
              <a:t>Cały proces ułatwia kreator, który prowadzi użytkownika krok po kroku, eliminując ryzyko błędów.</a:t>
            </a:r>
            <a:endParaRPr lang="pl-PL" dirty="0">
              <a:solidFill>
                <a:srgbClr val="000000"/>
              </a:solidFill>
              <a:latin typeface="+mn-lt"/>
            </a:endParaRPr>
          </a:p>
          <a:p>
            <a:endParaRPr lang="pl-PL" dirty="0">
              <a:solidFill>
                <a:srgbClr val="000000"/>
              </a:solidFill>
              <a:latin typeface="+mn-lt"/>
            </a:endParaRPr>
          </a:p>
          <a:p>
            <a:r>
              <a:rPr lang="pl-PL" dirty="0">
                <a:solidFill>
                  <a:srgbClr val="000000"/>
                </a:solidFill>
                <a:latin typeface="+mn-lt"/>
              </a:rPr>
              <a:t>W I - III kwartale 2026 r. użytkownicy złożyli zawiadomienie 34 991 razy. </a:t>
            </a:r>
          </a:p>
          <a:p>
            <a:endParaRPr lang="pl-PL" dirty="0">
              <a:solidFill>
                <a:srgbClr val="000000"/>
              </a:solidFill>
              <a:latin typeface="+mn-lt"/>
            </a:endParaRPr>
          </a:p>
        </p:txBody>
      </p:sp>
      <p:sp>
        <p:nvSpPr>
          <p:cNvPr id="19" name="object 18">
            <a:extLst>
              <a:ext uri="{FF2B5EF4-FFF2-40B4-BE49-F238E27FC236}">
                <a16:creationId xmlns:a16="http://schemas.microsoft.com/office/drawing/2014/main" id="{2F18D8BF-909F-4041-B9AC-15C75BAF7284}"/>
              </a:ext>
            </a:extLst>
          </p:cNvPr>
          <p:cNvSpPr/>
          <p:nvPr/>
        </p:nvSpPr>
        <p:spPr>
          <a:xfrm>
            <a:off x="915667" y="77882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2000">
              <a:latin typeface="+mn-lt"/>
            </a:endParaRPr>
          </a:p>
        </p:txBody>
      </p:sp>
      <p:sp>
        <p:nvSpPr>
          <p:cNvPr id="28" name="pole tekstowe 27">
            <a:extLst>
              <a:ext uri="{FF2B5EF4-FFF2-40B4-BE49-F238E27FC236}">
                <a16:creationId xmlns:a16="http://schemas.microsoft.com/office/drawing/2014/main" id="{DE3D0A82-5B12-4403-9FBD-EC7B3ABE5737}"/>
              </a:ext>
            </a:extLst>
          </p:cNvPr>
          <p:cNvSpPr txBox="1"/>
          <p:nvPr/>
        </p:nvSpPr>
        <p:spPr>
          <a:xfrm>
            <a:off x="949264" y="8162237"/>
            <a:ext cx="6664386" cy="1200329"/>
          </a:xfrm>
          <a:prstGeom prst="rect">
            <a:avLst/>
          </a:prstGeom>
          <a:noFill/>
        </p:spPr>
        <p:txBody>
          <a:bodyPr wrap="square">
            <a:spAutoFit/>
          </a:bodyPr>
          <a:lstStyle/>
          <a:p>
            <a:r>
              <a:rPr lang="pl-PL" sz="1800" b="1" dirty="0">
                <a:latin typeface="+mn-lt"/>
              </a:rPr>
              <a:t>Udostępnienie konta osobie trzeciej (I etap)</a:t>
            </a:r>
          </a:p>
          <a:p>
            <a:endParaRPr lang="pl-PL" sz="1800" b="1" dirty="0">
              <a:latin typeface="+mn-lt"/>
            </a:endParaRPr>
          </a:p>
          <a:p>
            <a:endParaRPr lang="pl-PL" sz="1800" b="1" dirty="0">
              <a:latin typeface="+mn-lt"/>
            </a:endParaRPr>
          </a:p>
          <a:p>
            <a:r>
              <a:rPr lang="pl-PL" sz="1800" dirty="0">
                <a:latin typeface="+mn-lt"/>
              </a:rPr>
              <a:t>18 czerwca 2026 r.</a:t>
            </a:r>
            <a:r>
              <a:rPr lang="pl-PL" sz="1800" b="1" dirty="0">
                <a:latin typeface="+mn-lt"/>
              </a:rPr>
              <a:t> </a:t>
            </a:r>
          </a:p>
        </p:txBody>
      </p:sp>
      <p:sp>
        <p:nvSpPr>
          <p:cNvPr id="32" name="pole tekstowe 31">
            <a:extLst>
              <a:ext uri="{FF2B5EF4-FFF2-40B4-BE49-F238E27FC236}">
                <a16:creationId xmlns:a16="http://schemas.microsoft.com/office/drawing/2014/main" id="{FFAF8DB0-67FD-4AFD-840E-BC90FC043425}"/>
              </a:ext>
            </a:extLst>
          </p:cNvPr>
          <p:cNvSpPr txBox="1"/>
          <p:nvPr/>
        </p:nvSpPr>
        <p:spPr>
          <a:xfrm>
            <a:off x="8364596" y="7885176"/>
            <a:ext cx="10177403" cy="2308324"/>
          </a:xfrm>
          <a:prstGeom prst="rect">
            <a:avLst/>
          </a:prstGeom>
          <a:noFill/>
        </p:spPr>
        <p:txBody>
          <a:bodyPr wrap="square">
            <a:spAutoFit/>
          </a:bodyPr>
          <a:lstStyle/>
          <a:p>
            <a:r>
              <a:rPr lang="pl-PL" sz="1800" dirty="0">
                <a:solidFill>
                  <a:schemeClr val="tx1"/>
                </a:solidFill>
                <a:latin typeface="+mn-lt"/>
                <a:ea typeface="Calibri" panose="020F0502020204030204" pitchFamily="34" charset="0"/>
                <a:cs typeface="Calibri" panose="020F0502020204030204" pitchFamily="34" charset="0"/>
              </a:rPr>
              <a:t>Usługa pozwala podatnikowi bezpiecznie i wygodnie powierzyć przeglądanie swoich danych z zakresu Rozliczeń zaufanej osobie – np. księgowemu, pełnomocnikowi czy członkowi rodziny – bez ryzyka ingerencji w treść dokumentów czy składania deklaracji. Rozwiązanie zwiększa transparentność i komfort obsługi spraw podatkowych, szczególnie w sytuacjach, gdy podatnik potrzebuje wsparcia, ale chce zachować pełną kontrolę nad działaniami podejmowanymi w jego imieniu.</a:t>
            </a:r>
          </a:p>
          <a:p>
            <a:r>
              <a:rPr lang="pl-PL" sz="1800" dirty="0">
                <a:solidFill>
                  <a:schemeClr val="tx1"/>
                </a:solidFill>
                <a:latin typeface="+mn-lt"/>
                <a:ea typeface="Calibri" panose="020F0502020204030204" pitchFamily="34" charset="0"/>
                <a:cs typeface="Calibri" panose="020F0502020204030204" pitchFamily="34" charset="0"/>
              </a:rPr>
              <a:t>Liczba kont udostępnionych: 14 839</a:t>
            </a:r>
          </a:p>
          <a:p>
            <a:r>
              <a:rPr lang="pl-PL" sz="1800" dirty="0">
                <a:solidFill>
                  <a:schemeClr val="tx1"/>
                </a:solidFill>
                <a:latin typeface="+mn-lt"/>
                <a:ea typeface="Calibri" panose="020F0502020204030204" pitchFamily="34" charset="0"/>
                <a:cs typeface="Calibri" panose="020F0502020204030204" pitchFamily="34" charset="0"/>
              </a:rPr>
              <a:t>Liczba osób, które mogą przeglądać konto: 5 279</a:t>
            </a:r>
          </a:p>
          <a:p>
            <a:r>
              <a:rPr lang="pl-PL" sz="1800" dirty="0">
                <a:solidFill>
                  <a:schemeClr val="tx1"/>
                </a:solidFill>
                <a:latin typeface="+mn-lt"/>
                <a:ea typeface="Calibri" panose="020F0502020204030204" pitchFamily="34" charset="0"/>
                <a:cs typeface="Calibri" panose="020F0502020204030204" pitchFamily="34" charset="0"/>
              </a:rPr>
              <a:t>Liczba przełączeń na konto udostępnione do przeglądania: 14 876</a:t>
            </a:r>
          </a:p>
        </p:txBody>
      </p:sp>
    </p:spTree>
    <p:extLst>
      <p:ext uri="{BB962C8B-B14F-4D97-AF65-F5344CB8AC3E}">
        <p14:creationId xmlns:p14="http://schemas.microsoft.com/office/powerpoint/2010/main" val="40965545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object 37"/>
          <p:cNvSpPr txBox="1">
            <a:spLocks noGrp="1"/>
          </p:cNvSpPr>
          <p:nvPr>
            <p:ph type="dt" sz="half" idx="6"/>
          </p:nvPr>
        </p:nvSpPr>
        <p:spPr>
          <a:prstGeom prst="rect">
            <a:avLst/>
          </a:prstGeom>
        </p:spPr>
        <p:txBody>
          <a:bodyPr vert="horz" wrap="square" lIns="0" tIns="27940" rIns="0" bIns="0" rtlCol="0">
            <a:spAutoFit/>
          </a:bodyPr>
          <a:lstStyle/>
          <a:p>
            <a:pPr marL="12700">
              <a:lnSpc>
                <a:spcPct val="100000"/>
              </a:lnSpc>
              <a:spcBef>
                <a:spcPts val="220"/>
              </a:spcBef>
              <a:tabLst>
                <a:tab pos="2276475" algn="l"/>
                <a:tab pos="2463165" algn="l"/>
              </a:tabLst>
            </a:pPr>
            <a:r>
              <a:rPr spc="120" dirty="0"/>
              <a:t>Ministerstwo</a:t>
            </a:r>
            <a:r>
              <a:rPr spc="290" dirty="0"/>
              <a:t> </a:t>
            </a:r>
            <a:r>
              <a:rPr spc="114" dirty="0"/>
              <a:t>Finansów</a:t>
            </a:r>
            <a:r>
              <a:rPr dirty="0"/>
              <a:t>	</a:t>
            </a:r>
            <a:r>
              <a:rPr b="0" spc="-50" dirty="0">
                <a:latin typeface="Open Sans"/>
                <a:cs typeface="Open Sans"/>
              </a:rPr>
              <a:t>/</a:t>
            </a:r>
            <a:r>
              <a:rPr b="0" dirty="0">
                <a:latin typeface="Open Sans"/>
                <a:cs typeface="Open Sans"/>
              </a:rPr>
              <a:t>	</a:t>
            </a:r>
            <a:r>
              <a:rPr b="0" spc="110" dirty="0">
                <a:latin typeface="Open Sans"/>
                <a:cs typeface="Open Sans"/>
              </a:rPr>
              <a:t>gov.pl/finanse </a:t>
            </a:r>
          </a:p>
        </p:txBody>
      </p:sp>
      <p:sp>
        <p:nvSpPr>
          <p:cNvPr id="38" name="object 38"/>
          <p:cNvSpPr txBox="1">
            <a:spLocks noGrp="1"/>
          </p:cNvSpPr>
          <p:nvPr>
            <p:ph type="ftr" sz="quarter" idx="5"/>
          </p:nvPr>
        </p:nvSpPr>
        <p:spPr>
          <a:prstGeom prst="rect">
            <a:avLst/>
          </a:prstGeom>
        </p:spPr>
        <p:txBody>
          <a:bodyPr vert="horz" wrap="square" lIns="0" tIns="27940" rIns="0" bIns="0" rtlCol="0">
            <a:spAutoFit/>
          </a:bodyPr>
          <a:lstStyle/>
          <a:p>
            <a:pPr marL="12700">
              <a:lnSpc>
                <a:spcPct val="100000"/>
              </a:lnSpc>
              <a:spcBef>
                <a:spcPts val="220"/>
              </a:spcBef>
              <a:tabLst>
                <a:tab pos="3196590" algn="l"/>
                <a:tab pos="3382645" algn="l"/>
              </a:tabLst>
            </a:pPr>
            <a:r>
              <a:rPr spc="120" dirty="0"/>
              <a:t>Krajowa</a:t>
            </a:r>
            <a:r>
              <a:rPr spc="265" dirty="0"/>
              <a:t> </a:t>
            </a:r>
            <a:r>
              <a:rPr spc="130" dirty="0"/>
              <a:t>Administracja</a:t>
            </a:r>
            <a:r>
              <a:rPr spc="270" dirty="0"/>
              <a:t> </a:t>
            </a:r>
            <a:r>
              <a:rPr spc="105" dirty="0"/>
              <a:t>Skarbowa</a:t>
            </a:r>
            <a:r>
              <a:rPr dirty="0"/>
              <a:t>	</a:t>
            </a:r>
            <a:r>
              <a:rPr b="0" spc="-50" dirty="0">
                <a:latin typeface="Open Sans"/>
                <a:cs typeface="Open Sans"/>
              </a:rPr>
              <a:t>/</a:t>
            </a:r>
            <a:r>
              <a:rPr b="0" dirty="0">
                <a:latin typeface="Open Sans"/>
                <a:cs typeface="Open Sans"/>
              </a:rPr>
              <a:t>	</a:t>
            </a:r>
            <a:r>
              <a:rPr b="0" spc="114" dirty="0">
                <a:latin typeface="Open Sans"/>
                <a:cs typeface="Open Sans"/>
              </a:rPr>
              <a:t>gov.pl/kas </a:t>
            </a:r>
          </a:p>
        </p:txBody>
      </p:sp>
      <p:sp>
        <p:nvSpPr>
          <p:cNvPr id="39" name="object 39"/>
          <p:cNvSpPr txBox="1">
            <a:spLocks noGrp="1"/>
          </p:cNvSpPr>
          <p:nvPr>
            <p:ph type="sldNum" sz="quarter" idx="7"/>
          </p:nvPr>
        </p:nvSpPr>
        <p:spPr>
          <a:xfrm>
            <a:off x="18929260" y="10751027"/>
            <a:ext cx="342990" cy="212879"/>
          </a:xfrm>
          <a:prstGeom prst="rect">
            <a:avLst/>
          </a:prstGeom>
        </p:spPr>
        <p:txBody>
          <a:bodyPr vert="horz" wrap="square" lIns="0" tIns="27940" rIns="0" bIns="0" rtlCol="0">
            <a:spAutoFit/>
          </a:bodyPr>
          <a:lstStyle/>
          <a:p>
            <a:pPr marL="38100">
              <a:lnSpc>
                <a:spcPct val="100000"/>
              </a:lnSpc>
              <a:spcBef>
                <a:spcPts val="220"/>
              </a:spcBef>
            </a:pPr>
            <a:fld id="{81D60167-4931-47E6-BA6A-407CBD079E47}" type="slidenum">
              <a:rPr spc="-50" dirty="0"/>
              <a:t>24</a:t>
            </a:fld>
            <a:endParaRPr spc="-50" dirty="0"/>
          </a:p>
        </p:txBody>
      </p:sp>
      <p:sp>
        <p:nvSpPr>
          <p:cNvPr id="5" name="object 8">
            <a:extLst>
              <a:ext uri="{FF2B5EF4-FFF2-40B4-BE49-F238E27FC236}">
                <a16:creationId xmlns:a16="http://schemas.microsoft.com/office/drawing/2014/main" id="{AC57BDAF-53AC-7352-795A-F3C5BB5F551F}"/>
              </a:ext>
            </a:extLst>
          </p:cNvPr>
          <p:cNvSpPr txBox="1"/>
          <p:nvPr/>
        </p:nvSpPr>
        <p:spPr>
          <a:xfrm>
            <a:off x="1087437" y="625475"/>
            <a:ext cx="6237156" cy="843180"/>
          </a:xfrm>
          <a:prstGeom prst="rect">
            <a:avLst/>
          </a:prstGeom>
        </p:spPr>
        <p:txBody>
          <a:bodyPr vert="horz" wrap="square" lIns="0" tIns="12065" rIns="0" bIns="0" rtlCol="0">
            <a:spAutoFit/>
          </a:bodyPr>
          <a:lstStyle/>
          <a:p>
            <a:pPr marL="12700">
              <a:lnSpc>
                <a:spcPct val="100000"/>
              </a:lnSpc>
              <a:spcBef>
                <a:spcPts val="95"/>
              </a:spcBef>
            </a:pPr>
            <a:r>
              <a:rPr sz="5400" b="1">
                <a:latin typeface="+mn-lt"/>
                <a:cs typeface="Lato Black"/>
              </a:rPr>
              <a:t>eUrząd</a:t>
            </a:r>
            <a:r>
              <a:rPr sz="5400" b="1" spc="-245">
                <a:latin typeface="+mn-lt"/>
                <a:cs typeface="Lato Black"/>
              </a:rPr>
              <a:t> </a:t>
            </a:r>
            <a:r>
              <a:rPr sz="5400" b="1" spc="-10" dirty="0">
                <a:latin typeface="+mn-lt"/>
                <a:cs typeface="Lato Black"/>
              </a:rPr>
              <a:t>Skarbowy</a:t>
            </a:r>
            <a:endParaRPr sz="5400" dirty="0">
              <a:latin typeface="+mn-lt"/>
              <a:cs typeface="Lato Black"/>
            </a:endParaRPr>
          </a:p>
        </p:txBody>
      </p:sp>
      <p:sp>
        <p:nvSpPr>
          <p:cNvPr id="24" name="object 10">
            <a:extLst>
              <a:ext uri="{FF2B5EF4-FFF2-40B4-BE49-F238E27FC236}">
                <a16:creationId xmlns:a16="http://schemas.microsoft.com/office/drawing/2014/main" id="{BFC0343A-B587-5F1C-81D2-CAA74B1160D6}"/>
              </a:ext>
            </a:extLst>
          </p:cNvPr>
          <p:cNvSpPr txBox="1"/>
          <p:nvPr/>
        </p:nvSpPr>
        <p:spPr>
          <a:xfrm>
            <a:off x="8413636" y="1670881"/>
            <a:ext cx="3783330" cy="444994"/>
          </a:xfrm>
          <a:prstGeom prst="rect">
            <a:avLst/>
          </a:prstGeom>
        </p:spPr>
        <p:txBody>
          <a:bodyPr vert="horz" wrap="square" lIns="0" tIns="13970" rIns="0" bIns="0" rtlCol="0">
            <a:spAutoFit/>
          </a:bodyPr>
          <a:lstStyle/>
          <a:p>
            <a:pPr marL="12700">
              <a:lnSpc>
                <a:spcPct val="100000"/>
              </a:lnSpc>
              <a:spcBef>
                <a:spcPts val="110"/>
              </a:spcBef>
            </a:pPr>
            <a:r>
              <a:rPr lang="pl-PL" sz="2800" b="1" dirty="0">
                <a:solidFill>
                  <a:schemeClr val="tx1"/>
                </a:solidFill>
                <a:latin typeface="+mn-lt"/>
                <a:cs typeface="Lato Black"/>
              </a:rPr>
              <a:t>Jak</a:t>
            </a:r>
            <a:r>
              <a:rPr lang="pl-PL" sz="2800" b="1" spc="-65" dirty="0">
                <a:solidFill>
                  <a:schemeClr val="tx1"/>
                </a:solidFill>
                <a:latin typeface="+mn-lt"/>
                <a:cs typeface="Lato Black"/>
              </a:rPr>
              <a:t> </a:t>
            </a:r>
            <a:r>
              <a:rPr lang="pl-PL" sz="2800" b="1" dirty="0">
                <a:solidFill>
                  <a:schemeClr val="tx1"/>
                </a:solidFill>
                <a:latin typeface="+mn-lt"/>
                <a:cs typeface="Lato Black"/>
              </a:rPr>
              <a:t>korzystają</a:t>
            </a:r>
            <a:r>
              <a:rPr lang="pl-PL" sz="2800" b="1" spc="-65" dirty="0">
                <a:solidFill>
                  <a:schemeClr val="tx1"/>
                </a:solidFill>
                <a:latin typeface="+mn-lt"/>
                <a:cs typeface="Lato Black"/>
              </a:rPr>
              <a:t> </a:t>
            </a:r>
            <a:r>
              <a:rPr lang="pl-PL" sz="2800" b="1" spc="-10" dirty="0">
                <a:solidFill>
                  <a:schemeClr val="tx1"/>
                </a:solidFill>
                <a:latin typeface="+mn-lt"/>
                <a:cs typeface="Lato Black"/>
              </a:rPr>
              <a:t>obywatele</a:t>
            </a:r>
            <a:endParaRPr lang="pl-PL" sz="2800" dirty="0">
              <a:solidFill>
                <a:schemeClr val="tx1"/>
              </a:solidFill>
              <a:latin typeface="+mn-lt"/>
              <a:cs typeface="Lato Black"/>
            </a:endParaRPr>
          </a:p>
        </p:txBody>
      </p:sp>
      <p:sp>
        <p:nvSpPr>
          <p:cNvPr id="25" name="object 18">
            <a:extLst>
              <a:ext uri="{FF2B5EF4-FFF2-40B4-BE49-F238E27FC236}">
                <a16:creationId xmlns:a16="http://schemas.microsoft.com/office/drawing/2014/main" id="{5D941931-E448-6728-ACC6-0389FA0AF1F0}"/>
              </a:ext>
            </a:extLst>
          </p:cNvPr>
          <p:cNvSpPr/>
          <p:nvPr/>
        </p:nvSpPr>
        <p:spPr>
          <a:xfrm>
            <a:off x="1087436" y="23018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2000">
              <a:latin typeface="+mn-lt"/>
            </a:endParaRPr>
          </a:p>
        </p:txBody>
      </p:sp>
      <p:sp>
        <p:nvSpPr>
          <p:cNvPr id="26" name="object 18">
            <a:extLst>
              <a:ext uri="{FF2B5EF4-FFF2-40B4-BE49-F238E27FC236}">
                <a16:creationId xmlns:a16="http://schemas.microsoft.com/office/drawing/2014/main" id="{E2192CA7-E88C-0D0B-C103-6AABB1C527C1}"/>
              </a:ext>
            </a:extLst>
          </p:cNvPr>
          <p:cNvSpPr/>
          <p:nvPr/>
        </p:nvSpPr>
        <p:spPr>
          <a:xfrm rot="5400000">
            <a:off x="3820626" y="5914223"/>
            <a:ext cx="8555793" cy="69113"/>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2000">
              <a:latin typeface="+mn-lt"/>
            </a:endParaRPr>
          </a:p>
        </p:txBody>
      </p:sp>
      <p:sp>
        <p:nvSpPr>
          <p:cNvPr id="53" name="object 18">
            <a:extLst>
              <a:ext uri="{FF2B5EF4-FFF2-40B4-BE49-F238E27FC236}">
                <a16:creationId xmlns:a16="http://schemas.microsoft.com/office/drawing/2014/main" id="{6633DB7C-6588-0270-8379-024313DC0208}"/>
              </a:ext>
            </a:extLst>
          </p:cNvPr>
          <p:cNvSpPr/>
          <p:nvPr/>
        </p:nvSpPr>
        <p:spPr>
          <a:xfrm>
            <a:off x="1131138" y="4797703"/>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2000">
              <a:latin typeface="+mn-lt"/>
            </a:endParaRPr>
          </a:p>
        </p:txBody>
      </p:sp>
      <p:sp>
        <p:nvSpPr>
          <p:cNvPr id="21" name="object 18">
            <a:extLst>
              <a:ext uri="{FF2B5EF4-FFF2-40B4-BE49-F238E27FC236}">
                <a16:creationId xmlns:a16="http://schemas.microsoft.com/office/drawing/2014/main" id="{7257B1C8-D3E0-4573-BC17-6B331F7E2B9D}"/>
              </a:ext>
            </a:extLst>
          </p:cNvPr>
          <p:cNvSpPr/>
          <p:nvPr/>
        </p:nvSpPr>
        <p:spPr>
          <a:xfrm>
            <a:off x="1239836" y="102266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2000">
              <a:latin typeface="+mn-lt"/>
            </a:endParaRPr>
          </a:p>
        </p:txBody>
      </p:sp>
      <p:sp>
        <p:nvSpPr>
          <p:cNvPr id="27" name="object 18">
            <a:extLst>
              <a:ext uri="{FF2B5EF4-FFF2-40B4-BE49-F238E27FC236}">
                <a16:creationId xmlns:a16="http://schemas.microsoft.com/office/drawing/2014/main" id="{EACAA175-DEBA-4466-AA04-56084E24958F}"/>
              </a:ext>
            </a:extLst>
          </p:cNvPr>
          <p:cNvSpPr/>
          <p:nvPr/>
        </p:nvSpPr>
        <p:spPr>
          <a:xfrm>
            <a:off x="945360" y="6645614"/>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2000">
              <a:latin typeface="+mn-lt"/>
            </a:endParaRPr>
          </a:p>
        </p:txBody>
      </p:sp>
      <p:sp>
        <p:nvSpPr>
          <p:cNvPr id="13" name="object 9">
            <a:extLst>
              <a:ext uri="{FF2B5EF4-FFF2-40B4-BE49-F238E27FC236}">
                <a16:creationId xmlns:a16="http://schemas.microsoft.com/office/drawing/2014/main" id="{16F298BA-92B1-620E-8BA3-39839EF66FE2}"/>
              </a:ext>
            </a:extLst>
          </p:cNvPr>
          <p:cNvSpPr txBox="1"/>
          <p:nvPr/>
        </p:nvSpPr>
        <p:spPr>
          <a:xfrm>
            <a:off x="1131138" y="1626391"/>
            <a:ext cx="5535614" cy="444994"/>
          </a:xfrm>
          <a:prstGeom prst="rect">
            <a:avLst/>
          </a:prstGeom>
        </p:spPr>
        <p:txBody>
          <a:bodyPr vert="horz" wrap="square" lIns="0" tIns="13970" rIns="0" bIns="0" rtlCol="0">
            <a:spAutoFit/>
          </a:bodyPr>
          <a:lstStyle>
            <a:defPPr>
              <a:defRPr kern="0"/>
            </a:defPPr>
          </a:lstStyle>
          <a:p>
            <a:pPr marL="12700">
              <a:lnSpc>
                <a:spcPct val="100000"/>
              </a:lnSpc>
              <a:spcBef>
                <a:spcPts val="110"/>
              </a:spcBef>
            </a:pPr>
            <a:r>
              <a:rPr lang="pl-PL" sz="2800" b="1" dirty="0">
                <a:latin typeface="+mn-lt"/>
                <a:cs typeface="Lato Black"/>
              </a:rPr>
              <a:t>Wdrożone </a:t>
            </a:r>
            <a:r>
              <a:rPr sz="2800" b="1" spc="-75" dirty="0">
                <a:latin typeface="+mn-lt"/>
                <a:cs typeface="Lato Black"/>
              </a:rPr>
              <a:t> </a:t>
            </a:r>
            <a:r>
              <a:rPr sz="2800" b="1" spc="-10" dirty="0">
                <a:latin typeface="+mn-lt"/>
                <a:cs typeface="Lato Black"/>
              </a:rPr>
              <a:t>funkcjonalności</a:t>
            </a:r>
            <a:endParaRPr sz="2800" dirty="0">
              <a:latin typeface="+mn-lt"/>
              <a:cs typeface="Lato Black"/>
            </a:endParaRPr>
          </a:p>
        </p:txBody>
      </p:sp>
      <p:sp>
        <p:nvSpPr>
          <p:cNvPr id="20" name="object 24">
            <a:extLst>
              <a:ext uri="{FF2B5EF4-FFF2-40B4-BE49-F238E27FC236}">
                <a16:creationId xmlns:a16="http://schemas.microsoft.com/office/drawing/2014/main" id="{E6BC2B1E-6461-4165-875A-0D2D879C86F1}"/>
              </a:ext>
            </a:extLst>
          </p:cNvPr>
          <p:cNvSpPr txBox="1"/>
          <p:nvPr/>
        </p:nvSpPr>
        <p:spPr>
          <a:xfrm>
            <a:off x="8413636" y="3165568"/>
            <a:ext cx="10054798" cy="284693"/>
          </a:xfrm>
          <a:prstGeom prst="rect">
            <a:avLst/>
          </a:prstGeom>
        </p:spPr>
        <p:txBody>
          <a:bodyPr vert="horz" wrap="square" lIns="0" tIns="12065" rIns="0" bIns="0" rtlCol="0">
            <a:spAutoFit/>
          </a:bodyPr>
          <a:lstStyle/>
          <a:p>
            <a:pPr marL="12700" algn="l">
              <a:lnSpc>
                <a:spcPts val="2180"/>
              </a:lnSpc>
              <a:spcBef>
                <a:spcPts val="95"/>
              </a:spcBef>
            </a:pPr>
            <a:r>
              <a:rPr lang="pl-PL" sz="1600">
                <a:solidFill>
                  <a:srgbClr val="00B050"/>
                </a:solidFill>
                <a:latin typeface="+mn-lt"/>
              </a:rPr>
              <a:t> </a:t>
            </a:r>
            <a:endParaRPr lang="pl-PL" sz="1600" dirty="0">
              <a:solidFill>
                <a:srgbClr val="00B050"/>
              </a:solidFill>
              <a:latin typeface="+mn-lt"/>
              <a:cs typeface="Times New Roman" panose="02020603050405020304" pitchFamily="18" charset="0"/>
            </a:endParaRPr>
          </a:p>
        </p:txBody>
      </p:sp>
      <p:sp>
        <p:nvSpPr>
          <p:cNvPr id="30" name="pole tekstowe 29">
            <a:extLst>
              <a:ext uri="{FF2B5EF4-FFF2-40B4-BE49-F238E27FC236}">
                <a16:creationId xmlns:a16="http://schemas.microsoft.com/office/drawing/2014/main" id="{EBD29F32-70EB-49DA-8B64-F0C0BAA01BFB}"/>
              </a:ext>
            </a:extLst>
          </p:cNvPr>
          <p:cNvSpPr txBox="1"/>
          <p:nvPr/>
        </p:nvSpPr>
        <p:spPr>
          <a:xfrm>
            <a:off x="932660" y="2516828"/>
            <a:ext cx="6999923" cy="1477328"/>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pl-PL" b="1" i="0" u="none" strike="noStrike" kern="0" cap="none" spc="0" normalizeH="0" baseline="0" noProof="0" dirty="0">
                <a:ln>
                  <a:noFill/>
                </a:ln>
                <a:solidFill>
                  <a:sysClr val="windowText" lastClr="000000"/>
                </a:solidFill>
                <a:effectLst/>
                <a:uLnTx/>
                <a:uFillTx/>
                <a:latin typeface="Calibri"/>
              </a:rPr>
              <a:t>Zaświadczenia MŚP</a:t>
            </a:r>
          </a:p>
          <a:p>
            <a:pPr marL="0" marR="0" lvl="0" indent="0" defTabSz="914400" eaLnBrk="1" fontAlgn="auto" latinLnBrk="0" hangingPunct="1">
              <a:lnSpc>
                <a:spcPct val="100000"/>
              </a:lnSpc>
              <a:spcBef>
                <a:spcPts val="0"/>
              </a:spcBef>
              <a:spcAft>
                <a:spcPts val="0"/>
              </a:spcAft>
              <a:buClrTx/>
              <a:buSzTx/>
              <a:buFontTx/>
              <a:buNone/>
              <a:tabLst/>
              <a:defRPr/>
            </a:pPr>
            <a:r>
              <a:rPr kumimoji="0" lang="pl-PL" b="0" i="0" u="none" strike="noStrike" kern="0" cap="none" spc="0" normalizeH="0" baseline="0" noProof="0" dirty="0">
                <a:ln>
                  <a:noFill/>
                </a:ln>
                <a:solidFill>
                  <a:sysClr val="windowText" lastClr="000000"/>
                </a:solidFill>
                <a:effectLst/>
                <a:uLnTx/>
                <a:uFillTx/>
                <a:latin typeface="Calibri"/>
              </a:rPr>
              <a:t>Automatyczne wydawanie zaświadczeń potwierdzających status podatnika VAT oraz potwierdzających status podatnika VAT-UE </a:t>
            </a:r>
          </a:p>
          <a:p>
            <a:pPr marL="0" marR="0" lvl="0" indent="0" defTabSz="914400" eaLnBrk="1" fontAlgn="auto" latinLnBrk="0" hangingPunct="1">
              <a:lnSpc>
                <a:spcPct val="100000"/>
              </a:lnSpc>
              <a:spcBef>
                <a:spcPts val="0"/>
              </a:spcBef>
              <a:spcAft>
                <a:spcPts val="0"/>
              </a:spcAft>
              <a:buClrTx/>
              <a:buSzTx/>
              <a:buFontTx/>
              <a:buNone/>
              <a:tabLst/>
              <a:defRPr/>
            </a:pPr>
            <a:endParaRPr kumimoji="0" lang="pl-PL" b="0" i="0" u="none" strike="noStrike" kern="0" cap="none" spc="0" normalizeH="0" baseline="0" noProof="0" dirty="0">
              <a:ln>
                <a:noFill/>
              </a:ln>
              <a:solidFill>
                <a:sysClr val="windowText" lastClr="000000"/>
              </a:solidFill>
              <a:effectLst/>
              <a:uLnTx/>
              <a:uFillTx/>
              <a:latin typeface="Calibri"/>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pl-PL" b="0" i="0" u="none" strike="noStrike" kern="0" cap="none" spc="0" normalizeH="0" baseline="0" noProof="0" dirty="0">
                <a:ln>
                  <a:noFill/>
                </a:ln>
                <a:solidFill>
                  <a:sysClr val="windowText" lastClr="000000"/>
                </a:solidFill>
                <a:effectLst/>
                <a:uLnTx/>
                <a:uFillTx/>
                <a:latin typeface="Calibri"/>
              </a:rPr>
              <a:t>18 czerwca 2026 r.</a:t>
            </a:r>
          </a:p>
        </p:txBody>
      </p:sp>
      <p:sp>
        <p:nvSpPr>
          <p:cNvPr id="31" name="pole tekstowe 30">
            <a:extLst>
              <a:ext uri="{FF2B5EF4-FFF2-40B4-BE49-F238E27FC236}">
                <a16:creationId xmlns:a16="http://schemas.microsoft.com/office/drawing/2014/main" id="{A9E5D6E9-2872-4E44-9DAF-90B277642ED2}"/>
              </a:ext>
            </a:extLst>
          </p:cNvPr>
          <p:cNvSpPr txBox="1"/>
          <p:nvPr/>
        </p:nvSpPr>
        <p:spPr>
          <a:xfrm>
            <a:off x="8282252" y="2550934"/>
            <a:ext cx="10046042" cy="2031325"/>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pl-PL" b="0" i="0" u="none" strike="noStrike" kern="0" cap="none" spc="0" normalizeH="0" baseline="0" noProof="0" dirty="0">
                <a:ln>
                  <a:noFill/>
                </a:ln>
                <a:solidFill>
                  <a:sysClr val="windowText" lastClr="000000"/>
                </a:solidFill>
                <a:effectLst/>
                <a:uLnTx/>
                <a:uFillTx/>
                <a:latin typeface="Calibri"/>
              </a:rPr>
              <a:t>Usługa umożliwia złożenie wniosku i uzyskanie zaświadczenia potwierdzającego statusu podatnika VAT lub VAT‑UE w pełni online. Dzięki usłudze podatnik otrzymuje zaświadczenie bezpłatnie i najczęściej w kilka minut. Korzyścią jest przede wszystkim oszczędność czasu oraz łatwiejsze załatwienie sprawy (bez wizyty w urzędzie).</a:t>
            </a:r>
          </a:p>
          <a:p>
            <a:pPr marL="0" marR="0" lvl="0" indent="0" defTabSz="914400" eaLnBrk="1" fontAlgn="auto" latinLnBrk="0" hangingPunct="1">
              <a:lnSpc>
                <a:spcPct val="100000"/>
              </a:lnSpc>
              <a:spcBef>
                <a:spcPts val="0"/>
              </a:spcBef>
              <a:spcAft>
                <a:spcPts val="0"/>
              </a:spcAft>
              <a:buClrTx/>
              <a:buSzTx/>
              <a:buFontTx/>
              <a:buNone/>
              <a:tabLst/>
              <a:defRPr/>
            </a:pPr>
            <a:r>
              <a:rPr kumimoji="0" lang="pl-PL" b="0" i="0" u="none" strike="noStrike" kern="0" cap="none" spc="0" normalizeH="0" baseline="0" noProof="0" dirty="0">
                <a:ln>
                  <a:noFill/>
                </a:ln>
                <a:solidFill>
                  <a:sysClr val="windowText" lastClr="000000"/>
                </a:solidFill>
                <a:effectLst/>
                <a:uLnTx/>
                <a:uFillTx/>
                <a:latin typeface="Calibri"/>
              </a:rPr>
              <a:t>Liczba złożonych wniosków: </a:t>
            </a:r>
            <a:r>
              <a:rPr lang="pl-PL" dirty="0">
                <a:latin typeface="Calibri"/>
              </a:rPr>
              <a:t>6 715</a:t>
            </a:r>
            <a:endParaRPr kumimoji="0" lang="pl-PL" b="0" i="0" u="none" strike="noStrike" kern="0" cap="none" spc="0" normalizeH="0" baseline="0" noProof="0" dirty="0">
              <a:ln>
                <a:noFill/>
              </a:ln>
              <a:solidFill>
                <a:sysClr val="windowText" lastClr="000000"/>
              </a:solidFill>
              <a:effectLst/>
              <a:uLnTx/>
              <a:uFillTx/>
              <a:latin typeface="Calibri"/>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pl-PL" b="0" i="0" u="none" strike="noStrike" kern="0" cap="none" spc="0" normalizeH="0" baseline="0" noProof="0" dirty="0">
                <a:ln>
                  <a:noFill/>
                </a:ln>
                <a:solidFill>
                  <a:sysClr val="windowText" lastClr="000000"/>
                </a:solidFill>
                <a:effectLst/>
                <a:uLnTx/>
                <a:uFillTx/>
                <a:latin typeface="Calibri"/>
              </a:rPr>
              <a:t>Liczba zaświadczeń wydanych automatycznie: 6 555</a:t>
            </a:r>
          </a:p>
          <a:p>
            <a:pPr marL="0" marR="0" lvl="0" indent="0" defTabSz="914400" eaLnBrk="1" fontAlgn="auto" latinLnBrk="0" hangingPunct="1">
              <a:lnSpc>
                <a:spcPct val="100000"/>
              </a:lnSpc>
              <a:spcBef>
                <a:spcPts val="0"/>
              </a:spcBef>
              <a:spcAft>
                <a:spcPts val="0"/>
              </a:spcAft>
              <a:buClrTx/>
              <a:buSzTx/>
              <a:buFontTx/>
              <a:buNone/>
              <a:tabLst/>
              <a:defRPr/>
            </a:pPr>
            <a:r>
              <a:rPr kumimoji="0" lang="pl-PL" b="0" i="0" u="none" strike="noStrike" kern="0" cap="none" spc="0" normalizeH="0" baseline="0" noProof="0" dirty="0">
                <a:ln>
                  <a:noFill/>
                </a:ln>
                <a:solidFill>
                  <a:sysClr val="windowText" lastClr="000000"/>
                </a:solidFill>
                <a:effectLst/>
                <a:uLnTx/>
                <a:uFillTx/>
                <a:latin typeface="Calibri"/>
              </a:rPr>
              <a:t>Poziom automatyzacji: </a:t>
            </a:r>
            <a:r>
              <a:rPr lang="pl-PL" dirty="0">
                <a:latin typeface="Calibri"/>
              </a:rPr>
              <a:t>98%</a:t>
            </a:r>
            <a:endParaRPr kumimoji="0" lang="pl-PL" b="0" i="0" u="none" strike="noStrike" kern="0" cap="none" spc="0" normalizeH="0" baseline="0" noProof="0" dirty="0">
              <a:ln>
                <a:noFill/>
              </a:ln>
              <a:solidFill>
                <a:sysClr val="windowText" lastClr="000000"/>
              </a:solidFill>
              <a:effectLst/>
              <a:uLnTx/>
              <a:uFillTx/>
              <a:latin typeface="Calibri"/>
            </a:endParaRPr>
          </a:p>
        </p:txBody>
      </p:sp>
      <p:sp>
        <p:nvSpPr>
          <p:cNvPr id="32" name="pole tekstowe 31">
            <a:extLst>
              <a:ext uri="{FF2B5EF4-FFF2-40B4-BE49-F238E27FC236}">
                <a16:creationId xmlns:a16="http://schemas.microsoft.com/office/drawing/2014/main" id="{6ECF5425-03D0-4A58-91A1-0D02D51B5EDC}"/>
              </a:ext>
            </a:extLst>
          </p:cNvPr>
          <p:cNvSpPr txBox="1"/>
          <p:nvPr/>
        </p:nvSpPr>
        <p:spPr>
          <a:xfrm>
            <a:off x="945360" y="5049263"/>
            <a:ext cx="6623147" cy="923330"/>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pl-PL"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Węzeł transgraniczny</a:t>
            </a:r>
          </a:p>
          <a:p>
            <a:pPr marL="0" marR="0" lvl="0" indent="0" defTabSz="914400" eaLnBrk="1" fontAlgn="auto" latinLnBrk="0" hangingPunct="1">
              <a:lnSpc>
                <a:spcPct val="100000"/>
              </a:lnSpc>
              <a:spcBef>
                <a:spcPts val="0"/>
              </a:spcBef>
              <a:spcAft>
                <a:spcPts val="0"/>
              </a:spcAft>
              <a:buClrTx/>
              <a:buSzTx/>
              <a:buFontTx/>
              <a:buNone/>
              <a:tabLst/>
              <a:defRPr/>
            </a:pPr>
            <a:endParaRPr lang="pl-PL"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pl-PL"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18 czerwca 2026 r.</a:t>
            </a:r>
          </a:p>
        </p:txBody>
      </p:sp>
      <p:sp>
        <p:nvSpPr>
          <p:cNvPr id="33" name="pole tekstowe 32">
            <a:extLst>
              <a:ext uri="{FF2B5EF4-FFF2-40B4-BE49-F238E27FC236}">
                <a16:creationId xmlns:a16="http://schemas.microsoft.com/office/drawing/2014/main" id="{918A280E-7166-4CF1-B3E2-B77BCEC4A40F}"/>
              </a:ext>
            </a:extLst>
          </p:cNvPr>
          <p:cNvSpPr txBox="1"/>
          <p:nvPr/>
        </p:nvSpPr>
        <p:spPr>
          <a:xfrm>
            <a:off x="8282252" y="4949342"/>
            <a:ext cx="10046042" cy="1477328"/>
          </a:xfrm>
          <a:prstGeom prst="rect">
            <a:avLst/>
          </a:prstGeom>
          <a:noFill/>
        </p:spPr>
        <p:txBody>
          <a:bodyPr wrap="square">
            <a:spAutoFit/>
          </a:bodyPr>
          <a:lstStyle/>
          <a:p>
            <a:pPr marL="0" marR="0" lvl="0" indent="0" algn="just" defTabSz="914400" eaLnBrk="1" fontAlgn="auto" latinLnBrk="0" hangingPunct="1">
              <a:spcBef>
                <a:spcPts val="0"/>
              </a:spcBef>
              <a:spcAft>
                <a:spcPts val="800"/>
              </a:spcAft>
              <a:buClrTx/>
              <a:buSzTx/>
              <a:buFontTx/>
              <a:buNone/>
              <a:tabLst/>
              <a:defRPr/>
            </a:pPr>
            <a:r>
              <a:rPr lang="pl-PL" dirty="0">
                <a:latin typeface="Calibri"/>
              </a:rPr>
              <a:t>Celem przedsięwzięcia jest umożliwienie obywatelom państw członkowskich Unii Europejskiej korzystania z usług </a:t>
            </a:r>
            <a:r>
              <a:rPr lang="pl-PL" dirty="0" err="1">
                <a:latin typeface="Calibri"/>
              </a:rPr>
              <a:t>eUrzędu</a:t>
            </a:r>
            <a:r>
              <a:rPr lang="pl-PL" dirty="0">
                <a:latin typeface="Calibri"/>
              </a:rPr>
              <a:t> Skarbowego poprzez uwierzytelnianie za pomocą ich krajowych, notyfikowanych środków identyfikacji elektronicznej zgodnych z rozporządzeniem </a:t>
            </a:r>
            <a:r>
              <a:rPr lang="pl-PL" dirty="0" err="1">
                <a:latin typeface="Calibri"/>
              </a:rPr>
              <a:t>eIDAS</a:t>
            </a:r>
            <a:r>
              <a:rPr lang="pl-PL" dirty="0">
                <a:latin typeface="Calibri"/>
              </a:rPr>
              <a:t>. Integracja ta pozwala na rozszerzenie dostępności usług e-US dla użytkowników zagranicznych oraz dostarcza podstaw do rozwijania nowych funkcjonalności dedykowanych obywatelom UE.</a:t>
            </a:r>
          </a:p>
        </p:txBody>
      </p:sp>
      <p:sp>
        <p:nvSpPr>
          <p:cNvPr id="22" name="pole tekstowe 21">
            <a:extLst>
              <a:ext uri="{FF2B5EF4-FFF2-40B4-BE49-F238E27FC236}">
                <a16:creationId xmlns:a16="http://schemas.microsoft.com/office/drawing/2014/main" id="{BEE0C540-2D0E-49C1-9181-AA6B65284E70}"/>
              </a:ext>
            </a:extLst>
          </p:cNvPr>
          <p:cNvSpPr txBox="1"/>
          <p:nvPr/>
        </p:nvSpPr>
        <p:spPr>
          <a:xfrm>
            <a:off x="932660" y="6853069"/>
            <a:ext cx="6828424" cy="923330"/>
          </a:xfrm>
          <a:prstGeom prst="rect">
            <a:avLst/>
          </a:prstGeom>
          <a:noFill/>
        </p:spPr>
        <p:txBody>
          <a:bodyPr wrap="square">
            <a:spAutoFit/>
          </a:bodyPr>
          <a:lstStyle/>
          <a:p>
            <a:r>
              <a:rPr lang="pl-PL" sz="1800" b="1" dirty="0">
                <a:effectLst/>
                <a:latin typeface="Calibri" panose="020F0502020204030204" pitchFamily="34" charset="0"/>
                <a:ea typeface="Calibri" panose="020F0502020204030204" pitchFamily="34" charset="0"/>
              </a:rPr>
              <a:t>Wniosek o wydanie interpretacji ogólnej ORD-OG</a:t>
            </a:r>
          </a:p>
          <a:p>
            <a:endParaRPr lang="pl-PL" sz="1800" dirty="0">
              <a:effectLst/>
              <a:latin typeface="Calibri" panose="020F0502020204030204" pitchFamily="34" charset="0"/>
              <a:ea typeface="Calibri" panose="020F0502020204030204" pitchFamily="34" charset="0"/>
            </a:endParaRPr>
          </a:p>
          <a:p>
            <a:r>
              <a:rPr lang="pl-PL" sz="1800" dirty="0">
                <a:effectLst/>
                <a:latin typeface="Calibri" panose="020F0502020204030204" pitchFamily="34" charset="0"/>
                <a:ea typeface="Calibri" panose="020F0502020204030204" pitchFamily="34" charset="0"/>
              </a:rPr>
              <a:t>3 września 2026 r.  </a:t>
            </a:r>
          </a:p>
        </p:txBody>
      </p:sp>
      <p:sp>
        <p:nvSpPr>
          <p:cNvPr id="28" name="pole tekstowe 27">
            <a:extLst>
              <a:ext uri="{FF2B5EF4-FFF2-40B4-BE49-F238E27FC236}">
                <a16:creationId xmlns:a16="http://schemas.microsoft.com/office/drawing/2014/main" id="{CB323948-FFF2-4C32-9856-08036DFD9F3B}"/>
              </a:ext>
            </a:extLst>
          </p:cNvPr>
          <p:cNvSpPr txBox="1"/>
          <p:nvPr/>
        </p:nvSpPr>
        <p:spPr>
          <a:xfrm>
            <a:off x="8319607" y="6753257"/>
            <a:ext cx="10048874" cy="923330"/>
          </a:xfrm>
          <a:prstGeom prst="rect">
            <a:avLst/>
          </a:prstGeom>
          <a:noFill/>
        </p:spPr>
        <p:txBody>
          <a:bodyPr wrap="square">
            <a:spAutoFit/>
          </a:bodyPr>
          <a:lstStyle/>
          <a:p>
            <a:r>
              <a:rPr lang="pl-PL" sz="1800" dirty="0">
                <a:solidFill>
                  <a:srgbClr val="000000"/>
                </a:solidFill>
                <a:latin typeface="Calibri" panose="020F0502020204030204" pitchFamily="34" charset="0"/>
              </a:rPr>
              <a:t>Szybkie, proste i wygodne złożenie wniosku o wydanie interpretacji ogólnej wraz z informacją o wymaganych załącznikach za pośrednictwem serwisu eUrząd Skarbowy oraz aplikacji mobilnej eUS. </a:t>
            </a:r>
            <a:r>
              <a:rPr lang="pl-PL" sz="1800" dirty="0">
                <a:solidFill>
                  <a:schemeClr val="tx1"/>
                </a:solidFill>
                <a:latin typeface="Calibri" panose="020F0502020204030204" pitchFamily="34" charset="0"/>
                <a:ea typeface="Calibri" panose="020F0502020204030204" pitchFamily="34" charset="0"/>
              </a:rPr>
              <a:t>Cały proces ułatwia kreator, który prowadzi użytkownika krok po kroku, eliminując ryzyko błędów.</a:t>
            </a:r>
            <a:endParaRPr lang="pl-PL" sz="1800" dirty="0">
              <a:solidFill>
                <a:srgbClr val="000000"/>
              </a:solidFill>
              <a:latin typeface="Calibri" panose="020F0502020204030204" pitchFamily="34" charset="0"/>
            </a:endParaRPr>
          </a:p>
        </p:txBody>
      </p:sp>
      <p:sp>
        <p:nvSpPr>
          <p:cNvPr id="34" name="object 18">
            <a:extLst>
              <a:ext uri="{FF2B5EF4-FFF2-40B4-BE49-F238E27FC236}">
                <a16:creationId xmlns:a16="http://schemas.microsoft.com/office/drawing/2014/main" id="{EEA3EF5C-5707-472B-B825-B72A2C6A05B9}"/>
              </a:ext>
            </a:extLst>
          </p:cNvPr>
          <p:cNvSpPr/>
          <p:nvPr/>
        </p:nvSpPr>
        <p:spPr>
          <a:xfrm>
            <a:off x="945360" y="80168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2000">
              <a:latin typeface="+mn-lt"/>
            </a:endParaRPr>
          </a:p>
        </p:txBody>
      </p:sp>
      <p:sp>
        <p:nvSpPr>
          <p:cNvPr id="35" name="pole tekstowe 34">
            <a:extLst>
              <a:ext uri="{FF2B5EF4-FFF2-40B4-BE49-F238E27FC236}">
                <a16:creationId xmlns:a16="http://schemas.microsoft.com/office/drawing/2014/main" id="{A2102F9C-AAEB-4308-A09A-D384AC9D9DC9}"/>
              </a:ext>
            </a:extLst>
          </p:cNvPr>
          <p:cNvSpPr txBox="1"/>
          <p:nvPr/>
        </p:nvSpPr>
        <p:spPr>
          <a:xfrm>
            <a:off x="993907" y="8187463"/>
            <a:ext cx="6938676" cy="923330"/>
          </a:xfrm>
          <a:prstGeom prst="rect">
            <a:avLst/>
          </a:prstGeom>
          <a:noFill/>
        </p:spPr>
        <p:txBody>
          <a:bodyPr wrap="square">
            <a:spAutoFit/>
          </a:bodyPr>
          <a:lstStyle/>
          <a:p>
            <a:r>
              <a:rPr lang="pl-PL" sz="1800" b="1" dirty="0">
                <a:latin typeface="+mn-lt"/>
              </a:rPr>
              <a:t>Deklaracja PCC-3 w formie kreatora</a:t>
            </a:r>
          </a:p>
          <a:p>
            <a:endParaRPr lang="pl-PL" sz="1800" dirty="0">
              <a:latin typeface="+mn-lt"/>
            </a:endParaRPr>
          </a:p>
          <a:p>
            <a:r>
              <a:rPr lang="pl-PL" sz="1800" dirty="0">
                <a:latin typeface="+mn-lt"/>
              </a:rPr>
              <a:t>30 września 2026 r. </a:t>
            </a:r>
          </a:p>
        </p:txBody>
      </p:sp>
      <p:sp>
        <p:nvSpPr>
          <p:cNvPr id="36" name="pole tekstowe 35">
            <a:extLst>
              <a:ext uri="{FF2B5EF4-FFF2-40B4-BE49-F238E27FC236}">
                <a16:creationId xmlns:a16="http://schemas.microsoft.com/office/drawing/2014/main" id="{ED6801F1-4E64-4F8C-8B75-37EF80BDAC66}"/>
              </a:ext>
            </a:extLst>
          </p:cNvPr>
          <p:cNvSpPr txBox="1"/>
          <p:nvPr/>
        </p:nvSpPr>
        <p:spPr>
          <a:xfrm>
            <a:off x="8279420" y="8141378"/>
            <a:ext cx="10048874" cy="1200329"/>
          </a:xfrm>
          <a:prstGeom prst="rect">
            <a:avLst/>
          </a:prstGeom>
          <a:noFill/>
        </p:spPr>
        <p:txBody>
          <a:bodyPr wrap="square">
            <a:spAutoFit/>
          </a:bodyPr>
          <a:lstStyle/>
          <a:p>
            <a:r>
              <a:rPr lang="pl-PL" sz="1800" b="0" i="0" dirty="0">
                <a:solidFill>
                  <a:srgbClr val="0F1115"/>
                </a:solidFill>
                <a:effectLst/>
                <a:latin typeface="+mn-lt"/>
              </a:rPr>
              <a:t>Deklaracja PCC-3 w formie kreatora, który krok po kroku prowadzi użytkownika przez proces wypełniania formularza. Po wyborze czynności cywilnoprawnej kreator wyświetla dedykowane pola opisane prostym językiem. To szybki i łatwy proces, który zachęca do składania deklaracji w formie elektronicznej. Udostępnienie jej w kreatorze przyspiesza składanie formularza PCC-3.</a:t>
            </a:r>
            <a:endParaRPr lang="pl-PL" sz="1800" dirty="0">
              <a:latin typeface="+mn-lt"/>
            </a:endParaRPr>
          </a:p>
        </p:txBody>
      </p:sp>
    </p:spTree>
    <p:extLst>
      <p:ext uri="{BB962C8B-B14F-4D97-AF65-F5344CB8AC3E}">
        <p14:creationId xmlns:p14="http://schemas.microsoft.com/office/powerpoint/2010/main" val="29230769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object 37"/>
          <p:cNvSpPr txBox="1">
            <a:spLocks noGrp="1"/>
          </p:cNvSpPr>
          <p:nvPr>
            <p:ph type="dt" sz="half" idx="6"/>
          </p:nvPr>
        </p:nvSpPr>
        <p:spPr>
          <a:prstGeom prst="rect">
            <a:avLst/>
          </a:prstGeom>
        </p:spPr>
        <p:txBody>
          <a:bodyPr vert="horz" wrap="square" lIns="0" tIns="27940" rIns="0" bIns="0" rtlCol="0">
            <a:spAutoFit/>
          </a:bodyPr>
          <a:lstStyle/>
          <a:p>
            <a:pPr marL="12700">
              <a:lnSpc>
                <a:spcPct val="100000"/>
              </a:lnSpc>
              <a:spcBef>
                <a:spcPts val="220"/>
              </a:spcBef>
              <a:tabLst>
                <a:tab pos="2276475" algn="l"/>
                <a:tab pos="2463165" algn="l"/>
              </a:tabLst>
            </a:pPr>
            <a:r>
              <a:rPr spc="120" dirty="0"/>
              <a:t>Ministerstwo</a:t>
            </a:r>
            <a:r>
              <a:rPr spc="290" dirty="0"/>
              <a:t> </a:t>
            </a:r>
            <a:r>
              <a:rPr spc="114" dirty="0"/>
              <a:t>Finansów</a:t>
            </a:r>
            <a:r>
              <a:rPr dirty="0"/>
              <a:t>	</a:t>
            </a:r>
            <a:r>
              <a:rPr b="0" spc="-50" dirty="0">
                <a:latin typeface="Open Sans"/>
                <a:cs typeface="Open Sans"/>
              </a:rPr>
              <a:t>/</a:t>
            </a:r>
            <a:r>
              <a:rPr b="0" dirty="0">
                <a:latin typeface="Open Sans"/>
                <a:cs typeface="Open Sans"/>
              </a:rPr>
              <a:t>	</a:t>
            </a:r>
            <a:r>
              <a:rPr b="0" spc="110" dirty="0">
                <a:latin typeface="Open Sans"/>
                <a:cs typeface="Open Sans"/>
              </a:rPr>
              <a:t>gov.pl/finanse </a:t>
            </a:r>
          </a:p>
        </p:txBody>
      </p:sp>
      <p:sp>
        <p:nvSpPr>
          <p:cNvPr id="38" name="object 38"/>
          <p:cNvSpPr txBox="1">
            <a:spLocks noGrp="1"/>
          </p:cNvSpPr>
          <p:nvPr>
            <p:ph type="ftr" sz="quarter" idx="5"/>
          </p:nvPr>
        </p:nvSpPr>
        <p:spPr>
          <a:prstGeom prst="rect">
            <a:avLst/>
          </a:prstGeom>
        </p:spPr>
        <p:txBody>
          <a:bodyPr vert="horz" wrap="square" lIns="0" tIns="27940" rIns="0" bIns="0" rtlCol="0">
            <a:spAutoFit/>
          </a:bodyPr>
          <a:lstStyle/>
          <a:p>
            <a:pPr marL="12700">
              <a:lnSpc>
                <a:spcPct val="100000"/>
              </a:lnSpc>
              <a:spcBef>
                <a:spcPts val="220"/>
              </a:spcBef>
              <a:tabLst>
                <a:tab pos="3196590" algn="l"/>
                <a:tab pos="3382645" algn="l"/>
              </a:tabLst>
            </a:pPr>
            <a:r>
              <a:rPr spc="120" dirty="0"/>
              <a:t>Krajowa</a:t>
            </a:r>
            <a:r>
              <a:rPr spc="265" dirty="0"/>
              <a:t> </a:t>
            </a:r>
            <a:r>
              <a:rPr spc="130" dirty="0"/>
              <a:t>Administracja</a:t>
            </a:r>
            <a:r>
              <a:rPr spc="270" dirty="0"/>
              <a:t> </a:t>
            </a:r>
            <a:r>
              <a:rPr spc="105" dirty="0"/>
              <a:t>Skarbowa</a:t>
            </a:r>
            <a:r>
              <a:rPr dirty="0"/>
              <a:t>	</a:t>
            </a:r>
            <a:r>
              <a:rPr b="0" spc="-50" dirty="0">
                <a:latin typeface="Open Sans"/>
                <a:cs typeface="Open Sans"/>
              </a:rPr>
              <a:t>/</a:t>
            </a:r>
            <a:r>
              <a:rPr b="0" dirty="0">
                <a:latin typeface="Open Sans"/>
                <a:cs typeface="Open Sans"/>
              </a:rPr>
              <a:t>	</a:t>
            </a:r>
            <a:r>
              <a:rPr b="0" spc="114" dirty="0">
                <a:latin typeface="Open Sans"/>
                <a:cs typeface="Open Sans"/>
              </a:rPr>
              <a:t>gov.pl/kas </a:t>
            </a:r>
          </a:p>
        </p:txBody>
      </p:sp>
      <p:sp>
        <p:nvSpPr>
          <p:cNvPr id="39" name="object 39"/>
          <p:cNvSpPr txBox="1">
            <a:spLocks noGrp="1"/>
          </p:cNvSpPr>
          <p:nvPr>
            <p:ph type="sldNum" sz="quarter" idx="7"/>
          </p:nvPr>
        </p:nvSpPr>
        <p:spPr>
          <a:xfrm>
            <a:off x="18929260" y="10751027"/>
            <a:ext cx="342990" cy="212879"/>
          </a:xfrm>
          <a:prstGeom prst="rect">
            <a:avLst/>
          </a:prstGeom>
        </p:spPr>
        <p:txBody>
          <a:bodyPr vert="horz" wrap="square" lIns="0" tIns="27940" rIns="0" bIns="0" rtlCol="0">
            <a:spAutoFit/>
          </a:bodyPr>
          <a:lstStyle/>
          <a:p>
            <a:pPr marL="38100">
              <a:lnSpc>
                <a:spcPct val="100000"/>
              </a:lnSpc>
              <a:spcBef>
                <a:spcPts val="220"/>
              </a:spcBef>
            </a:pPr>
            <a:fld id="{81D60167-4931-47E6-BA6A-407CBD079E47}" type="slidenum">
              <a:rPr spc="-50" dirty="0"/>
              <a:t>25</a:t>
            </a:fld>
            <a:endParaRPr spc="-50" dirty="0"/>
          </a:p>
        </p:txBody>
      </p:sp>
      <p:sp>
        <p:nvSpPr>
          <p:cNvPr id="5" name="object 8">
            <a:extLst>
              <a:ext uri="{FF2B5EF4-FFF2-40B4-BE49-F238E27FC236}">
                <a16:creationId xmlns:a16="http://schemas.microsoft.com/office/drawing/2014/main" id="{AC57BDAF-53AC-7352-795A-F3C5BB5F551F}"/>
              </a:ext>
            </a:extLst>
          </p:cNvPr>
          <p:cNvSpPr txBox="1"/>
          <p:nvPr/>
        </p:nvSpPr>
        <p:spPr>
          <a:xfrm>
            <a:off x="1087437" y="625475"/>
            <a:ext cx="6237156" cy="843180"/>
          </a:xfrm>
          <a:prstGeom prst="rect">
            <a:avLst/>
          </a:prstGeom>
        </p:spPr>
        <p:txBody>
          <a:bodyPr vert="horz" wrap="square" lIns="0" tIns="12065" rIns="0" bIns="0" rtlCol="0">
            <a:spAutoFit/>
          </a:bodyPr>
          <a:lstStyle/>
          <a:p>
            <a:pPr marL="12700">
              <a:lnSpc>
                <a:spcPct val="100000"/>
              </a:lnSpc>
              <a:spcBef>
                <a:spcPts val="95"/>
              </a:spcBef>
            </a:pPr>
            <a:r>
              <a:rPr sz="5400" b="1">
                <a:latin typeface="+mn-lt"/>
                <a:cs typeface="Lato Black"/>
              </a:rPr>
              <a:t>eUrząd</a:t>
            </a:r>
            <a:r>
              <a:rPr sz="5400" b="1" spc="-245">
                <a:latin typeface="+mn-lt"/>
                <a:cs typeface="Lato Black"/>
              </a:rPr>
              <a:t> </a:t>
            </a:r>
            <a:r>
              <a:rPr sz="5400" b="1" spc="-10" dirty="0">
                <a:latin typeface="+mn-lt"/>
                <a:cs typeface="Lato Black"/>
              </a:rPr>
              <a:t>Skarbowy</a:t>
            </a:r>
            <a:endParaRPr sz="5400" dirty="0">
              <a:latin typeface="+mn-lt"/>
              <a:cs typeface="Lato Black"/>
            </a:endParaRPr>
          </a:p>
        </p:txBody>
      </p:sp>
      <p:sp>
        <p:nvSpPr>
          <p:cNvPr id="24" name="object 10">
            <a:extLst>
              <a:ext uri="{FF2B5EF4-FFF2-40B4-BE49-F238E27FC236}">
                <a16:creationId xmlns:a16="http://schemas.microsoft.com/office/drawing/2014/main" id="{BFC0343A-B587-5F1C-81D2-CAA74B1160D6}"/>
              </a:ext>
            </a:extLst>
          </p:cNvPr>
          <p:cNvSpPr txBox="1"/>
          <p:nvPr/>
        </p:nvSpPr>
        <p:spPr>
          <a:xfrm>
            <a:off x="8413636" y="1903206"/>
            <a:ext cx="3783330" cy="444994"/>
          </a:xfrm>
          <a:prstGeom prst="rect">
            <a:avLst/>
          </a:prstGeom>
        </p:spPr>
        <p:txBody>
          <a:bodyPr vert="horz" wrap="square" lIns="0" tIns="13970" rIns="0" bIns="0" rtlCol="0">
            <a:spAutoFit/>
          </a:bodyPr>
          <a:lstStyle/>
          <a:p>
            <a:pPr marL="12700">
              <a:lnSpc>
                <a:spcPct val="100000"/>
              </a:lnSpc>
              <a:spcBef>
                <a:spcPts val="110"/>
              </a:spcBef>
            </a:pPr>
            <a:r>
              <a:rPr lang="pl-PL" sz="2800" b="1" dirty="0">
                <a:solidFill>
                  <a:schemeClr val="tx1"/>
                </a:solidFill>
                <a:latin typeface="+mn-lt"/>
                <a:cs typeface="Lato Black"/>
              </a:rPr>
              <a:t>Jak</a:t>
            </a:r>
            <a:r>
              <a:rPr lang="pl-PL" sz="2800" b="1" spc="-65" dirty="0">
                <a:solidFill>
                  <a:schemeClr val="tx1"/>
                </a:solidFill>
                <a:latin typeface="+mn-lt"/>
                <a:cs typeface="Lato Black"/>
              </a:rPr>
              <a:t> </a:t>
            </a:r>
            <a:r>
              <a:rPr lang="pl-PL" sz="2800" b="1" dirty="0">
                <a:solidFill>
                  <a:schemeClr val="tx1"/>
                </a:solidFill>
                <a:latin typeface="+mn-lt"/>
                <a:cs typeface="Lato Black"/>
              </a:rPr>
              <a:t>korzystają</a:t>
            </a:r>
            <a:r>
              <a:rPr lang="pl-PL" sz="2800" b="1" spc="-65" dirty="0">
                <a:solidFill>
                  <a:schemeClr val="tx1"/>
                </a:solidFill>
                <a:latin typeface="+mn-lt"/>
                <a:cs typeface="Lato Black"/>
              </a:rPr>
              <a:t> </a:t>
            </a:r>
            <a:r>
              <a:rPr lang="pl-PL" sz="2800" b="1" spc="-10" dirty="0">
                <a:solidFill>
                  <a:schemeClr val="tx1"/>
                </a:solidFill>
                <a:latin typeface="+mn-lt"/>
                <a:cs typeface="Lato Black"/>
              </a:rPr>
              <a:t>obywatele</a:t>
            </a:r>
            <a:endParaRPr lang="pl-PL" sz="2800" dirty="0">
              <a:solidFill>
                <a:schemeClr val="tx1"/>
              </a:solidFill>
              <a:latin typeface="+mn-lt"/>
              <a:cs typeface="Lato Black"/>
            </a:endParaRPr>
          </a:p>
        </p:txBody>
      </p:sp>
      <p:sp>
        <p:nvSpPr>
          <p:cNvPr id="25" name="object 18">
            <a:extLst>
              <a:ext uri="{FF2B5EF4-FFF2-40B4-BE49-F238E27FC236}">
                <a16:creationId xmlns:a16="http://schemas.microsoft.com/office/drawing/2014/main" id="{5D941931-E448-6728-ACC6-0389FA0AF1F0}"/>
              </a:ext>
            </a:extLst>
          </p:cNvPr>
          <p:cNvSpPr/>
          <p:nvPr/>
        </p:nvSpPr>
        <p:spPr>
          <a:xfrm>
            <a:off x="1131138" y="25304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2000">
              <a:latin typeface="+mn-lt"/>
            </a:endParaRPr>
          </a:p>
        </p:txBody>
      </p:sp>
      <p:sp>
        <p:nvSpPr>
          <p:cNvPr id="26" name="object 18">
            <a:extLst>
              <a:ext uri="{FF2B5EF4-FFF2-40B4-BE49-F238E27FC236}">
                <a16:creationId xmlns:a16="http://schemas.microsoft.com/office/drawing/2014/main" id="{E2192CA7-E88C-0D0B-C103-6AABB1C527C1}"/>
              </a:ext>
            </a:extLst>
          </p:cNvPr>
          <p:cNvSpPr/>
          <p:nvPr/>
        </p:nvSpPr>
        <p:spPr>
          <a:xfrm rot="5400000" flipV="1">
            <a:off x="4059526" y="6165116"/>
            <a:ext cx="8512014" cy="68308"/>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2000">
              <a:latin typeface="+mn-lt"/>
            </a:endParaRPr>
          </a:p>
        </p:txBody>
      </p:sp>
      <p:sp>
        <p:nvSpPr>
          <p:cNvPr id="21" name="object 18">
            <a:extLst>
              <a:ext uri="{FF2B5EF4-FFF2-40B4-BE49-F238E27FC236}">
                <a16:creationId xmlns:a16="http://schemas.microsoft.com/office/drawing/2014/main" id="{7257B1C8-D3E0-4573-BC17-6B331F7E2B9D}"/>
              </a:ext>
            </a:extLst>
          </p:cNvPr>
          <p:cNvSpPr/>
          <p:nvPr/>
        </p:nvSpPr>
        <p:spPr>
          <a:xfrm>
            <a:off x="1258931" y="104552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2000">
              <a:latin typeface="+mn-lt"/>
            </a:endParaRPr>
          </a:p>
        </p:txBody>
      </p:sp>
      <p:sp>
        <p:nvSpPr>
          <p:cNvPr id="13" name="object 9">
            <a:extLst>
              <a:ext uri="{FF2B5EF4-FFF2-40B4-BE49-F238E27FC236}">
                <a16:creationId xmlns:a16="http://schemas.microsoft.com/office/drawing/2014/main" id="{16F298BA-92B1-620E-8BA3-39839EF66FE2}"/>
              </a:ext>
            </a:extLst>
          </p:cNvPr>
          <p:cNvSpPr txBox="1"/>
          <p:nvPr/>
        </p:nvSpPr>
        <p:spPr>
          <a:xfrm>
            <a:off x="1121683" y="1871221"/>
            <a:ext cx="5535614" cy="444994"/>
          </a:xfrm>
          <a:prstGeom prst="rect">
            <a:avLst/>
          </a:prstGeom>
        </p:spPr>
        <p:txBody>
          <a:bodyPr vert="horz" wrap="square" lIns="0" tIns="13970" rIns="0" bIns="0" rtlCol="0">
            <a:spAutoFit/>
          </a:bodyPr>
          <a:lstStyle>
            <a:defPPr>
              <a:defRPr kern="0"/>
            </a:defPPr>
          </a:lstStyle>
          <a:p>
            <a:pPr marL="12700">
              <a:lnSpc>
                <a:spcPct val="100000"/>
              </a:lnSpc>
              <a:spcBef>
                <a:spcPts val="110"/>
              </a:spcBef>
            </a:pPr>
            <a:r>
              <a:rPr lang="pl-PL" sz="2800" b="1" dirty="0">
                <a:latin typeface="+mn-lt"/>
                <a:cs typeface="Lato Black"/>
              </a:rPr>
              <a:t>Wdrożone </a:t>
            </a:r>
            <a:r>
              <a:rPr sz="2800" b="1" spc="-75" dirty="0">
                <a:latin typeface="+mn-lt"/>
                <a:cs typeface="Lato Black"/>
              </a:rPr>
              <a:t> </a:t>
            </a:r>
            <a:r>
              <a:rPr sz="2800" b="1" spc="-10" dirty="0">
                <a:latin typeface="+mn-lt"/>
                <a:cs typeface="Lato Black"/>
              </a:rPr>
              <a:t>funkcjonalności</a:t>
            </a:r>
            <a:endParaRPr sz="2800" dirty="0">
              <a:latin typeface="+mn-lt"/>
              <a:cs typeface="Lato Black"/>
            </a:endParaRPr>
          </a:p>
        </p:txBody>
      </p:sp>
      <p:sp>
        <p:nvSpPr>
          <p:cNvPr id="20" name="object 24">
            <a:extLst>
              <a:ext uri="{FF2B5EF4-FFF2-40B4-BE49-F238E27FC236}">
                <a16:creationId xmlns:a16="http://schemas.microsoft.com/office/drawing/2014/main" id="{E6BC2B1E-6461-4165-875A-0D2D879C86F1}"/>
              </a:ext>
            </a:extLst>
          </p:cNvPr>
          <p:cNvSpPr txBox="1"/>
          <p:nvPr/>
        </p:nvSpPr>
        <p:spPr>
          <a:xfrm>
            <a:off x="8413636" y="3165568"/>
            <a:ext cx="10054798" cy="284693"/>
          </a:xfrm>
          <a:prstGeom prst="rect">
            <a:avLst/>
          </a:prstGeom>
        </p:spPr>
        <p:txBody>
          <a:bodyPr vert="horz" wrap="square" lIns="0" tIns="12065" rIns="0" bIns="0" rtlCol="0">
            <a:spAutoFit/>
          </a:bodyPr>
          <a:lstStyle/>
          <a:p>
            <a:pPr marL="12700" algn="l">
              <a:lnSpc>
                <a:spcPts val="2180"/>
              </a:lnSpc>
              <a:spcBef>
                <a:spcPts val="95"/>
              </a:spcBef>
            </a:pPr>
            <a:r>
              <a:rPr lang="pl-PL" sz="1600">
                <a:solidFill>
                  <a:srgbClr val="00B050"/>
                </a:solidFill>
                <a:latin typeface="+mn-lt"/>
              </a:rPr>
              <a:t> </a:t>
            </a:r>
            <a:endParaRPr lang="pl-PL" sz="1600" dirty="0">
              <a:solidFill>
                <a:srgbClr val="00B050"/>
              </a:solidFill>
              <a:latin typeface="+mn-lt"/>
              <a:cs typeface="Times New Roman" panose="02020603050405020304" pitchFamily="18" charset="0"/>
            </a:endParaRPr>
          </a:p>
        </p:txBody>
      </p:sp>
      <p:sp>
        <p:nvSpPr>
          <p:cNvPr id="36" name="pole tekstowe 35">
            <a:extLst>
              <a:ext uri="{FF2B5EF4-FFF2-40B4-BE49-F238E27FC236}">
                <a16:creationId xmlns:a16="http://schemas.microsoft.com/office/drawing/2014/main" id="{2A2785B3-AB1B-49B3-A478-164C967B2036}"/>
              </a:ext>
            </a:extLst>
          </p:cNvPr>
          <p:cNvSpPr txBox="1"/>
          <p:nvPr/>
        </p:nvSpPr>
        <p:spPr>
          <a:xfrm>
            <a:off x="1107980" y="3165568"/>
            <a:ext cx="6757987" cy="5940088"/>
          </a:xfrm>
          <a:prstGeom prst="rect">
            <a:avLst/>
          </a:prstGeom>
          <a:noFill/>
        </p:spPr>
        <p:txBody>
          <a:bodyPr wrap="square">
            <a:spAutoFit/>
          </a:bodyPr>
          <a:lstStyle/>
          <a:p>
            <a:r>
              <a:rPr lang="pl-PL" b="1" dirty="0">
                <a:latin typeface="+mn-lt"/>
              </a:rPr>
              <a:t>Usługa Twój e-PIT</a:t>
            </a:r>
          </a:p>
          <a:p>
            <a:endParaRPr lang="pl-PL" b="1" dirty="0">
              <a:latin typeface="+mn-lt"/>
            </a:endParaRPr>
          </a:p>
          <a:p>
            <a:r>
              <a:rPr lang="pl-PL" dirty="0">
                <a:effectLst/>
                <a:latin typeface="+mn-lt"/>
                <a:ea typeface="Times New Roman" panose="02020603050405020304" pitchFamily="18" charset="0"/>
              </a:rPr>
              <a:t>Wdrożenie zaktualizowanej usługi Twój e-PIT za poszczególne lata (2023 – 2025), w tym przeprowadzenie automatycznej akceptacji zeznań PIT-37 i PIT-38 oraz akceptacja oświadczeń PIT-OP. </a:t>
            </a:r>
          </a:p>
          <a:p>
            <a:r>
              <a:rPr lang="pl-PL" dirty="0">
                <a:effectLst/>
                <a:latin typeface="+mn-lt"/>
                <a:ea typeface="Times New Roman" panose="02020603050405020304" pitchFamily="18" charset="0"/>
              </a:rPr>
              <a:t>Udostępnienie rozliczeń dla osób prowadzących działalność gospodarczą i działy specjalne produkcji rolnej.</a:t>
            </a:r>
          </a:p>
          <a:p>
            <a:endParaRPr lang="pl-PL" dirty="0">
              <a:latin typeface="+mn-lt"/>
              <a:ea typeface="Times New Roman" panose="02020603050405020304" pitchFamily="18" charset="0"/>
            </a:endParaRPr>
          </a:p>
          <a:p>
            <a:endParaRPr lang="pl-PL" dirty="0">
              <a:effectLst/>
              <a:latin typeface="+mn-lt"/>
              <a:ea typeface="Times New Roman" panose="02020603050405020304" pitchFamily="18" charset="0"/>
            </a:endParaRPr>
          </a:p>
          <a:p>
            <a:endParaRPr lang="pl-PL" dirty="0">
              <a:effectLst/>
              <a:latin typeface="+mn-lt"/>
              <a:ea typeface="Times New Roman" panose="02020603050405020304" pitchFamily="18" charset="0"/>
            </a:endParaRPr>
          </a:p>
          <a:p>
            <a:r>
              <a:rPr lang="pl-PL" dirty="0">
                <a:effectLst/>
                <a:latin typeface="+mn-lt"/>
                <a:ea typeface="Times New Roman" panose="02020603050405020304" pitchFamily="18" charset="0"/>
              </a:rPr>
              <a:t>15 lutego po skończonym roku podatkowym</a:t>
            </a:r>
          </a:p>
          <a:p>
            <a:endParaRPr lang="pl-PL" dirty="0">
              <a:latin typeface="Calibri" panose="020F0502020204030204" pitchFamily="34" charset="0"/>
              <a:ea typeface="Times New Roman" panose="02020603050405020304" pitchFamily="18" charset="0"/>
            </a:endParaRPr>
          </a:p>
          <a:p>
            <a:endParaRPr lang="pl-PL" sz="1800" dirty="0">
              <a:effectLst/>
              <a:latin typeface="Calibri" panose="020F0502020204030204" pitchFamily="34" charset="0"/>
              <a:ea typeface="Times New Roman" panose="02020603050405020304" pitchFamily="18" charset="0"/>
            </a:endParaRPr>
          </a:p>
          <a:p>
            <a:endParaRPr lang="pl-PL" sz="1800" dirty="0">
              <a:effectLst/>
              <a:latin typeface="Times New Roman" panose="02020603050405020304" pitchFamily="18" charset="0"/>
              <a:ea typeface="Times New Roman" panose="02020603050405020304" pitchFamily="18" charset="0"/>
            </a:endParaRPr>
          </a:p>
          <a:p>
            <a:endParaRPr lang="pl-PL" dirty="0">
              <a:latin typeface="+mn-lt"/>
            </a:endParaRPr>
          </a:p>
          <a:p>
            <a:endParaRPr lang="pl-PL" dirty="0">
              <a:latin typeface="+mn-lt"/>
            </a:endParaRPr>
          </a:p>
          <a:p>
            <a:endParaRPr lang="pl-PL" dirty="0">
              <a:latin typeface="+mn-lt"/>
            </a:endParaRPr>
          </a:p>
          <a:p>
            <a:endParaRPr lang="pl-PL" dirty="0">
              <a:latin typeface="+mn-lt"/>
            </a:endParaRPr>
          </a:p>
          <a:p>
            <a:endParaRPr lang="pl-PL" dirty="0">
              <a:latin typeface="+mn-lt"/>
            </a:endParaRPr>
          </a:p>
          <a:p>
            <a:endParaRPr lang="pl-PL" dirty="0">
              <a:latin typeface="+mn-lt"/>
            </a:endParaRPr>
          </a:p>
          <a:p>
            <a:endParaRPr lang="pl-PL" dirty="0">
              <a:latin typeface="+mn-lt"/>
            </a:endParaRPr>
          </a:p>
        </p:txBody>
      </p:sp>
      <p:sp>
        <p:nvSpPr>
          <p:cNvPr id="40" name="pole tekstowe 39">
            <a:extLst>
              <a:ext uri="{FF2B5EF4-FFF2-40B4-BE49-F238E27FC236}">
                <a16:creationId xmlns:a16="http://schemas.microsoft.com/office/drawing/2014/main" id="{260EB785-6695-42B7-A198-17122EB0F185}"/>
              </a:ext>
            </a:extLst>
          </p:cNvPr>
          <p:cNvSpPr txBox="1"/>
          <p:nvPr/>
        </p:nvSpPr>
        <p:spPr>
          <a:xfrm>
            <a:off x="8383223" y="2562460"/>
            <a:ext cx="10051676" cy="8125301"/>
          </a:xfrm>
          <a:prstGeom prst="rect">
            <a:avLst/>
          </a:prstGeom>
          <a:noFill/>
        </p:spPr>
        <p:txBody>
          <a:bodyPr wrap="square">
            <a:spAutoFit/>
          </a:bodyPr>
          <a:lstStyle/>
          <a:p>
            <a:r>
              <a:rPr lang="pl-PL" dirty="0">
                <a:latin typeface="+mn-lt"/>
              </a:rPr>
              <a:t>Dzięki udostępnieniu rozliczeń w usłudze Twój e-PIT obywatele:</a:t>
            </a:r>
          </a:p>
          <a:p>
            <a:r>
              <a:rPr lang="pl-PL" dirty="0">
                <a:latin typeface="+mn-lt"/>
              </a:rPr>
              <a:t>- szybko i w łatwy sposób wypełniają swój obowiązek złożenia rozliczenia, od 2024 r. również osoby, które prowadzą działalność gospodarczą i działy specjalne produkcji rolnej, </a:t>
            </a:r>
          </a:p>
          <a:p>
            <a:r>
              <a:rPr lang="pl-PL" dirty="0">
                <a:latin typeface="+mn-lt"/>
              </a:rPr>
              <a:t>- przekazują 1,5% podatku należnego do OPP,</a:t>
            </a:r>
          </a:p>
          <a:p>
            <a:r>
              <a:rPr lang="pl-PL" dirty="0">
                <a:latin typeface="+mn-lt"/>
              </a:rPr>
              <a:t>- potwierdzają złożenie rozliczenia dzięki udostępnieniu Urzędowemu Poświadczenia Odbioru UPO, bezpośrednio po złożeniu rozliczenia,</a:t>
            </a:r>
          </a:p>
          <a:p>
            <a:r>
              <a:rPr lang="pl-PL" dirty="0">
                <a:latin typeface="+mn-lt"/>
              </a:rPr>
              <a:t>- w razie potrzeby korygują zwoje rozliczenia poprzez złożenie korekty,</a:t>
            </a:r>
          </a:p>
          <a:p>
            <a:r>
              <a:rPr lang="pl-PL" dirty="0">
                <a:latin typeface="+mn-lt"/>
              </a:rPr>
              <a:t>- w każdej chwili mają dostęp do podglądu, eksportu do PDF i </a:t>
            </a:r>
            <a:r>
              <a:rPr lang="pl-PL" dirty="0" err="1">
                <a:latin typeface="+mn-lt"/>
              </a:rPr>
              <a:t>xml</a:t>
            </a:r>
            <a:r>
              <a:rPr lang="pl-PL" dirty="0">
                <a:latin typeface="+mn-lt"/>
              </a:rPr>
              <a:t> swoich rozliczeń i UPO,</a:t>
            </a:r>
          </a:p>
          <a:p>
            <a:r>
              <a:rPr lang="pl-PL" dirty="0">
                <a:latin typeface="+mn-lt"/>
              </a:rPr>
              <a:t>- mają stały dostęp do podglądu informacji źródłowych, na podstawie których zostało przygotowane rozliczenie, w tym wpłat dokonanych samodzielnie,</a:t>
            </a:r>
          </a:p>
          <a:p>
            <a:r>
              <a:rPr lang="pl-PL" dirty="0">
                <a:latin typeface="+mn-lt"/>
              </a:rPr>
              <a:t>- korzystają z trybu automatycznego złożenia zeznania PIT-37 i PIT-38 oraz oświadczenia PIT-OP.</a:t>
            </a:r>
          </a:p>
          <a:p>
            <a:r>
              <a:rPr lang="pl-PL" dirty="0">
                <a:latin typeface="+mn-lt"/>
              </a:rPr>
              <a:t>Automatyczna akceptacja propozycji zeznań powoduje zmniejszenie obowiązków po stronie podatników. Usługa Twój e-PIT zapewnia najprostszy i najszybszy sposób rozliczenia. </a:t>
            </a:r>
          </a:p>
          <a:p>
            <a:r>
              <a:rPr lang="pl-PL" dirty="0">
                <a:latin typeface="+mn-lt"/>
              </a:rPr>
              <a:t>Co roku coraz więcej obywateli korzysta z usługi Twój e-PIT i wzrasta zaufanie do usługi. </a:t>
            </a:r>
          </a:p>
          <a:p>
            <a:endParaRPr lang="pl-PL" dirty="0">
              <a:latin typeface="+mn-lt"/>
            </a:endParaRPr>
          </a:p>
          <a:p>
            <a:r>
              <a:rPr lang="pl-PL" b="1" dirty="0">
                <a:latin typeface="+mn-lt"/>
              </a:rPr>
              <a:t>W 2024 r. </a:t>
            </a:r>
            <a:r>
              <a:rPr lang="pl-PL" dirty="0">
                <a:latin typeface="+mn-lt"/>
              </a:rPr>
              <a:t>zostało złożonych 13,8 mln rozliczeń za 2023 r. poprzez usługę Twój e-PIT, w tym: </a:t>
            </a:r>
          </a:p>
          <a:p>
            <a:r>
              <a:rPr lang="pl-PL" dirty="0">
                <a:latin typeface="+mn-lt"/>
              </a:rPr>
              <a:t>•	7,6 mln rozliczeń złożonych samodzielnie,</a:t>
            </a:r>
          </a:p>
          <a:p>
            <a:r>
              <a:rPr lang="pl-PL" dirty="0">
                <a:latin typeface="+mn-lt"/>
              </a:rPr>
              <a:t>•	6,2 mln rozliczeń zaakceptowanych automatycznie.</a:t>
            </a:r>
          </a:p>
          <a:p>
            <a:r>
              <a:rPr lang="pl-PL" dirty="0">
                <a:latin typeface="+mn-lt"/>
              </a:rPr>
              <a:t>19,6 mln logowań  do usługi Twój e-PIT w trakcie trwania akcji rozliczeń za 2023 r.</a:t>
            </a:r>
          </a:p>
          <a:p>
            <a:endParaRPr lang="pl-PL" b="1" dirty="0">
              <a:latin typeface="+mn-lt"/>
            </a:endParaRPr>
          </a:p>
          <a:p>
            <a:r>
              <a:rPr lang="pl-PL" b="1" dirty="0">
                <a:latin typeface="+mn-lt"/>
              </a:rPr>
              <a:t>Od 15 lutego do 30 kwietnia 2025 r. </a:t>
            </a:r>
            <a:r>
              <a:rPr lang="pl-PL" dirty="0">
                <a:latin typeface="+mn-lt"/>
              </a:rPr>
              <a:t>zostało złożonych ponad 14,25 mln zeznań przez użytkowników oraz odnotowaliśmy prawie 19 mln logowań do usługi, od momentu jej uruchomienia. </a:t>
            </a:r>
          </a:p>
          <a:p>
            <a:r>
              <a:rPr lang="pl-PL" dirty="0">
                <a:latin typeface="+mn-lt"/>
              </a:rPr>
              <a:t>Pełne podsumowanie rozliczeń za 2024 r. dostępne pod następującym linkiem:</a:t>
            </a:r>
          </a:p>
          <a:p>
            <a:r>
              <a:rPr lang="pl-PL" dirty="0">
                <a:latin typeface="+mn-lt"/>
              </a:rPr>
              <a:t>https://www.gov.pl/web/finanse/rozliczenie-pit-za-2024-rok---proste-szybkie-rozliczenie-podatku-i-rekordowa-liczba-e-pit-ow </a:t>
            </a:r>
          </a:p>
          <a:p>
            <a:endParaRPr lang="pl-PL" dirty="0">
              <a:latin typeface="+mn-lt"/>
            </a:endParaRPr>
          </a:p>
          <a:p>
            <a:r>
              <a:rPr lang="pl-PL" b="1" dirty="0">
                <a:latin typeface="+mn-lt"/>
              </a:rPr>
              <a:t>Za 2025 r. </a:t>
            </a:r>
            <a:r>
              <a:rPr lang="pl-PL" dirty="0">
                <a:latin typeface="+mn-lt"/>
              </a:rPr>
              <a:t>w usłudze Twój e-PIT zostało złożonych ponad 9 mln rozliczeń samodzielnie i 5,8 mln w trybie automatycznej akceptacji, co stanowi ponad 60% rozliczeń złożonych w usłudze Twój e-PIT.</a:t>
            </a:r>
          </a:p>
        </p:txBody>
      </p:sp>
    </p:spTree>
    <p:extLst>
      <p:ext uri="{BB962C8B-B14F-4D97-AF65-F5344CB8AC3E}">
        <p14:creationId xmlns:p14="http://schemas.microsoft.com/office/powerpoint/2010/main" val="24547675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object 37"/>
          <p:cNvSpPr txBox="1">
            <a:spLocks noGrp="1"/>
          </p:cNvSpPr>
          <p:nvPr>
            <p:ph type="dt" sz="half" idx="6"/>
          </p:nvPr>
        </p:nvSpPr>
        <p:spPr>
          <a:prstGeom prst="rect">
            <a:avLst/>
          </a:prstGeom>
        </p:spPr>
        <p:txBody>
          <a:bodyPr vert="horz" wrap="square" lIns="0" tIns="27940" rIns="0" bIns="0" rtlCol="0">
            <a:spAutoFit/>
          </a:bodyPr>
          <a:lstStyle/>
          <a:p>
            <a:pPr marL="12700" marR="0" lvl="0" indent="0" defTabSz="914400" eaLnBrk="1" fontAlgn="auto" latinLnBrk="0" hangingPunct="1">
              <a:lnSpc>
                <a:spcPct val="100000"/>
              </a:lnSpc>
              <a:spcBef>
                <a:spcPts val="220"/>
              </a:spcBef>
              <a:spcAft>
                <a:spcPts val="0"/>
              </a:spcAft>
              <a:buClrTx/>
              <a:buSzTx/>
              <a:buFontTx/>
              <a:buNone/>
              <a:tabLst>
                <a:tab pos="2276475" algn="l"/>
                <a:tab pos="2463165" algn="l"/>
              </a:tabLst>
              <a:defRPr/>
            </a:pPr>
            <a:r>
              <a:rPr kumimoji="0" sz="1200" b="1" i="0" u="none" strike="noStrike" kern="0" cap="none" spc="120" normalizeH="0" baseline="0" noProof="0" dirty="0">
                <a:ln>
                  <a:noFill/>
                </a:ln>
                <a:solidFill>
                  <a:srgbClr val="696D6E"/>
                </a:solidFill>
                <a:effectLst/>
                <a:uLnTx/>
                <a:uFillTx/>
                <a:latin typeface="Open Sans"/>
                <a:cs typeface="Open Sans"/>
              </a:rPr>
              <a:t>Ministerstwo</a:t>
            </a:r>
            <a:r>
              <a:rPr kumimoji="0" sz="1200" b="1" i="0" u="none" strike="noStrike" kern="0" cap="none" spc="290" normalizeH="0" baseline="0" noProof="0" dirty="0">
                <a:ln>
                  <a:noFill/>
                </a:ln>
                <a:solidFill>
                  <a:srgbClr val="696D6E"/>
                </a:solidFill>
                <a:effectLst/>
                <a:uLnTx/>
                <a:uFillTx/>
                <a:latin typeface="Open Sans"/>
                <a:cs typeface="Open Sans"/>
              </a:rPr>
              <a:t> </a:t>
            </a:r>
            <a:r>
              <a:rPr kumimoji="0" sz="1200" b="1" i="0" u="none" strike="noStrike" kern="0" cap="none" spc="114" normalizeH="0" baseline="0" noProof="0" dirty="0">
                <a:ln>
                  <a:noFill/>
                </a:ln>
                <a:solidFill>
                  <a:srgbClr val="696D6E"/>
                </a:solidFill>
                <a:effectLst/>
                <a:uLnTx/>
                <a:uFillTx/>
                <a:latin typeface="Open Sans"/>
                <a:cs typeface="Open Sans"/>
              </a:rPr>
              <a:t>Finansów</a:t>
            </a:r>
            <a:r>
              <a:rPr kumimoji="0" sz="1200" b="1" i="0" u="none" strike="noStrike" kern="0" cap="none" spc="0" normalizeH="0" baseline="0" noProof="0" dirty="0">
                <a:ln>
                  <a:noFill/>
                </a:ln>
                <a:solidFill>
                  <a:srgbClr val="696D6E"/>
                </a:solidFill>
                <a:effectLst/>
                <a:uLnTx/>
                <a:uFillTx/>
                <a:latin typeface="Open Sans"/>
                <a:cs typeface="Open Sans"/>
              </a:rPr>
              <a:t>	</a:t>
            </a:r>
            <a:r>
              <a:rPr kumimoji="0" sz="1200" b="0" i="0" u="none" strike="noStrike" kern="0" cap="none" spc="-50" normalizeH="0" baseline="0" noProof="0" dirty="0">
                <a:ln>
                  <a:noFill/>
                </a:ln>
                <a:solidFill>
                  <a:srgbClr val="696D6E"/>
                </a:solidFill>
                <a:effectLst/>
                <a:uLnTx/>
                <a:uFillTx/>
                <a:latin typeface="Open Sans"/>
                <a:cs typeface="Open Sans"/>
              </a:rPr>
              <a:t>/</a:t>
            </a:r>
            <a:r>
              <a:rPr kumimoji="0" sz="1200" b="0" i="0" u="none" strike="noStrike" kern="0" cap="none" spc="0" normalizeH="0" baseline="0" noProof="0" dirty="0">
                <a:ln>
                  <a:noFill/>
                </a:ln>
                <a:solidFill>
                  <a:srgbClr val="696D6E"/>
                </a:solidFill>
                <a:effectLst/>
                <a:uLnTx/>
                <a:uFillTx/>
                <a:latin typeface="Open Sans"/>
                <a:cs typeface="Open Sans"/>
              </a:rPr>
              <a:t>	</a:t>
            </a:r>
            <a:r>
              <a:rPr kumimoji="0" sz="1200" b="0" i="0" u="none" strike="noStrike" kern="0" cap="none" spc="110" normalizeH="0" baseline="0" noProof="0" dirty="0">
                <a:ln>
                  <a:noFill/>
                </a:ln>
                <a:solidFill>
                  <a:srgbClr val="696D6E"/>
                </a:solidFill>
                <a:effectLst/>
                <a:uLnTx/>
                <a:uFillTx/>
                <a:latin typeface="Open Sans"/>
                <a:cs typeface="Open Sans"/>
              </a:rPr>
              <a:t>gov.pl/finanse </a:t>
            </a:r>
          </a:p>
        </p:txBody>
      </p:sp>
      <p:sp>
        <p:nvSpPr>
          <p:cNvPr id="38" name="object 38"/>
          <p:cNvSpPr txBox="1">
            <a:spLocks noGrp="1"/>
          </p:cNvSpPr>
          <p:nvPr>
            <p:ph type="ftr" sz="quarter" idx="5"/>
          </p:nvPr>
        </p:nvSpPr>
        <p:spPr>
          <a:prstGeom prst="rect">
            <a:avLst/>
          </a:prstGeom>
        </p:spPr>
        <p:txBody>
          <a:bodyPr vert="horz" wrap="square" lIns="0" tIns="27940" rIns="0" bIns="0" rtlCol="0">
            <a:spAutoFit/>
          </a:bodyPr>
          <a:lstStyle/>
          <a:p>
            <a:pPr marL="12700" marR="0" lvl="0" indent="0" defTabSz="914400" eaLnBrk="1" fontAlgn="auto" latinLnBrk="0" hangingPunct="1">
              <a:lnSpc>
                <a:spcPct val="100000"/>
              </a:lnSpc>
              <a:spcBef>
                <a:spcPts val="220"/>
              </a:spcBef>
              <a:spcAft>
                <a:spcPts val="0"/>
              </a:spcAft>
              <a:buClrTx/>
              <a:buSzTx/>
              <a:buFontTx/>
              <a:buNone/>
              <a:tabLst>
                <a:tab pos="3196590" algn="l"/>
                <a:tab pos="3382645" algn="l"/>
              </a:tabLst>
              <a:defRPr/>
            </a:pPr>
            <a:r>
              <a:rPr kumimoji="0" sz="1200" b="1" i="0" u="none" strike="noStrike" kern="0" cap="none" spc="120" normalizeH="0" baseline="0" noProof="0" dirty="0">
                <a:ln>
                  <a:noFill/>
                </a:ln>
                <a:solidFill>
                  <a:srgbClr val="696D6E"/>
                </a:solidFill>
                <a:effectLst/>
                <a:uLnTx/>
                <a:uFillTx/>
                <a:latin typeface="Open Sans"/>
                <a:cs typeface="Open Sans"/>
              </a:rPr>
              <a:t>Krajowa</a:t>
            </a:r>
            <a:r>
              <a:rPr kumimoji="0" sz="1200" b="1" i="0" u="none" strike="noStrike" kern="0" cap="none" spc="265" normalizeH="0" baseline="0" noProof="0" dirty="0">
                <a:ln>
                  <a:noFill/>
                </a:ln>
                <a:solidFill>
                  <a:srgbClr val="696D6E"/>
                </a:solidFill>
                <a:effectLst/>
                <a:uLnTx/>
                <a:uFillTx/>
                <a:latin typeface="Open Sans"/>
                <a:cs typeface="Open Sans"/>
              </a:rPr>
              <a:t> </a:t>
            </a:r>
            <a:r>
              <a:rPr kumimoji="0" sz="1200" b="1" i="0" u="none" strike="noStrike" kern="0" cap="none" spc="130" normalizeH="0" baseline="0" noProof="0" dirty="0">
                <a:ln>
                  <a:noFill/>
                </a:ln>
                <a:solidFill>
                  <a:srgbClr val="696D6E"/>
                </a:solidFill>
                <a:effectLst/>
                <a:uLnTx/>
                <a:uFillTx/>
                <a:latin typeface="Open Sans"/>
                <a:cs typeface="Open Sans"/>
              </a:rPr>
              <a:t>Administracja</a:t>
            </a:r>
            <a:r>
              <a:rPr kumimoji="0" sz="1200" b="1" i="0" u="none" strike="noStrike" kern="0" cap="none" spc="270" normalizeH="0" baseline="0" noProof="0" dirty="0">
                <a:ln>
                  <a:noFill/>
                </a:ln>
                <a:solidFill>
                  <a:srgbClr val="696D6E"/>
                </a:solidFill>
                <a:effectLst/>
                <a:uLnTx/>
                <a:uFillTx/>
                <a:latin typeface="Open Sans"/>
                <a:cs typeface="Open Sans"/>
              </a:rPr>
              <a:t> </a:t>
            </a:r>
            <a:r>
              <a:rPr kumimoji="0" sz="1200" b="1" i="0" u="none" strike="noStrike" kern="0" cap="none" spc="105" normalizeH="0" baseline="0" noProof="0" dirty="0">
                <a:ln>
                  <a:noFill/>
                </a:ln>
                <a:solidFill>
                  <a:srgbClr val="696D6E"/>
                </a:solidFill>
                <a:effectLst/>
                <a:uLnTx/>
                <a:uFillTx/>
                <a:latin typeface="Open Sans"/>
                <a:cs typeface="Open Sans"/>
              </a:rPr>
              <a:t>Skarbowa</a:t>
            </a:r>
            <a:r>
              <a:rPr kumimoji="0" sz="1200" b="1" i="0" u="none" strike="noStrike" kern="0" cap="none" spc="0" normalizeH="0" baseline="0" noProof="0" dirty="0">
                <a:ln>
                  <a:noFill/>
                </a:ln>
                <a:solidFill>
                  <a:srgbClr val="696D6E"/>
                </a:solidFill>
                <a:effectLst/>
                <a:uLnTx/>
                <a:uFillTx/>
                <a:latin typeface="Open Sans"/>
                <a:cs typeface="Open Sans"/>
              </a:rPr>
              <a:t>	</a:t>
            </a:r>
            <a:r>
              <a:rPr kumimoji="0" sz="1200" b="0" i="0" u="none" strike="noStrike" kern="0" cap="none" spc="-50" normalizeH="0" baseline="0" noProof="0" dirty="0">
                <a:ln>
                  <a:noFill/>
                </a:ln>
                <a:solidFill>
                  <a:srgbClr val="696D6E"/>
                </a:solidFill>
                <a:effectLst/>
                <a:uLnTx/>
                <a:uFillTx/>
                <a:latin typeface="Open Sans"/>
                <a:cs typeface="Open Sans"/>
              </a:rPr>
              <a:t>/</a:t>
            </a:r>
            <a:r>
              <a:rPr kumimoji="0" sz="1200" b="0" i="0" u="none" strike="noStrike" kern="0" cap="none" spc="0" normalizeH="0" baseline="0" noProof="0" dirty="0">
                <a:ln>
                  <a:noFill/>
                </a:ln>
                <a:solidFill>
                  <a:srgbClr val="696D6E"/>
                </a:solidFill>
                <a:effectLst/>
                <a:uLnTx/>
                <a:uFillTx/>
                <a:latin typeface="Open Sans"/>
                <a:cs typeface="Open Sans"/>
              </a:rPr>
              <a:t>	</a:t>
            </a:r>
            <a:r>
              <a:rPr kumimoji="0" sz="1200" b="0" i="0" u="none" strike="noStrike" kern="0" cap="none" spc="114" normalizeH="0" baseline="0" noProof="0" dirty="0">
                <a:ln>
                  <a:noFill/>
                </a:ln>
                <a:solidFill>
                  <a:srgbClr val="696D6E"/>
                </a:solidFill>
                <a:effectLst/>
                <a:uLnTx/>
                <a:uFillTx/>
                <a:latin typeface="Open Sans"/>
                <a:cs typeface="Open Sans"/>
              </a:rPr>
              <a:t>gov.pl/kas </a:t>
            </a:r>
          </a:p>
        </p:txBody>
      </p:sp>
      <p:sp>
        <p:nvSpPr>
          <p:cNvPr id="39" name="object 39"/>
          <p:cNvSpPr txBox="1">
            <a:spLocks noGrp="1"/>
          </p:cNvSpPr>
          <p:nvPr>
            <p:ph type="sldNum" sz="quarter" idx="7"/>
          </p:nvPr>
        </p:nvSpPr>
        <p:spPr>
          <a:xfrm>
            <a:off x="18929260" y="10751027"/>
            <a:ext cx="419190" cy="212879"/>
          </a:xfrm>
          <a:prstGeom prst="rect">
            <a:avLst/>
          </a:prstGeom>
        </p:spPr>
        <p:txBody>
          <a:bodyPr vert="horz" wrap="square" lIns="0" tIns="27940" rIns="0" bIns="0" rtlCol="0">
            <a:spAutoFit/>
          </a:bodyPr>
          <a:lstStyle/>
          <a:p>
            <a:pPr marL="38100" marR="0" lvl="0" indent="0" defTabSz="914400" eaLnBrk="1" fontAlgn="auto" latinLnBrk="0" hangingPunct="1">
              <a:lnSpc>
                <a:spcPct val="100000"/>
              </a:lnSpc>
              <a:spcBef>
                <a:spcPts val="220"/>
              </a:spcBef>
              <a:spcAft>
                <a:spcPts val="0"/>
              </a:spcAft>
              <a:buClrTx/>
              <a:buSzTx/>
              <a:buFontTx/>
              <a:buNone/>
              <a:tabLst/>
              <a:defRPr/>
            </a:pPr>
            <a:fld id="{81D60167-4931-47E6-BA6A-407CBD079E47}" type="slidenum">
              <a:rPr kumimoji="0" sz="1200" b="1" i="0" u="none" strike="noStrike" kern="0" cap="none" spc="-50" normalizeH="0" baseline="0" noProof="0" dirty="0">
                <a:ln>
                  <a:noFill/>
                </a:ln>
                <a:solidFill>
                  <a:srgbClr val="696D6E"/>
                </a:solidFill>
                <a:effectLst/>
                <a:uLnTx/>
                <a:uFillTx/>
                <a:latin typeface="Open Sans"/>
                <a:cs typeface="Open Sans"/>
              </a:rPr>
              <a:pPr marL="38100" marR="0" lvl="0" indent="0" defTabSz="914400" eaLnBrk="1" fontAlgn="auto" latinLnBrk="0" hangingPunct="1">
                <a:lnSpc>
                  <a:spcPct val="100000"/>
                </a:lnSpc>
                <a:spcBef>
                  <a:spcPts val="220"/>
                </a:spcBef>
                <a:spcAft>
                  <a:spcPts val="0"/>
                </a:spcAft>
                <a:buClrTx/>
                <a:buSzTx/>
                <a:buFontTx/>
                <a:buNone/>
                <a:tabLst/>
                <a:defRPr/>
              </a:pPr>
              <a:t>26</a:t>
            </a:fld>
            <a:endParaRPr kumimoji="0" sz="1200" b="1" i="0" u="none" strike="noStrike" kern="0" cap="none" spc="-50" normalizeH="0" baseline="0" noProof="0" dirty="0">
              <a:ln>
                <a:noFill/>
              </a:ln>
              <a:solidFill>
                <a:srgbClr val="696D6E"/>
              </a:solidFill>
              <a:effectLst/>
              <a:uLnTx/>
              <a:uFillTx/>
              <a:latin typeface="Open Sans"/>
              <a:cs typeface="Open Sans"/>
            </a:endParaRPr>
          </a:p>
        </p:txBody>
      </p:sp>
      <p:sp>
        <p:nvSpPr>
          <p:cNvPr id="43" name="object 18">
            <a:extLst>
              <a:ext uri="{FF2B5EF4-FFF2-40B4-BE49-F238E27FC236}">
                <a16:creationId xmlns:a16="http://schemas.microsoft.com/office/drawing/2014/main" id="{BE76C0D6-9368-6684-5473-D151A453D595}"/>
              </a:ext>
            </a:extLst>
          </p:cNvPr>
          <p:cNvSpPr/>
          <p:nvPr/>
        </p:nvSpPr>
        <p:spPr>
          <a:xfrm>
            <a:off x="1131138" y="4234876"/>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marL="0" marR="0" lvl="0" indent="0" defTabSz="914400" eaLnBrk="1" fontAlgn="auto" latinLnBrk="0" hangingPunct="1">
              <a:lnSpc>
                <a:spcPts val="214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a:endParaRPr>
          </a:p>
        </p:txBody>
      </p:sp>
      <p:sp>
        <p:nvSpPr>
          <p:cNvPr id="46" name="object 18">
            <a:extLst>
              <a:ext uri="{FF2B5EF4-FFF2-40B4-BE49-F238E27FC236}">
                <a16:creationId xmlns:a16="http://schemas.microsoft.com/office/drawing/2014/main" id="{644F2996-6A8A-AD77-6BD9-EA9DB11BFD80}"/>
              </a:ext>
            </a:extLst>
          </p:cNvPr>
          <p:cNvSpPr/>
          <p:nvPr/>
        </p:nvSpPr>
        <p:spPr>
          <a:xfrm rot="5400000">
            <a:off x="4909914" y="6805797"/>
            <a:ext cx="6536096" cy="153263"/>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marL="0" marR="0" lvl="0" indent="0" defTabSz="914400" eaLnBrk="1" fontAlgn="auto" latinLnBrk="0" hangingPunct="1">
              <a:lnSpc>
                <a:spcPts val="2140"/>
              </a:lnSpc>
              <a:spcBef>
                <a:spcPts val="0"/>
              </a:spcBef>
              <a:spcAft>
                <a:spcPts val="0"/>
              </a:spcAft>
              <a:buClrTx/>
              <a:buSzTx/>
              <a:buFontTx/>
              <a:buNone/>
              <a:tabLst/>
              <a:defRPr/>
            </a:pPr>
            <a:endParaRPr kumimoji="0" sz="1700" b="0" i="0" u="none" strike="noStrike" kern="0" cap="none" spc="0" normalizeH="0" baseline="0" noProof="0">
              <a:ln>
                <a:noFill/>
              </a:ln>
              <a:solidFill>
                <a:sysClr val="windowText" lastClr="000000"/>
              </a:solidFill>
              <a:effectLst/>
              <a:uLnTx/>
              <a:uFillTx/>
              <a:latin typeface="Calibri"/>
            </a:endParaRPr>
          </a:p>
        </p:txBody>
      </p:sp>
      <p:pic>
        <p:nvPicPr>
          <p:cNvPr id="49" name="Obraz 48">
            <a:extLst>
              <a:ext uri="{FF2B5EF4-FFF2-40B4-BE49-F238E27FC236}">
                <a16:creationId xmlns:a16="http://schemas.microsoft.com/office/drawing/2014/main" id="{B170CB2B-A272-7163-0B0C-286187EEEA5D}"/>
              </a:ext>
            </a:extLst>
          </p:cNvPr>
          <p:cNvPicPr>
            <a:picLocks noChangeAspect="1"/>
          </p:cNvPicPr>
          <p:nvPr/>
        </p:nvPicPr>
        <p:blipFill>
          <a:blip r:embed="rId2"/>
          <a:stretch>
            <a:fillRect/>
          </a:stretch>
        </p:blipFill>
        <p:spPr>
          <a:xfrm>
            <a:off x="1051283" y="744622"/>
            <a:ext cx="4525310" cy="2740025"/>
          </a:xfrm>
          <a:prstGeom prst="rect">
            <a:avLst/>
          </a:prstGeom>
        </p:spPr>
      </p:pic>
      <p:sp>
        <p:nvSpPr>
          <p:cNvPr id="50" name="object 18">
            <a:extLst>
              <a:ext uri="{FF2B5EF4-FFF2-40B4-BE49-F238E27FC236}">
                <a16:creationId xmlns:a16="http://schemas.microsoft.com/office/drawing/2014/main" id="{01E0315A-4582-E929-134B-57B05143AD71}"/>
              </a:ext>
            </a:extLst>
          </p:cNvPr>
          <p:cNvSpPr/>
          <p:nvPr/>
        </p:nvSpPr>
        <p:spPr>
          <a:xfrm>
            <a:off x="1051283" y="92360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marL="0" marR="0" lvl="0" indent="0" defTabSz="914400" eaLnBrk="1" fontAlgn="auto" latinLnBrk="0" hangingPunct="1">
              <a:lnSpc>
                <a:spcPts val="214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a:endParaRPr>
          </a:p>
        </p:txBody>
      </p:sp>
      <p:sp>
        <p:nvSpPr>
          <p:cNvPr id="14" name="object 18">
            <a:extLst>
              <a:ext uri="{FF2B5EF4-FFF2-40B4-BE49-F238E27FC236}">
                <a16:creationId xmlns:a16="http://schemas.microsoft.com/office/drawing/2014/main" id="{FB97D770-A82B-4752-8B25-0E3D9E5946C9}"/>
              </a:ext>
            </a:extLst>
          </p:cNvPr>
          <p:cNvSpPr/>
          <p:nvPr/>
        </p:nvSpPr>
        <p:spPr>
          <a:xfrm>
            <a:off x="1060450" y="101504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marL="0" marR="0" lvl="0" indent="0" defTabSz="914400" eaLnBrk="1" fontAlgn="auto" latinLnBrk="0" hangingPunct="1">
              <a:lnSpc>
                <a:spcPts val="214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a:endParaRPr>
          </a:p>
        </p:txBody>
      </p:sp>
      <p:sp>
        <p:nvSpPr>
          <p:cNvPr id="17" name="object 9">
            <a:extLst>
              <a:ext uri="{FF2B5EF4-FFF2-40B4-BE49-F238E27FC236}">
                <a16:creationId xmlns:a16="http://schemas.microsoft.com/office/drawing/2014/main" id="{A40059DC-F83D-4855-8904-9DC941E4B315}"/>
              </a:ext>
            </a:extLst>
          </p:cNvPr>
          <p:cNvSpPr txBox="1"/>
          <p:nvPr/>
        </p:nvSpPr>
        <p:spPr>
          <a:xfrm>
            <a:off x="1124629" y="3614379"/>
            <a:ext cx="5535614" cy="444994"/>
          </a:xfrm>
          <a:prstGeom prst="rect">
            <a:avLst/>
          </a:prstGeom>
        </p:spPr>
        <p:txBody>
          <a:bodyPr vert="horz" wrap="square" lIns="0" tIns="13970" rIns="0" bIns="0" rtlCol="0">
            <a:spAutoFit/>
          </a:bodyPr>
          <a:lstStyle/>
          <a:p>
            <a:pPr marL="12700" marR="0" lvl="0" indent="0" defTabSz="914400" eaLnBrk="1" fontAlgn="auto" latinLnBrk="0" hangingPunct="1">
              <a:lnSpc>
                <a:spcPct val="100000"/>
              </a:lnSpc>
              <a:spcBef>
                <a:spcPts val="110"/>
              </a:spcBef>
              <a:spcAft>
                <a:spcPts val="0"/>
              </a:spcAft>
              <a:buClrTx/>
              <a:buSzTx/>
              <a:buFontTx/>
              <a:buNone/>
              <a:tabLst/>
              <a:defRPr/>
            </a:pPr>
            <a:r>
              <a:rPr kumimoji="0" lang="pl-PL" sz="2800" b="1" i="0" u="none" strike="noStrike" kern="0" cap="none" spc="0" normalizeH="0" baseline="0" noProof="0" dirty="0">
                <a:ln>
                  <a:noFill/>
                </a:ln>
                <a:solidFill>
                  <a:sysClr val="windowText" lastClr="000000"/>
                </a:solidFill>
                <a:effectLst/>
                <a:uLnTx/>
                <a:uFillTx/>
                <a:latin typeface="Calibri"/>
                <a:cs typeface="Lato Black"/>
              </a:rPr>
              <a:t>Wdrożone </a:t>
            </a:r>
            <a:r>
              <a:rPr kumimoji="0" sz="2800" b="1" i="0" u="none" strike="noStrike" kern="0" cap="none" spc="-75" normalizeH="0" baseline="0" noProof="0" dirty="0">
                <a:ln>
                  <a:noFill/>
                </a:ln>
                <a:solidFill>
                  <a:sysClr val="windowText" lastClr="000000"/>
                </a:solidFill>
                <a:effectLst/>
                <a:uLnTx/>
                <a:uFillTx/>
                <a:latin typeface="Calibri"/>
                <a:cs typeface="Lato Black"/>
              </a:rPr>
              <a:t> </a:t>
            </a:r>
            <a:r>
              <a:rPr kumimoji="0" sz="2800" b="1" i="0" u="none" strike="noStrike" kern="0" cap="none" spc="-10" normalizeH="0" baseline="0" noProof="0" dirty="0">
                <a:ln>
                  <a:noFill/>
                </a:ln>
                <a:solidFill>
                  <a:sysClr val="windowText" lastClr="000000"/>
                </a:solidFill>
                <a:effectLst/>
                <a:uLnTx/>
                <a:uFillTx/>
                <a:latin typeface="Calibri"/>
                <a:cs typeface="Lato Black"/>
              </a:rPr>
              <a:t>funkcjonalności</a:t>
            </a:r>
            <a:endParaRPr kumimoji="0" sz="2800" b="0" i="0" u="none" strike="noStrike" kern="0" cap="none" spc="0" normalizeH="0" baseline="0" noProof="0" dirty="0">
              <a:ln>
                <a:noFill/>
              </a:ln>
              <a:solidFill>
                <a:sysClr val="windowText" lastClr="000000"/>
              </a:solidFill>
              <a:effectLst/>
              <a:uLnTx/>
              <a:uFillTx/>
              <a:latin typeface="Calibri"/>
              <a:cs typeface="Lato Black"/>
            </a:endParaRPr>
          </a:p>
        </p:txBody>
      </p:sp>
      <p:sp>
        <p:nvSpPr>
          <p:cNvPr id="20" name="object 10">
            <a:extLst>
              <a:ext uri="{FF2B5EF4-FFF2-40B4-BE49-F238E27FC236}">
                <a16:creationId xmlns:a16="http://schemas.microsoft.com/office/drawing/2014/main" id="{8CD54336-1C94-483C-B445-BA72CFAB198D}"/>
              </a:ext>
            </a:extLst>
          </p:cNvPr>
          <p:cNvSpPr txBox="1"/>
          <p:nvPr/>
        </p:nvSpPr>
        <p:spPr>
          <a:xfrm>
            <a:off x="8377920" y="3614379"/>
            <a:ext cx="5244464" cy="444994"/>
          </a:xfrm>
          <a:prstGeom prst="rect">
            <a:avLst/>
          </a:prstGeom>
        </p:spPr>
        <p:txBody>
          <a:bodyPr vert="horz" wrap="square" lIns="0" tIns="13970" rIns="0" bIns="0" rtlCol="0">
            <a:spAutoFit/>
          </a:bodyPr>
          <a:lstStyle/>
          <a:p>
            <a:pPr marL="12700">
              <a:lnSpc>
                <a:spcPct val="100000"/>
              </a:lnSpc>
              <a:spcBef>
                <a:spcPts val="110"/>
              </a:spcBef>
            </a:pPr>
            <a:r>
              <a:rPr lang="pl-PL" sz="2800" b="1">
                <a:solidFill>
                  <a:schemeClr val="tx1"/>
                </a:solidFill>
                <a:latin typeface="+mn-lt"/>
                <a:cs typeface="Lato Black"/>
              </a:rPr>
              <a:t>Jak</a:t>
            </a:r>
            <a:r>
              <a:rPr lang="pl-PL" sz="2800" b="1" spc="-65">
                <a:solidFill>
                  <a:schemeClr val="tx1"/>
                </a:solidFill>
                <a:latin typeface="+mn-lt"/>
                <a:cs typeface="Lato Black"/>
              </a:rPr>
              <a:t> </a:t>
            </a:r>
            <a:r>
              <a:rPr lang="pl-PL" sz="2800" b="1">
                <a:solidFill>
                  <a:schemeClr val="tx1"/>
                </a:solidFill>
                <a:latin typeface="+mn-lt"/>
                <a:cs typeface="Lato Black"/>
              </a:rPr>
              <a:t>korzystają</a:t>
            </a:r>
            <a:r>
              <a:rPr lang="pl-PL" sz="2800" b="1" spc="-65">
                <a:solidFill>
                  <a:schemeClr val="tx1"/>
                </a:solidFill>
                <a:latin typeface="+mn-lt"/>
                <a:cs typeface="Lato Black"/>
              </a:rPr>
              <a:t> </a:t>
            </a:r>
            <a:r>
              <a:rPr lang="pl-PL" sz="2800" b="1" spc="-10">
                <a:solidFill>
                  <a:schemeClr val="tx1"/>
                </a:solidFill>
                <a:latin typeface="+mn-lt"/>
                <a:cs typeface="Lato Black"/>
              </a:rPr>
              <a:t>obywatele</a:t>
            </a:r>
            <a:endParaRPr lang="pl-PL" sz="2800" dirty="0">
              <a:solidFill>
                <a:schemeClr val="tx1"/>
              </a:solidFill>
              <a:latin typeface="+mn-lt"/>
              <a:cs typeface="Lato Black"/>
            </a:endParaRPr>
          </a:p>
        </p:txBody>
      </p:sp>
      <p:sp>
        <p:nvSpPr>
          <p:cNvPr id="2" name="pole tekstowe 1">
            <a:extLst>
              <a:ext uri="{FF2B5EF4-FFF2-40B4-BE49-F238E27FC236}">
                <a16:creationId xmlns:a16="http://schemas.microsoft.com/office/drawing/2014/main" id="{762365DD-6F8F-40E8-BC3D-B78E79C4C72C}"/>
              </a:ext>
            </a:extLst>
          </p:cNvPr>
          <p:cNvSpPr txBox="1"/>
          <p:nvPr/>
        </p:nvSpPr>
        <p:spPr>
          <a:xfrm>
            <a:off x="1051283" y="4416167"/>
            <a:ext cx="6922454" cy="3190617"/>
          </a:xfrm>
          <a:prstGeom prst="rect">
            <a:avLst/>
          </a:prstGeom>
          <a:noFill/>
        </p:spPr>
        <p:txBody>
          <a:bodyPr wrap="square" rtlCol="0">
            <a:spAutoFit/>
          </a:bodyPr>
          <a:lstStyle/>
          <a:p>
            <a:pPr marL="0" marR="5080" lvl="0" indent="0" defTabSz="914400" eaLnBrk="1" fontAlgn="auto" latinLnBrk="0" hangingPunct="1">
              <a:lnSpc>
                <a:spcPts val="2180"/>
              </a:lnSpc>
              <a:spcBef>
                <a:spcPts val="0"/>
              </a:spcBef>
              <a:spcAft>
                <a:spcPts val="0"/>
              </a:spcAft>
              <a:buClrTx/>
              <a:buSzTx/>
              <a:buFontTx/>
              <a:buNone/>
              <a:tabLst/>
              <a:defRPr/>
            </a:pPr>
            <a:r>
              <a:rPr kumimoji="0" lang="pl-PL" sz="1800" b="0" i="0" u="none" strike="noStrike" kern="0" cap="none" spc="-1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Centralna</a:t>
            </a:r>
            <a:r>
              <a:rPr kumimoji="0" lang="pl-PL" sz="1800" b="0" i="0" u="none" strike="noStrike" kern="0" cap="none" spc="-4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 </a:t>
            </a:r>
            <a:r>
              <a:rPr kumimoji="0" lang="pl-PL" sz="1800" b="0" i="0" u="none" strike="noStrike" kern="0" cap="none" spc="-1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infolinia</a:t>
            </a:r>
            <a:r>
              <a:rPr kumimoji="0" lang="pl-PL" sz="1800" b="0" i="0" u="none" strike="noStrike" kern="0" cap="none" spc="-35"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 </a:t>
            </a:r>
            <a:r>
              <a:rPr kumimoji="0" lang="pl-PL" sz="1800" b="0"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KAS</a:t>
            </a:r>
            <a:r>
              <a:rPr kumimoji="0" lang="pl-PL" sz="1800" b="0" i="0" u="none" strike="noStrike" kern="0" cap="none" spc="-35"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 </a:t>
            </a:r>
            <a:r>
              <a:rPr kumimoji="0" lang="pl-PL" sz="1800" b="0"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pod</a:t>
            </a:r>
            <a:r>
              <a:rPr kumimoji="0" lang="pl-PL" sz="1800" b="0" i="0" u="none" strike="noStrike" kern="0" cap="none" spc="-3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 </a:t>
            </a:r>
            <a:r>
              <a:rPr kumimoji="0" lang="pl-PL" sz="1800" b="0"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jednym</a:t>
            </a:r>
            <a:r>
              <a:rPr kumimoji="0" lang="pl-PL" sz="1800" b="0" i="0" u="none" strike="noStrike" kern="0" cap="none" spc="-35"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 </a:t>
            </a:r>
            <a:r>
              <a:rPr kumimoji="0" lang="pl-PL" sz="1800" b="0" i="0" u="none" strike="noStrike" kern="0" cap="none" spc="-1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numerem </a:t>
            </a:r>
            <a:r>
              <a:rPr kumimoji="0" lang="pl-PL" sz="1800" b="0"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a:t>
            </a:r>
            <a:r>
              <a:rPr kumimoji="0" lang="pl-PL" sz="1800" b="0" i="0" u="none" strike="noStrike" kern="0" cap="none" spc="-2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 </a:t>
            </a:r>
            <a:r>
              <a:rPr kumimoji="0" lang="pl-PL" sz="1800" b="0"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od</a:t>
            </a:r>
            <a:r>
              <a:rPr kumimoji="0" lang="pl-PL" sz="1800" b="0" i="0" u="none" strike="noStrike" kern="0" cap="none" spc="-2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 </a:t>
            </a:r>
            <a:r>
              <a:rPr kumimoji="0" lang="pl-PL" sz="1800" b="0"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1</a:t>
            </a:r>
            <a:r>
              <a:rPr kumimoji="0" lang="pl-PL" sz="1800" b="0" i="0" u="none" strike="noStrike" kern="0" cap="none" spc="-2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 </a:t>
            </a:r>
            <a:r>
              <a:rPr kumimoji="0" lang="pl-PL" sz="1800" b="0" i="0" u="none" strike="noStrike" kern="0" cap="none" spc="-1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października</a:t>
            </a:r>
            <a:r>
              <a:rPr kumimoji="0" lang="pl-PL" sz="1800" b="0" i="0" u="none" strike="noStrike" kern="0" cap="none" spc="-2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 </a:t>
            </a:r>
            <a:r>
              <a:rPr kumimoji="0" lang="pl-PL" sz="1800" b="0"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2024</a:t>
            </a:r>
            <a:r>
              <a:rPr kumimoji="0" lang="pl-PL" sz="1800" b="0" i="0" u="none" strike="noStrike" kern="0" cap="none" spc="-2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 </a:t>
            </a:r>
            <a:r>
              <a:rPr kumimoji="0" lang="pl-PL" sz="1800" b="0" i="0" u="none" strike="noStrike" kern="0" cap="none" spc="-25"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r.</a:t>
            </a:r>
          </a:p>
          <a:p>
            <a:pPr marL="0" marR="5080" lvl="0" indent="0" defTabSz="914400" eaLnBrk="1" fontAlgn="auto" latinLnBrk="0" hangingPunct="1">
              <a:lnSpc>
                <a:spcPts val="2180"/>
              </a:lnSpc>
              <a:spcBef>
                <a:spcPts val="0"/>
              </a:spcBef>
              <a:spcAft>
                <a:spcPts val="0"/>
              </a:spcAft>
              <a:buClrTx/>
              <a:buSzTx/>
              <a:buFontTx/>
              <a:buNone/>
              <a:tabLst/>
              <a:defRPr/>
            </a:pPr>
            <a:endParaRPr kumimoji="0" lang="pl-PL" sz="1800" b="0" i="0" u="none" strike="noStrike" kern="0" cap="none" spc="-25"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endParaRPr>
          </a:p>
          <a:p>
            <a:pPr marL="0" marR="5080" lvl="0" indent="0" defTabSz="914400" eaLnBrk="1" fontAlgn="auto" latinLnBrk="0" hangingPunct="1">
              <a:lnSpc>
                <a:spcPts val="2180"/>
              </a:lnSpc>
              <a:spcBef>
                <a:spcPts val="0"/>
              </a:spcBef>
              <a:spcAft>
                <a:spcPts val="0"/>
              </a:spcAft>
              <a:buClrTx/>
              <a:buSzTx/>
              <a:buFontTx/>
              <a:buNone/>
              <a:tabLst/>
              <a:defRPr/>
            </a:pPr>
            <a:r>
              <a:rPr kumimoji="0" lang="pl-PL" sz="1800" b="0"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Kluczowe usługi w ramach eMCeK od 2024 r.:</a:t>
            </a:r>
          </a:p>
          <a:p>
            <a:pPr marL="0" marR="5080" lvl="0" indent="0" defTabSz="914400" eaLnBrk="1" fontAlgn="auto" latinLnBrk="0" hangingPunct="1">
              <a:lnSpc>
                <a:spcPts val="2180"/>
              </a:lnSpc>
              <a:spcBef>
                <a:spcPts val="0"/>
              </a:spcBef>
              <a:spcAft>
                <a:spcPts val="0"/>
              </a:spcAft>
              <a:buClrTx/>
              <a:buSzTx/>
              <a:buFontTx/>
              <a:buNone/>
              <a:tabLst/>
              <a:defRPr/>
            </a:pPr>
            <a:r>
              <a:rPr kumimoji="0" lang="pl-PL" sz="1800" b="0"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 </a:t>
            </a:r>
          </a:p>
          <a:p>
            <a:pPr marL="0" marR="5080" lvl="0" indent="0" defTabSz="914400" eaLnBrk="1" fontAlgn="auto" latinLnBrk="0" hangingPunct="1">
              <a:lnSpc>
                <a:spcPts val="2180"/>
              </a:lnSpc>
              <a:spcBef>
                <a:spcPts val="0"/>
              </a:spcBef>
              <a:spcAft>
                <a:spcPts val="0"/>
              </a:spcAft>
              <a:buClrTx/>
              <a:buSzTx/>
              <a:buFontTx/>
              <a:buNone/>
              <a:tabLst/>
              <a:defRPr/>
            </a:pPr>
            <a:r>
              <a:rPr kumimoji="0" lang="pl-PL" sz="1800" b="0"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1. Jeden numer telefonu dla wszystkich urzędów skarbowych – Infolinia KAS eMCeK.</a:t>
            </a:r>
          </a:p>
          <a:p>
            <a:pPr marL="0" marR="5080" lvl="0" indent="0" defTabSz="914400" eaLnBrk="1" fontAlgn="auto" latinLnBrk="0" hangingPunct="1">
              <a:lnSpc>
                <a:spcPts val="2180"/>
              </a:lnSpc>
              <a:spcBef>
                <a:spcPts val="0"/>
              </a:spcBef>
              <a:spcAft>
                <a:spcPts val="0"/>
              </a:spcAft>
              <a:buClrTx/>
              <a:buSzTx/>
              <a:buFontTx/>
              <a:buNone/>
              <a:tabLst/>
              <a:defRPr/>
            </a:pPr>
            <a:r>
              <a:rPr kumimoji="0" lang="pl-PL" sz="1800" b="0"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2. Uwierzytelnienie na infolinii KAS oraz podczas rozmowy </a:t>
            </a:r>
            <a:br>
              <a:rPr kumimoji="0" lang="pl-PL" sz="1800" b="0"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br>
            <a:r>
              <a:rPr kumimoji="0" lang="pl-PL" sz="1800" b="0"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z pracownikiem urzędu skarbowego.</a:t>
            </a:r>
          </a:p>
          <a:p>
            <a:pPr marL="0" marR="5080" lvl="0" indent="0" defTabSz="914400" eaLnBrk="1" fontAlgn="auto" latinLnBrk="0" hangingPunct="1">
              <a:lnSpc>
                <a:spcPts val="2180"/>
              </a:lnSpc>
              <a:spcBef>
                <a:spcPts val="0"/>
              </a:spcBef>
              <a:spcAft>
                <a:spcPts val="0"/>
              </a:spcAft>
              <a:buClrTx/>
              <a:buSzTx/>
              <a:buFontTx/>
              <a:buNone/>
              <a:tabLst/>
              <a:defRPr/>
            </a:pPr>
            <a:r>
              <a:rPr kumimoji="0" lang="pl-PL" sz="1800" b="0"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3. Wirtualny Asystent Klienta Kaspro.</a:t>
            </a:r>
          </a:p>
          <a:p>
            <a:pPr marL="0" marR="5080" lvl="0" indent="0" defTabSz="914400" eaLnBrk="1" fontAlgn="auto" latinLnBrk="0" hangingPunct="1">
              <a:lnSpc>
                <a:spcPts val="2180"/>
              </a:lnSpc>
              <a:spcBef>
                <a:spcPts val="0"/>
              </a:spcBef>
              <a:spcAft>
                <a:spcPts val="0"/>
              </a:spcAft>
              <a:buClrTx/>
              <a:buSzTx/>
              <a:buFontTx/>
              <a:buNone/>
              <a:tabLst/>
              <a:defRPr/>
            </a:pPr>
            <a:r>
              <a:rPr kumimoji="0" lang="pl-PL" sz="1800" b="0"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4. Usługa czat - informacja podatkowa online</a:t>
            </a:r>
            <a:r>
              <a:rPr kumimoji="0" lang="pl-PL" sz="1800" b="0" i="0" u="none" strike="noStrike" kern="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t>
            </a:r>
          </a:p>
          <a:p>
            <a:pPr marL="0" marR="0" lvl="0" indent="0" defTabSz="914400" eaLnBrk="1" fontAlgn="auto" latinLnBrk="0" hangingPunct="1">
              <a:lnSpc>
                <a:spcPct val="100000"/>
              </a:lnSpc>
              <a:spcBef>
                <a:spcPts val="0"/>
              </a:spcBef>
              <a:spcAft>
                <a:spcPts val="0"/>
              </a:spcAft>
              <a:buClrTx/>
              <a:buSzTx/>
              <a:buFontTx/>
              <a:buNone/>
              <a:tabLst/>
              <a:defRPr/>
            </a:pPr>
            <a:endParaRPr kumimoji="0" lang="pl-PL" sz="1800" b="0" i="0" u="none" strike="noStrike" kern="0" cap="none" spc="0" normalizeH="0" baseline="0" noProof="0" dirty="0">
              <a:ln>
                <a:noFill/>
              </a:ln>
              <a:solidFill>
                <a:sysClr val="windowText" lastClr="000000"/>
              </a:solidFill>
              <a:effectLst/>
              <a:uLnTx/>
              <a:uFillTx/>
            </a:endParaRPr>
          </a:p>
        </p:txBody>
      </p:sp>
      <p:sp>
        <p:nvSpPr>
          <p:cNvPr id="3" name="pole tekstowe 2">
            <a:extLst>
              <a:ext uri="{FF2B5EF4-FFF2-40B4-BE49-F238E27FC236}">
                <a16:creationId xmlns:a16="http://schemas.microsoft.com/office/drawing/2014/main" id="{4C709F5C-93FD-48B8-964E-5CF3008CE0E3}"/>
              </a:ext>
            </a:extLst>
          </p:cNvPr>
          <p:cNvSpPr txBox="1"/>
          <p:nvPr/>
        </p:nvSpPr>
        <p:spPr>
          <a:xfrm>
            <a:off x="8344356" y="4395353"/>
            <a:ext cx="10469880" cy="5078313"/>
          </a:xfrm>
          <a:prstGeom prst="rect">
            <a:avLst/>
          </a:prstGeom>
          <a:noFill/>
        </p:spPr>
        <p:txBody>
          <a:bodyPr wrap="square" rtlCol="0">
            <a:spAutoFit/>
          </a:bodyPr>
          <a:lstStyle/>
          <a:p>
            <a:pPr marL="342900" marR="0" lvl="1" indent="-342900" defTabSz="914400" eaLnBrk="1" fontAlgn="auto" latinLnBrk="0" hangingPunct="1">
              <a:lnSpc>
                <a:spcPct val="100000"/>
              </a:lnSpc>
              <a:spcBef>
                <a:spcPts val="0"/>
              </a:spcBef>
              <a:spcAft>
                <a:spcPts val="0"/>
              </a:spcAft>
              <a:buClrTx/>
              <a:buSzTx/>
              <a:buFontTx/>
              <a:buAutoNum type="arabicPeriod"/>
              <a:tabLst/>
              <a:defRPr/>
            </a:pPr>
            <a:r>
              <a:rPr kumimoji="0" lang="pl-PL" b="0" i="0" u="none" strike="noStrike" kern="0" cap="none" spc="0" normalizeH="0" baseline="0" noProof="0" dirty="0">
                <a:ln>
                  <a:noFill/>
                </a:ln>
                <a:solidFill>
                  <a:prstClr val="black"/>
                </a:solidFill>
                <a:effectLst/>
                <a:uLnTx/>
                <a:uFillTx/>
                <a:latin typeface="+mn-lt"/>
              </a:rPr>
              <a:t>Liczba odebranych połączeń od 1 października 2024 r. do 30 września 2026 r.:</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l-PL" b="0" i="0" u="none" strike="noStrike" kern="0" cap="none" spc="0" normalizeH="0" baseline="0" noProof="0" dirty="0">
                <a:ln>
                  <a:noFill/>
                </a:ln>
                <a:solidFill>
                  <a:prstClr val="black"/>
                </a:solidFill>
                <a:effectLst/>
                <a:uLnTx/>
                <a:uFillTx/>
                <a:latin typeface="+mn-lt"/>
              </a:rPr>
              <a:t>na infolinii KAS obsługiwanej przez Krajową Informację Skarbową oraz pracowników urzędów skarbowych*      –  6 984 405</a:t>
            </a:r>
            <a:endParaRPr kumimoji="0" lang="pl-PL" b="0" i="0" u="none" strike="noStrike" kern="0" cap="none" spc="0" normalizeH="0" baseline="0" noProof="0" dirty="0">
              <a:ln>
                <a:noFill/>
              </a:ln>
              <a:solidFill>
                <a:prstClr val="black"/>
              </a:solidFill>
              <a:effectLst/>
              <a:highlight>
                <a:srgbClr val="FFFF00"/>
              </a:highlight>
              <a:uLnTx/>
              <a:uFillTx/>
              <a:latin typeface="+mn-lt"/>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pl-PL" b="0" i="0" u="none" strike="noStrike" kern="0" cap="none" spc="0" normalizeH="0" baseline="0" noProof="0" dirty="0">
                <a:ln>
                  <a:noFill/>
                </a:ln>
                <a:solidFill>
                  <a:prstClr val="black"/>
                </a:solidFill>
                <a:effectLst/>
                <a:uLnTx/>
                <a:uFillTx/>
                <a:latin typeface="+mn-lt"/>
              </a:rPr>
              <a:t>2. Liczba uwierzytelnień dokonanych w okresie od 1 października 2024 r. do 30 września 2026 r.</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l-PL" b="0" i="0" u="none" strike="noStrike" kern="0" cap="none" spc="0" normalizeH="0" baseline="0" noProof="0" dirty="0">
                <a:ln>
                  <a:noFill/>
                </a:ln>
                <a:solidFill>
                  <a:prstClr val="black"/>
                </a:solidFill>
                <a:effectLst/>
                <a:uLnTx/>
                <a:uFillTx/>
                <a:latin typeface="+mn-lt"/>
              </a:rPr>
              <a:t>na infolinii (połączenia odebrane klient uwierzytelniony): 293 573,</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l-PL" b="0" i="0" u="none" strike="noStrike" kern="0" cap="none" spc="0" normalizeH="0" baseline="0" noProof="0" dirty="0">
                <a:ln>
                  <a:noFill/>
                </a:ln>
                <a:solidFill>
                  <a:prstClr val="black"/>
                </a:solidFill>
                <a:effectLst/>
                <a:uLnTx/>
                <a:uFillTx/>
                <a:latin typeface="+mn-lt"/>
              </a:rPr>
              <a:t>podczas rozmowy z pracownikiem urzędu skarbowego (pozytywnie zweryfikowany): 106 376,</a:t>
            </a:r>
            <a:endParaRPr kumimoji="0" lang="pl-PL" i="0" u="none" strike="noStrike" kern="0" cap="none" spc="0" normalizeH="0" baseline="0" noProof="0" dirty="0">
              <a:ln>
                <a:noFill/>
              </a:ln>
              <a:solidFill>
                <a:prstClr val="black"/>
              </a:solidFill>
              <a:effectLst/>
              <a:highlight>
                <a:srgbClr val="FFFF00"/>
              </a:highlight>
              <a:uLnTx/>
              <a:uFillTx/>
              <a:latin typeface="+mn-lt"/>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pl-PL" b="0" i="0" u="none" strike="noStrike" kern="0" cap="none" spc="0" normalizeH="0" baseline="0" noProof="0" dirty="0">
                <a:ln>
                  <a:noFill/>
                </a:ln>
                <a:solidFill>
                  <a:prstClr val="black"/>
                </a:solidFill>
                <a:effectLst/>
                <a:uLnTx/>
                <a:uFillTx/>
                <a:latin typeface="+mn-lt"/>
              </a:rPr>
              <a:t>RAZEM 399 949</a:t>
            </a:r>
            <a:endParaRPr kumimoji="0" lang="pl-PL" b="0" i="0" u="none" strike="noStrike" kern="0" cap="none" spc="0" normalizeH="0" baseline="0" noProof="0" dirty="0">
              <a:ln>
                <a:noFill/>
              </a:ln>
              <a:solidFill>
                <a:prstClr val="black"/>
              </a:solidFill>
              <a:effectLst/>
              <a:highlight>
                <a:srgbClr val="FFFF00"/>
              </a:highlight>
              <a:uLnTx/>
              <a:uFillTx/>
              <a:latin typeface="+mn-lt"/>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pl-PL" b="0" i="0" u="none" strike="noStrike" kern="0" cap="none" spc="0" normalizeH="0" baseline="0" noProof="0" dirty="0">
                <a:ln>
                  <a:noFill/>
                </a:ln>
                <a:solidFill>
                  <a:prstClr val="black"/>
                </a:solidFill>
                <a:effectLst/>
                <a:uLnTx/>
                <a:uFillTx/>
                <a:latin typeface="+mn-lt"/>
              </a:rPr>
              <a:t>3. Liczba rozmów (wejść w kontrolkę czat) w okresie od 1 października 2024 r. do 30 września 2026 r. </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l-PL" b="0" i="0" u="none" strike="noStrike" kern="0" cap="none" spc="0" normalizeH="0" baseline="0" noProof="0" dirty="0">
                <a:ln>
                  <a:noFill/>
                </a:ln>
                <a:solidFill>
                  <a:prstClr val="black"/>
                </a:solidFill>
                <a:effectLst/>
                <a:uLnTx/>
                <a:uFillTx/>
                <a:latin typeface="+mn-lt"/>
              </a:rPr>
              <a:t>eMCeK: </a:t>
            </a:r>
            <a:r>
              <a:rPr lang="pl-PL" dirty="0">
                <a:solidFill>
                  <a:prstClr val="black"/>
                </a:solidFill>
                <a:latin typeface="+mn-lt"/>
              </a:rPr>
              <a:t>573 785,</a:t>
            </a:r>
            <a:r>
              <a:rPr kumimoji="0" lang="pl-PL" b="0" i="0" u="none" strike="noStrike" kern="0" cap="none" spc="0" normalizeH="0" baseline="0" noProof="0" dirty="0">
                <a:ln>
                  <a:noFill/>
                </a:ln>
                <a:solidFill>
                  <a:prstClr val="black"/>
                </a:solidFill>
                <a:effectLst/>
                <a:uLnTx/>
                <a:uFillTx/>
                <a:latin typeface="+mn-lt"/>
              </a:rPr>
              <a:t> </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l-PL" b="0" i="0" u="none" strike="noStrike" kern="0" cap="none" spc="0" normalizeH="0" baseline="0" noProof="0" dirty="0">
                <a:ln>
                  <a:noFill/>
                </a:ln>
                <a:solidFill>
                  <a:prstClr val="black"/>
                </a:solidFill>
                <a:effectLst/>
                <a:uLnTx/>
                <a:uFillTx/>
                <a:latin typeface="+mn-lt"/>
              </a:rPr>
              <a:t>KSeF: 34 900,</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l-PL" b="0" i="0" u="none" strike="noStrike" kern="0" cap="none" spc="0" normalizeH="0" baseline="0" noProof="0" dirty="0">
                <a:ln>
                  <a:noFill/>
                </a:ln>
                <a:solidFill>
                  <a:prstClr val="black"/>
                </a:solidFill>
                <a:effectLst/>
                <a:uLnTx/>
                <a:uFillTx/>
                <a:latin typeface="+mn-lt"/>
              </a:rPr>
              <a:t>e-US: 248 814</a:t>
            </a:r>
            <a:endParaRPr kumimoji="0" lang="pl-PL" b="0" i="0" u="none" strike="noStrike" kern="0" cap="none" spc="0" normalizeH="0" baseline="0" noProof="0" dirty="0">
              <a:ln>
                <a:noFill/>
              </a:ln>
              <a:solidFill>
                <a:prstClr val="black"/>
              </a:solidFill>
              <a:effectLst/>
              <a:highlight>
                <a:srgbClr val="FFFF00"/>
              </a:highlight>
              <a:uLnTx/>
              <a:uFillTx/>
              <a:latin typeface="+mn-lt"/>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pl-PL" b="0" i="0" u="none" strike="noStrike" kern="0" cap="none" spc="0" normalizeH="0" baseline="0" noProof="0" dirty="0">
                <a:ln>
                  <a:noFill/>
                </a:ln>
                <a:solidFill>
                  <a:prstClr val="black"/>
                </a:solidFill>
                <a:effectLst/>
                <a:uLnTx/>
                <a:uFillTx/>
                <a:latin typeface="+mn-lt"/>
              </a:rPr>
              <a:t>RAZEM 857 499</a:t>
            </a:r>
            <a:endParaRPr kumimoji="0" lang="pl-PL" b="0" i="0" u="none" strike="noStrike" kern="0" cap="none" spc="0" normalizeH="0" baseline="0" noProof="0" dirty="0">
              <a:ln>
                <a:noFill/>
              </a:ln>
              <a:solidFill>
                <a:prstClr val="black"/>
              </a:solidFill>
              <a:effectLst/>
              <a:highlight>
                <a:srgbClr val="FFFF00"/>
              </a:highlight>
              <a:uLnTx/>
              <a:uFillTx/>
              <a:latin typeface="+mn-lt"/>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pl-PL" b="0" i="0" u="none" strike="noStrike" kern="0" cap="none" spc="0" normalizeH="0" baseline="0" noProof="0" dirty="0">
                <a:ln>
                  <a:noFill/>
                </a:ln>
                <a:solidFill>
                  <a:prstClr val="black"/>
                </a:solidFill>
                <a:effectLst/>
                <a:uLnTx/>
                <a:uFillTx/>
                <a:latin typeface="+mn-lt"/>
              </a:rPr>
              <a:t>4. Liczba obsłużonych rozmów chat (KIS) w okresie od 1 stycznia 2024 r. do 30 września 2026 r. – 340 295</a:t>
            </a:r>
            <a:endParaRPr kumimoji="0" lang="pl-PL" b="0" i="0" u="none" strike="noStrike" kern="0" cap="none" spc="0" normalizeH="0" baseline="0" noProof="0" dirty="0">
              <a:ln>
                <a:noFill/>
              </a:ln>
              <a:solidFill>
                <a:prstClr val="black"/>
              </a:solidFill>
              <a:effectLst/>
              <a:highlight>
                <a:srgbClr val="FFFF00"/>
              </a:highlight>
              <a:uLnTx/>
              <a:uFillTx/>
              <a:latin typeface="+mn-lt"/>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pl-PL" b="0" i="0" u="none" strike="noStrike" kern="0" cap="none" spc="0" normalizeH="0" baseline="0" noProof="0" dirty="0">
              <a:ln>
                <a:noFill/>
              </a:ln>
              <a:solidFill>
                <a:prstClr val="black"/>
              </a:solidFill>
              <a:effectLst/>
              <a:uLnTx/>
              <a:uFillTx/>
              <a:latin typeface="+mn-lt"/>
            </a:endParaRPr>
          </a:p>
          <a:p>
            <a:pPr marL="0" marR="0" lvl="0" indent="0" algn="l" defTabSz="914400" eaLnBrk="1" fontAlgn="auto" latinLnBrk="0" hangingPunct="1">
              <a:lnSpc>
                <a:spcPct val="100000"/>
              </a:lnSpc>
              <a:spcBef>
                <a:spcPts val="0"/>
              </a:spcBef>
              <a:spcAft>
                <a:spcPts val="0"/>
              </a:spcAft>
              <a:buClrTx/>
              <a:buSzTx/>
              <a:buFontTx/>
              <a:buNone/>
              <a:tabLst/>
              <a:defRPr/>
            </a:pPr>
            <a:r>
              <a:rPr kumimoji="0" lang="pl-PL" b="0" i="0" u="none" strike="noStrike" kern="0" cap="none" spc="0" normalizeH="0" baseline="0" noProof="0" dirty="0">
                <a:ln>
                  <a:noFill/>
                </a:ln>
                <a:solidFill>
                  <a:sysClr val="windowText" lastClr="000000"/>
                </a:solidFill>
                <a:effectLst/>
                <a:uLnTx/>
                <a:uFillTx/>
                <a:latin typeface="+mn-lt"/>
              </a:rPr>
              <a:t>* ujęte zostały połączenia ze wszystkich kolejek KIS obsługiwanych wyłącznie przez KIS, kolejek wspólnych z IAS w zakresie tematyki zeznań oraz liczbę połączeń ze wspólnych kolejek (po połączeniu infolinii urzędu skarbowego i infolinii KIS od 1 listopada 2025 r.).</a:t>
            </a:r>
          </a:p>
          <a:p>
            <a:pPr marL="0" marR="0" lvl="0" indent="0" defTabSz="914400" eaLnBrk="1" fontAlgn="auto" latinLnBrk="0" hangingPunct="1">
              <a:lnSpc>
                <a:spcPct val="100000"/>
              </a:lnSpc>
              <a:spcBef>
                <a:spcPts val="0"/>
              </a:spcBef>
              <a:spcAft>
                <a:spcPts val="0"/>
              </a:spcAft>
              <a:buClrTx/>
              <a:buSzTx/>
              <a:buFontTx/>
              <a:buNone/>
              <a:tabLst/>
              <a:defRPr/>
            </a:pPr>
            <a:endParaRPr kumimoji="0" lang="pl-PL" sz="1800" b="0" i="0" u="none" strike="noStrike" kern="0" cap="none" spc="0" normalizeH="0" baseline="0" noProof="0" dirty="0">
              <a:ln>
                <a:noFill/>
              </a:ln>
              <a:solidFill>
                <a:sysClr val="windowText" lastClr="000000"/>
              </a:solidFill>
              <a:effectLst/>
              <a:uLnTx/>
              <a:uFillTx/>
            </a:endParaRPr>
          </a:p>
        </p:txBody>
      </p:sp>
      <p:sp>
        <p:nvSpPr>
          <p:cNvPr id="4" name="pole tekstowe 3">
            <a:extLst>
              <a:ext uri="{FF2B5EF4-FFF2-40B4-BE49-F238E27FC236}">
                <a16:creationId xmlns:a16="http://schemas.microsoft.com/office/drawing/2014/main" id="{2BC57002-9C4E-4735-9A84-25E5F3F52363}"/>
              </a:ext>
            </a:extLst>
          </p:cNvPr>
          <p:cNvSpPr txBox="1"/>
          <p:nvPr/>
        </p:nvSpPr>
        <p:spPr>
          <a:xfrm>
            <a:off x="1131138" y="9236075"/>
            <a:ext cx="7123456" cy="92333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pl-PL" sz="1800" b="0"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5. Usługa wideorozmowy dla osób posługujących się językiem migowym. </a:t>
            </a:r>
          </a:p>
          <a:p>
            <a:pPr marL="0" marR="0" lvl="0" indent="0" defTabSz="914400" eaLnBrk="1" fontAlgn="auto" latinLnBrk="0" hangingPunct="1">
              <a:lnSpc>
                <a:spcPct val="100000"/>
              </a:lnSpc>
              <a:spcBef>
                <a:spcPts val="0"/>
              </a:spcBef>
              <a:spcAft>
                <a:spcPts val="0"/>
              </a:spcAft>
              <a:buClrTx/>
              <a:buSzTx/>
              <a:buFontTx/>
              <a:buNone/>
              <a:tabLst/>
              <a:defRPr/>
            </a:pPr>
            <a:r>
              <a:rPr kumimoji="0" lang="pl-PL" sz="1800" b="0"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Uruchomienie: marzec 2025 r. </a:t>
            </a:r>
          </a:p>
          <a:p>
            <a:pPr marL="0" marR="0" lvl="0" indent="0" defTabSz="914400" eaLnBrk="1" fontAlgn="auto" latinLnBrk="0" hangingPunct="1">
              <a:lnSpc>
                <a:spcPct val="100000"/>
              </a:lnSpc>
              <a:spcBef>
                <a:spcPts val="0"/>
              </a:spcBef>
              <a:spcAft>
                <a:spcPts val="0"/>
              </a:spcAft>
              <a:buClrTx/>
              <a:buSzTx/>
              <a:buFontTx/>
              <a:buNone/>
              <a:tabLst/>
              <a:defRPr/>
            </a:pPr>
            <a:endParaRPr kumimoji="0" lang="pl-PL" sz="1800" b="0" i="0" u="none" strike="noStrike" kern="0" cap="none" spc="0" normalizeH="0" baseline="0" noProof="0" dirty="0">
              <a:ln>
                <a:noFill/>
              </a:ln>
              <a:solidFill>
                <a:sysClr val="windowText" lastClr="000000"/>
              </a:solidFill>
              <a:effectLst/>
              <a:uLnTx/>
              <a:uFillTx/>
            </a:endParaRPr>
          </a:p>
        </p:txBody>
      </p:sp>
      <p:sp>
        <p:nvSpPr>
          <p:cNvPr id="5" name="pole tekstowe 4">
            <a:extLst>
              <a:ext uri="{FF2B5EF4-FFF2-40B4-BE49-F238E27FC236}">
                <a16:creationId xmlns:a16="http://schemas.microsoft.com/office/drawing/2014/main" id="{1124B33B-9120-4948-9772-0A84E772DA16}"/>
              </a:ext>
            </a:extLst>
          </p:cNvPr>
          <p:cNvSpPr txBox="1"/>
          <p:nvPr/>
        </p:nvSpPr>
        <p:spPr>
          <a:xfrm>
            <a:off x="8377920" y="9236075"/>
            <a:ext cx="9979930" cy="92333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pl-PL" b="0" i="0" u="none" strike="noStrike" kern="0" cap="none" spc="0" normalizeH="0" baseline="0" noProof="0" dirty="0">
                <a:ln>
                  <a:noFill/>
                </a:ln>
                <a:solidFill>
                  <a:prstClr val="black"/>
                </a:solidFill>
                <a:effectLst/>
                <a:uLnTx/>
                <a:uFillTx/>
                <a:latin typeface="+mn-lt"/>
              </a:rPr>
              <a:t>Liczba umówionych konsultacji w zakresie zeznań podatkowych i usługi Twój e-PIT, PCC i SD w okresie od 4 marca 2025 r. do 30 września 2026 r.: </a:t>
            </a:r>
            <a:r>
              <a:rPr lang="pl-PL" dirty="0">
                <a:solidFill>
                  <a:prstClr val="black"/>
                </a:solidFill>
                <a:latin typeface="+mn-lt"/>
              </a:rPr>
              <a:t>80</a:t>
            </a:r>
            <a:endParaRPr kumimoji="0" lang="pl-PL" b="0" i="0" u="none" strike="noStrike" kern="0" cap="none" spc="0" normalizeH="0" baseline="0" noProof="0" dirty="0">
              <a:ln>
                <a:noFill/>
              </a:ln>
              <a:solidFill>
                <a:prstClr val="black"/>
              </a:solidFill>
              <a:effectLst/>
              <a:uLnTx/>
              <a:uFillTx/>
              <a:latin typeface="+mn-lt"/>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pl-PL" sz="1800" b="0" i="0" u="none" strike="noStrike" kern="0" cap="none" spc="0" normalizeH="0" baseline="0" noProof="0" dirty="0">
              <a:ln>
                <a:noFill/>
              </a:ln>
              <a:solidFill>
                <a:sysClr val="windowText" lastClr="000000"/>
              </a:solidFill>
              <a:effectLst/>
              <a:uLnTx/>
              <a:uFillTx/>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29406A-8A7A-792B-57E1-91DB9CFDC05C}"/>
            </a:ext>
          </a:extLst>
        </p:cNvPr>
        <p:cNvGrpSpPr/>
        <p:nvPr/>
      </p:nvGrpSpPr>
      <p:grpSpPr>
        <a:xfrm>
          <a:off x="0" y="0"/>
          <a:ext cx="0" cy="0"/>
          <a:chOff x="0" y="0"/>
          <a:chExt cx="0" cy="0"/>
        </a:xfrm>
      </p:grpSpPr>
      <p:sp>
        <p:nvSpPr>
          <p:cNvPr id="37" name="object 37">
            <a:extLst>
              <a:ext uri="{FF2B5EF4-FFF2-40B4-BE49-F238E27FC236}">
                <a16:creationId xmlns:a16="http://schemas.microsoft.com/office/drawing/2014/main" id="{D17305D8-6BE8-FCE6-8AD6-7C807657CCF6}"/>
              </a:ext>
            </a:extLst>
          </p:cNvPr>
          <p:cNvSpPr txBox="1">
            <a:spLocks noGrp="1"/>
          </p:cNvSpPr>
          <p:nvPr>
            <p:ph type="dt" sz="half" idx="6"/>
          </p:nvPr>
        </p:nvSpPr>
        <p:spPr>
          <a:prstGeom prst="rect">
            <a:avLst/>
          </a:prstGeom>
        </p:spPr>
        <p:txBody>
          <a:bodyPr vert="horz" wrap="square" lIns="0" tIns="27940" rIns="0" bIns="0" rtlCol="0">
            <a:spAutoFit/>
          </a:bodyPr>
          <a:lstStyle/>
          <a:p>
            <a:pPr marL="12700">
              <a:lnSpc>
                <a:spcPct val="100000"/>
              </a:lnSpc>
              <a:spcBef>
                <a:spcPts val="220"/>
              </a:spcBef>
              <a:tabLst>
                <a:tab pos="2276475" algn="l"/>
                <a:tab pos="2463165" algn="l"/>
              </a:tabLst>
            </a:pPr>
            <a:r>
              <a:rPr spc="120" dirty="0"/>
              <a:t>Ministerstwo</a:t>
            </a:r>
            <a:r>
              <a:rPr spc="290" dirty="0"/>
              <a:t> </a:t>
            </a:r>
            <a:r>
              <a:rPr spc="114" dirty="0"/>
              <a:t>Finansów</a:t>
            </a:r>
            <a:r>
              <a:rPr dirty="0"/>
              <a:t>	</a:t>
            </a:r>
            <a:r>
              <a:rPr b="0" spc="-50" dirty="0">
                <a:latin typeface="Open Sans"/>
                <a:cs typeface="Open Sans"/>
              </a:rPr>
              <a:t>/</a:t>
            </a:r>
            <a:r>
              <a:rPr b="0" dirty="0">
                <a:latin typeface="Open Sans"/>
                <a:cs typeface="Open Sans"/>
              </a:rPr>
              <a:t>	</a:t>
            </a:r>
            <a:r>
              <a:rPr b="0" spc="110" dirty="0">
                <a:latin typeface="Open Sans"/>
                <a:cs typeface="Open Sans"/>
              </a:rPr>
              <a:t>gov.pl/finanse </a:t>
            </a:r>
          </a:p>
        </p:txBody>
      </p:sp>
      <p:sp>
        <p:nvSpPr>
          <p:cNvPr id="38" name="object 38">
            <a:extLst>
              <a:ext uri="{FF2B5EF4-FFF2-40B4-BE49-F238E27FC236}">
                <a16:creationId xmlns:a16="http://schemas.microsoft.com/office/drawing/2014/main" id="{45F50995-F39B-BC7A-AF2F-EC407F8F692E}"/>
              </a:ext>
            </a:extLst>
          </p:cNvPr>
          <p:cNvSpPr txBox="1">
            <a:spLocks noGrp="1"/>
          </p:cNvSpPr>
          <p:nvPr>
            <p:ph type="ftr" sz="quarter" idx="5"/>
          </p:nvPr>
        </p:nvSpPr>
        <p:spPr>
          <a:prstGeom prst="rect">
            <a:avLst/>
          </a:prstGeom>
        </p:spPr>
        <p:txBody>
          <a:bodyPr vert="horz" wrap="square" lIns="0" tIns="27940" rIns="0" bIns="0" rtlCol="0">
            <a:spAutoFit/>
          </a:bodyPr>
          <a:lstStyle/>
          <a:p>
            <a:pPr marL="12700">
              <a:lnSpc>
                <a:spcPct val="100000"/>
              </a:lnSpc>
              <a:spcBef>
                <a:spcPts val="220"/>
              </a:spcBef>
              <a:tabLst>
                <a:tab pos="3196590" algn="l"/>
                <a:tab pos="3382645" algn="l"/>
              </a:tabLst>
            </a:pPr>
            <a:r>
              <a:rPr spc="120" dirty="0"/>
              <a:t>Krajowa</a:t>
            </a:r>
            <a:r>
              <a:rPr spc="265" dirty="0"/>
              <a:t> </a:t>
            </a:r>
            <a:r>
              <a:rPr spc="130" dirty="0"/>
              <a:t>Administracja</a:t>
            </a:r>
            <a:r>
              <a:rPr spc="270" dirty="0"/>
              <a:t> </a:t>
            </a:r>
            <a:r>
              <a:rPr spc="105" dirty="0"/>
              <a:t>Skarbowa</a:t>
            </a:r>
            <a:r>
              <a:rPr dirty="0"/>
              <a:t>	</a:t>
            </a:r>
            <a:r>
              <a:rPr b="0" spc="-50" dirty="0">
                <a:latin typeface="Open Sans"/>
                <a:cs typeface="Open Sans"/>
              </a:rPr>
              <a:t>/</a:t>
            </a:r>
            <a:r>
              <a:rPr b="0" dirty="0">
                <a:latin typeface="Open Sans"/>
                <a:cs typeface="Open Sans"/>
              </a:rPr>
              <a:t>	</a:t>
            </a:r>
            <a:r>
              <a:rPr b="0" spc="114" dirty="0">
                <a:latin typeface="Open Sans"/>
                <a:cs typeface="Open Sans"/>
              </a:rPr>
              <a:t>gov.pl/kas </a:t>
            </a:r>
          </a:p>
        </p:txBody>
      </p:sp>
      <p:sp>
        <p:nvSpPr>
          <p:cNvPr id="39" name="object 39">
            <a:extLst>
              <a:ext uri="{FF2B5EF4-FFF2-40B4-BE49-F238E27FC236}">
                <a16:creationId xmlns:a16="http://schemas.microsoft.com/office/drawing/2014/main" id="{6DC80B0B-1D65-FDE2-12E6-DFBC872EEE1B}"/>
              </a:ext>
            </a:extLst>
          </p:cNvPr>
          <p:cNvSpPr txBox="1">
            <a:spLocks noGrp="1"/>
          </p:cNvSpPr>
          <p:nvPr>
            <p:ph type="sldNum" sz="quarter" idx="7"/>
          </p:nvPr>
        </p:nvSpPr>
        <p:spPr>
          <a:xfrm>
            <a:off x="18929260" y="10751027"/>
            <a:ext cx="571590" cy="212879"/>
          </a:xfrm>
          <a:prstGeom prst="rect">
            <a:avLst/>
          </a:prstGeom>
        </p:spPr>
        <p:txBody>
          <a:bodyPr vert="horz" wrap="square" lIns="0" tIns="27940" rIns="0" bIns="0" rtlCol="0">
            <a:spAutoFit/>
          </a:bodyPr>
          <a:lstStyle/>
          <a:p>
            <a:pPr marL="38100">
              <a:lnSpc>
                <a:spcPct val="100000"/>
              </a:lnSpc>
              <a:spcBef>
                <a:spcPts val="220"/>
              </a:spcBef>
            </a:pPr>
            <a:fld id="{81D60167-4931-47E6-BA6A-407CBD079E47}" type="slidenum">
              <a:rPr spc="-50" dirty="0"/>
              <a:t>27</a:t>
            </a:fld>
            <a:endParaRPr spc="-50" dirty="0"/>
          </a:p>
        </p:txBody>
      </p:sp>
      <p:sp>
        <p:nvSpPr>
          <p:cNvPr id="5" name="object 10">
            <a:extLst>
              <a:ext uri="{FF2B5EF4-FFF2-40B4-BE49-F238E27FC236}">
                <a16:creationId xmlns:a16="http://schemas.microsoft.com/office/drawing/2014/main" id="{B99DB8FA-2B9C-DA61-360B-C8F190C05C87}"/>
              </a:ext>
            </a:extLst>
          </p:cNvPr>
          <p:cNvSpPr txBox="1"/>
          <p:nvPr/>
        </p:nvSpPr>
        <p:spPr>
          <a:xfrm>
            <a:off x="8441225" y="1863596"/>
            <a:ext cx="5423290" cy="444994"/>
          </a:xfrm>
          <a:prstGeom prst="rect">
            <a:avLst/>
          </a:prstGeom>
        </p:spPr>
        <p:txBody>
          <a:bodyPr vert="horz" wrap="square" lIns="0" tIns="13970" rIns="0" bIns="0" rtlCol="0">
            <a:spAutoFit/>
          </a:bodyPr>
          <a:lstStyle/>
          <a:p>
            <a:pPr marL="12700">
              <a:lnSpc>
                <a:spcPct val="100000"/>
              </a:lnSpc>
              <a:spcBef>
                <a:spcPts val="110"/>
              </a:spcBef>
            </a:pPr>
            <a:r>
              <a:rPr lang="pl-PL" sz="2800" b="1" dirty="0">
                <a:solidFill>
                  <a:schemeClr val="tx1"/>
                </a:solidFill>
                <a:latin typeface="+mn-lt"/>
                <a:cs typeface="Lato Black"/>
              </a:rPr>
              <a:t>Jak</a:t>
            </a:r>
            <a:r>
              <a:rPr lang="pl-PL" sz="2800" b="1" spc="-65" dirty="0">
                <a:solidFill>
                  <a:schemeClr val="tx1"/>
                </a:solidFill>
                <a:latin typeface="+mn-lt"/>
                <a:cs typeface="Lato Black"/>
              </a:rPr>
              <a:t> </a:t>
            </a:r>
            <a:r>
              <a:rPr lang="pl-PL" sz="2800" b="1" dirty="0">
                <a:solidFill>
                  <a:schemeClr val="tx1"/>
                </a:solidFill>
                <a:latin typeface="+mn-lt"/>
                <a:cs typeface="Lato Black"/>
              </a:rPr>
              <a:t>korzystają</a:t>
            </a:r>
            <a:r>
              <a:rPr lang="pl-PL" sz="2800" b="1" spc="-65" dirty="0">
                <a:solidFill>
                  <a:schemeClr val="tx1"/>
                </a:solidFill>
                <a:latin typeface="+mn-lt"/>
                <a:cs typeface="Lato Black"/>
              </a:rPr>
              <a:t> </a:t>
            </a:r>
            <a:r>
              <a:rPr lang="pl-PL" sz="2800" b="1" spc="-10" dirty="0">
                <a:solidFill>
                  <a:schemeClr val="tx1"/>
                </a:solidFill>
                <a:latin typeface="+mn-lt"/>
                <a:cs typeface="Lato Black"/>
              </a:rPr>
              <a:t>obywatele</a:t>
            </a:r>
            <a:endParaRPr lang="pl-PL" sz="2800" dirty="0">
              <a:solidFill>
                <a:schemeClr val="tx1"/>
              </a:solidFill>
              <a:latin typeface="+mn-lt"/>
              <a:cs typeface="Lato Black"/>
            </a:endParaRPr>
          </a:p>
        </p:txBody>
      </p:sp>
      <p:sp>
        <p:nvSpPr>
          <p:cNvPr id="6" name="object 18">
            <a:extLst>
              <a:ext uri="{FF2B5EF4-FFF2-40B4-BE49-F238E27FC236}">
                <a16:creationId xmlns:a16="http://schemas.microsoft.com/office/drawing/2014/main" id="{73BF9F03-2944-A56A-9BE2-CF74DA6DDA4C}"/>
              </a:ext>
            </a:extLst>
          </p:cNvPr>
          <p:cNvSpPr/>
          <p:nvPr/>
        </p:nvSpPr>
        <p:spPr>
          <a:xfrm>
            <a:off x="1060450" y="25304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latin typeface="+mn-lt"/>
            </a:endParaRPr>
          </a:p>
        </p:txBody>
      </p:sp>
      <p:sp>
        <p:nvSpPr>
          <p:cNvPr id="24" name="object 18">
            <a:extLst>
              <a:ext uri="{FF2B5EF4-FFF2-40B4-BE49-F238E27FC236}">
                <a16:creationId xmlns:a16="http://schemas.microsoft.com/office/drawing/2014/main" id="{7F4DB338-8206-C552-F1FE-360EF4408224}"/>
              </a:ext>
            </a:extLst>
          </p:cNvPr>
          <p:cNvSpPr/>
          <p:nvPr/>
        </p:nvSpPr>
        <p:spPr>
          <a:xfrm rot="5400000" flipV="1">
            <a:off x="4037325" y="5942504"/>
            <a:ext cx="8363489" cy="204858"/>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latin typeface="+mn-lt"/>
            </a:endParaRPr>
          </a:p>
        </p:txBody>
      </p:sp>
      <p:sp>
        <p:nvSpPr>
          <p:cNvPr id="26" name="object 18">
            <a:extLst>
              <a:ext uri="{FF2B5EF4-FFF2-40B4-BE49-F238E27FC236}">
                <a16:creationId xmlns:a16="http://schemas.microsoft.com/office/drawing/2014/main" id="{097A3566-6BEE-C35E-F549-7421C9DB9217}"/>
              </a:ext>
            </a:extLst>
          </p:cNvPr>
          <p:cNvSpPr/>
          <p:nvPr/>
        </p:nvSpPr>
        <p:spPr>
          <a:xfrm>
            <a:off x="1117157" y="45878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latin typeface="+mn-lt"/>
            </a:endParaRPr>
          </a:p>
        </p:txBody>
      </p:sp>
      <p:sp>
        <p:nvSpPr>
          <p:cNvPr id="32" name="object 18">
            <a:extLst>
              <a:ext uri="{FF2B5EF4-FFF2-40B4-BE49-F238E27FC236}">
                <a16:creationId xmlns:a16="http://schemas.microsoft.com/office/drawing/2014/main" id="{4DC59441-A8CE-F5C2-6A2E-7CC5532071C3}"/>
              </a:ext>
            </a:extLst>
          </p:cNvPr>
          <p:cNvSpPr/>
          <p:nvPr/>
        </p:nvSpPr>
        <p:spPr>
          <a:xfrm>
            <a:off x="1117157" y="102266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latin typeface="+mn-lt"/>
            </a:endParaRPr>
          </a:p>
        </p:txBody>
      </p:sp>
      <p:sp>
        <p:nvSpPr>
          <p:cNvPr id="33" name="object 8">
            <a:extLst>
              <a:ext uri="{FF2B5EF4-FFF2-40B4-BE49-F238E27FC236}">
                <a16:creationId xmlns:a16="http://schemas.microsoft.com/office/drawing/2014/main" id="{51BDD35D-16B0-03EA-7AAB-193C2EC90CE9}"/>
              </a:ext>
            </a:extLst>
          </p:cNvPr>
          <p:cNvSpPr txBox="1"/>
          <p:nvPr/>
        </p:nvSpPr>
        <p:spPr>
          <a:xfrm>
            <a:off x="1060450" y="649545"/>
            <a:ext cx="17514756" cy="689291"/>
          </a:xfrm>
          <a:prstGeom prst="rect">
            <a:avLst/>
          </a:prstGeom>
        </p:spPr>
        <p:txBody>
          <a:bodyPr vert="horz" wrap="square" lIns="0" tIns="12065" rIns="0" bIns="0" rtlCol="0">
            <a:spAutoFit/>
          </a:bodyPr>
          <a:lstStyle/>
          <a:p>
            <a:pPr marL="12700">
              <a:lnSpc>
                <a:spcPct val="100000"/>
              </a:lnSpc>
              <a:spcBef>
                <a:spcPts val="95"/>
              </a:spcBef>
            </a:pPr>
            <a:r>
              <a:rPr lang="pl-PL" sz="4400" b="1" dirty="0">
                <a:latin typeface="+mn-lt"/>
                <a:cs typeface="Lato Black"/>
              </a:rPr>
              <a:t>PUESC – Platforma Usług Elektronicznych Skarbowo-Celnych </a:t>
            </a:r>
            <a:endParaRPr sz="4400" dirty="0">
              <a:latin typeface="+mn-lt"/>
              <a:cs typeface="Lato Black"/>
            </a:endParaRPr>
          </a:p>
        </p:txBody>
      </p:sp>
      <p:sp>
        <p:nvSpPr>
          <p:cNvPr id="19" name="object 18">
            <a:extLst>
              <a:ext uri="{FF2B5EF4-FFF2-40B4-BE49-F238E27FC236}">
                <a16:creationId xmlns:a16="http://schemas.microsoft.com/office/drawing/2014/main" id="{82ED515E-8F0B-2231-E462-B802CB7D1000}"/>
              </a:ext>
            </a:extLst>
          </p:cNvPr>
          <p:cNvSpPr/>
          <p:nvPr/>
        </p:nvSpPr>
        <p:spPr>
          <a:xfrm>
            <a:off x="1163686" y="75596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latin typeface="+mn-lt"/>
            </a:endParaRPr>
          </a:p>
        </p:txBody>
      </p:sp>
      <p:sp>
        <p:nvSpPr>
          <p:cNvPr id="13" name="object 9">
            <a:extLst>
              <a:ext uri="{FF2B5EF4-FFF2-40B4-BE49-F238E27FC236}">
                <a16:creationId xmlns:a16="http://schemas.microsoft.com/office/drawing/2014/main" id="{301CBA8F-2689-AD76-0B28-F7D741018E4A}"/>
              </a:ext>
            </a:extLst>
          </p:cNvPr>
          <p:cNvSpPr txBox="1"/>
          <p:nvPr/>
        </p:nvSpPr>
        <p:spPr>
          <a:xfrm>
            <a:off x="1131138" y="1863186"/>
            <a:ext cx="5535614" cy="444994"/>
          </a:xfrm>
          <a:prstGeom prst="rect">
            <a:avLst/>
          </a:prstGeom>
        </p:spPr>
        <p:txBody>
          <a:bodyPr vert="horz" wrap="square" lIns="0" tIns="13970" rIns="0" bIns="0" rtlCol="0">
            <a:spAutoFit/>
          </a:bodyPr>
          <a:lstStyle>
            <a:defPPr>
              <a:defRPr kern="0"/>
            </a:defPPr>
          </a:lstStyle>
          <a:p>
            <a:pPr marL="12700">
              <a:lnSpc>
                <a:spcPct val="100000"/>
              </a:lnSpc>
              <a:spcBef>
                <a:spcPts val="110"/>
              </a:spcBef>
            </a:pPr>
            <a:r>
              <a:rPr lang="pl-PL" sz="2800" b="1" dirty="0">
                <a:latin typeface="+mn-lt"/>
                <a:cs typeface="Lato Black"/>
              </a:rPr>
              <a:t>Wdrożone </a:t>
            </a:r>
            <a:r>
              <a:rPr sz="2800" b="1" spc="-75" dirty="0">
                <a:latin typeface="+mn-lt"/>
                <a:cs typeface="Lato Black"/>
              </a:rPr>
              <a:t> </a:t>
            </a:r>
            <a:r>
              <a:rPr sz="2800" b="1" spc="-10" dirty="0">
                <a:latin typeface="+mn-lt"/>
                <a:cs typeface="Lato Black"/>
              </a:rPr>
              <a:t>funkcjonalności</a:t>
            </a:r>
            <a:endParaRPr sz="2800" dirty="0">
              <a:latin typeface="+mn-lt"/>
              <a:cs typeface="Lato Black"/>
            </a:endParaRPr>
          </a:p>
        </p:txBody>
      </p:sp>
      <p:sp>
        <p:nvSpPr>
          <p:cNvPr id="8" name="pole tekstowe 7">
            <a:extLst>
              <a:ext uri="{FF2B5EF4-FFF2-40B4-BE49-F238E27FC236}">
                <a16:creationId xmlns:a16="http://schemas.microsoft.com/office/drawing/2014/main" id="{1FC81CB6-33D1-6259-DC58-02908A0CB837}"/>
              </a:ext>
            </a:extLst>
          </p:cNvPr>
          <p:cNvSpPr txBox="1"/>
          <p:nvPr/>
        </p:nvSpPr>
        <p:spPr>
          <a:xfrm>
            <a:off x="1117157" y="2640889"/>
            <a:ext cx="6879757" cy="175432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pl-PL" sz="1800" b="1"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Projekt Rozwój Portalu PUESC (PUESC.P4.4.1) system SEAP</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l-PL" sz="1800"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Dostosowanie portalu PUESC do wymogów </a:t>
            </a:r>
            <a:r>
              <a:rPr kumimoji="0" lang="pl-PL" sz="1800" b="0" i="0" u="none" strike="noStrike" kern="0" cap="none" spc="0" normalizeH="0" baseline="0" noProof="0" dirty="0" err="1">
                <a:ln>
                  <a:noFill/>
                </a:ln>
                <a:solidFill>
                  <a:sysClr val="windowText" lastClr="000000"/>
                </a:solidFill>
                <a:effectLst/>
                <a:uLnTx/>
                <a:uFillTx/>
                <a:latin typeface="+mn-lt"/>
                <a:ea typeface="Calibri" panose="020F0502020204030204" pitchFamily="34" charset="0"/>
                <a:cs typeface="Calibri" panose="020F0502020204030204" pitchFamily="34" charset="0"/>
              </a:rPr>
              <a:t>responsywności</a:t>
            </a:r>
            <a:r>
              <a:rPr kumimoji="0" lang="pl-PL" sz="1800"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 i dostępności cyfrowej</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l-PL" sz="1800"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Zapewnienie zgodności z przeglądarkami internetowymi</a:t>
            </a:r>
          </a:p>
          <a:p>
            <a:pPr marL="0" marR="0" lvl="0" indent="0" defTabSz="914400" eaLnBrk="1" fontAlgn="auto" latinLnBrk="0" hangingPunct="1">
              <a:lnSpc>
                <a:spcPct val="100000"/>
              </a:lnSpc>
              <a:spcBef>
                <a:spcPts val="0"/>
              </a:spcBef>
              <a:spcAft>
                <a:spcPts val="0"/>
              </a:spcAft>
              <a:buClrTx/>
              <a:buSzTx/>
              <a:buFontTx/>
              <a:buNone/>
              <a:tabLst/>
              <a:defRPr/>
            </a:pPr>
            <a:endParaRPr kumimoji="0" lang="pl-PL" sz="1800" b="0"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pl-PL" sz="1800" b="0"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III kwartał 2026 r.</a:t>
            </a:r>
          </a:p>
        </p:txBody>
      </p:sp>
      <p:sp>
        <p:nvSpPr>
          <p:cNvPr id="9" name="pole tekstowe 8">
            <a:extLst>
              <a:ext uri="{FF2B5EF4-FFF2-40B4-BE49-F238E27FC236}">
                <a16:creationId xmlns:a16="http://schemas.microsoft.com/office/drawing/2014/main" id="{8E317070-0FDF-C548-8B2D-BE2593AB0067}"/>
              </a:ext>
            </a:extLst>
          </p:cNvPr>
          <p:cNvSpPr txBox="1"/>
          <p:nvPr/>
        </p:nvSpPr>
        <p:spPr>
          <a:xfrm>
            <a:off x="8321499" y="2665352"/>
            <a:ext cx="10684011" cy="1754326"/>
          </a:xfrm>
          <a:prstGeom prst="rect">
            <a:avLst/>
          </a:prstGeom>
          <a:noFill/>
        </p:spPr>
        <p:txBody>
          <a:bodyPr wrap="square" rtlCol="0">
            <a:spAutoFit/>
          </a:bodyPr>
          <a:lstStyle/>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pl-PL" dirty="0">
                <a:solidFill>
                  <a:prstClr val="black"/>
                </a:solidFill>
                <a:latin typeface="+mn-lt"/>
                <a:ea typeface="Calibri" panose="020F0502020204030204" pitchFamily="34" charset="0"/>
                <a:cs typeface="Calibri" panose="020F0502020204030204" pitchFamily="34" charset="0"/>
              </a:rPr>
              <a:t>Z</a:t>
            </a:r>
            <a:r>
              <a:rPr kumimoji="0" lang="pl-PL" sz="1800" b="0" i="0" u="none" strike="noStrike" kern="0" cap="none" spc="0" normalizeH="0" baseline="0" noProof="0" dirty="0" err="1">
                <a:ln>
                  <a:noFill/>
                </a:ln>
                <a:solidFill>
                  <a:prstClr val="black"/>
                </a:solidFill>
                <a:effectLst/>
                <a:uLnTx/>
                <a:uFillTx/>
                <a:latin typeface="+mn-lt"/>
                <a:ea typeface="Calibri" panose="020F0502020204030204" pitchFamily="34" charset="0"/>
                <a:cs typeface="Calibri" panose="020F0502020204030204" pitchFamily="34" charset="0"/>
              </a:rPr>
              <a:t>większenie</a:t>
            </a:r>
            <a:r>
              <a:rPr kumimoji="0" lang="pl-PL" sz="1800" b="0"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 dostępności usług dla wszystkich użytkowników, w tym osób z niepełnosprawnościami.</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pl-PL" dirty="0">
                <a:solidFill>
                  <a:prstClr val="black"/>
                </a:solidFill>
                <a:latin typeface="+mn-lt"/>
                <a:ea typeface="Calibri" panose="020F0502020204030204" pitchFamily="34" charset="0"/>
                <a:cs typeface="Calibri" panose="020F0502020204030204" pitchFamily="34" charset="0"/>
              </a:rPr>
              <a:t>M</a:t>
            </a:r>
            <a:r>
              <a:rPr kumimoji="0" lang="pl-PL" sz="1800" b="0" i="0" u="none" strike="noStrike" kern="0" cap="none" spc="0" normalizeH="0" baseline="0" noProof="0" dirty="0" err="1">
                <a:ln>
                  <a:noFill/>
                </a:ln>
                <a:solidFill>
                  <a:prstClr val="black"/>
                </a:solidFill>
                <a:effectLst/>
                <a:uLnTx/>
                <a:uFillTx/>
                <a:latin typeface="+mn-lt"/>
                <a:ea typeface="Calibri" panose="020F0502020204030204" pitchFamily="34" charset="0"/>
                <a:cs typeface="Calibri" panose="020F0502020204030204" pitchFamily="34" charset="0"/>
              </a:rPr>
              <a:t>ożliwość</a:t>
            </a:r>
            <a:r>
              <a:rPr kumimoji="0" lang="pl-PL" sz="1800" b="0"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 wygodnego korzystania z portalu na różnych urządzeniach (komputery, tablety, smartfony).</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pl-PL" dirty="0">
                <a:solidFill>
                  <a:prstClr val="black"/>
                </a:solidFill>
                <a:latin typeface="+mn-lt"/>
                <a:ea typeface="Calibri" panose="020F0502020204030204" pitchFamily="34" charset="0"/>
                <a:cs typeface="Calibri" panose="020F0502020204030204" pitchFamily="34" charset="0"/>
              </a:rPr>
              <a:t>P</a:t>
            </a:r>
            <a:r>
              <a:rPr kumimoji="0" lang="pl-PL" sz="1800" b="0"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oprawa komfortu i szybkości realizacji spraw przez użytkowników.</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pl-PL" dirty="0">
                <a:solidFill>
                  <a:prstClr val="black"/>
                </a:solidFill>
                <a:latin typeface="+mn-lt"/>
                <a:ea typeface="Calibri" panose="020F0502020204030204" pitchFamily="34" charset="0"/>
                <a:cs typeface="Calibri" panose="020F0502020204030204" pitchFamily="34" charset="0"/>
              </a:rPr>
              <a:t>Z</a:t>
            </a:r>
            <a:r>
              <a:rPr kumimoji="0" lang="pl-PL" sz="1800" b="0" i="0" u="none" strike="noStrike" kern="0" cap="none" spc="0" normalizeH="0" baseline="0" noProof="0" dirty="0" err="1">
                <a:ln>
                  <a:noFill/>
                </a:ln>
                <a:solidFill>
                  <a:prstClr val="black"/>
                </a:solidFill>
                <a:effectLst/>
                <a:uLnTx/>
                <a:uFillTx/>
                <a:latin typeface="+mn-lt"/>
                <a:ea typeface="Calibri" panose="020F0502020204030204" pitchFamily="34" charset="0"/>
                <a:cs typeface="Calibri" panose="020F0502020204030204" pitchFamily="34" charset="0"/>
              </a:rPr>
              <a:t>apewnienie</a:t>
            </a:r>
            <a:r>
              <a:rPr kumimoji="0" lang="pl-PL" sz="1800" b="0"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 stabilnego działania portalu niezależnie od wykorzystywanej przeglądarki.</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pl-PL" dirty="0">
                <a:solidFill>
                  <a:prstClr val="black"/>
                </a:solidFill>
                <a:latin typeface="+mn-lt"/>
                <a:ea typeface="Calibri" panose="020F0502020204030204" pitchFamily="34" charset="0"/>
                <a:cs typeface="Calibri" panose="020F0502020204030204" pitchFamily="34" charset="0"/>
              </a:rPr>
              <a:t>E</a:t>
            </a:r>
            <a:r>
              <a:rPr kumimoji="0" lang="pl-PL" sz="1800" b="0" i="0" u="none" strike="noStrike" kern="0" cap="none" spc="0" normalizeH="0" baseline="0" noProof="0" dirty="0" err="1">
                <a:ln>
                  <a:noFill/>
                </a:ln>
                <a:solidFill>
                  <a:prstClr val="black"/>
                </a:solidFill>
                <a:effectLst/>
                <a:uLnTx/>
                <a:uFillTx/>
                <a:latin typeface="+mn-lt"/>
                <a:ea typeface="Calibri" panose="020F0502020204030204" pitchFamily="34" charset="0"/>
                <a:cs typeface="Calibri" panose="020F0502020204030204" pitchFamily="34" charset="0"/>
              </a:rPr>
              <a:t>liminacja</a:t>
            </a:r>
            <a:r>
              <a:rPr kumimoji="0" lang="pl-PL" sz="1800" b="0"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 problemów związanych z wyświetlaniem formularzy, komunikatów i funkcji systemu.</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pl-PL" dirty="0">
                <a:solidFill>
                  <a:prstClr val="black"/>
                </a:solidFill>
                <a:latin typeface="+mn-lt"/>
                <a:ea typeface="Calibri" panose="020F0502020204030204" pitchFamily="34" charset="0"/>
                <a:cs typeface="Calibri" panose="020F0502020204030204" pitchFamily="34" charset="0"/>
              </a:rPr>
              <a:t>O</a:t>
            </a:r>
            <a:r>
              <a:rPr kumimoji="0" lang="pl-PL" sz="1800" b="0"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graniczenie liczby błędów uniemożliwiających lub utrudniających realizację procesów elektronicznych.</a:t>
            </a:r>
          </a:p>
        </p:txBody>
      </p:sp>
      <p:sp>
        <p:nvSpPr>
          <p:cNvPr id="10" name="pole tekstowe 9">
            <a:extLst>
              <a:ext uri="{FF2B5EF4-FFF2-40B4-BE49-F238E27FC236}">
                <a16:creationId xmlns:a16="http://schemas.microsoft.com/office/drawing/2014/main" id="{8DC4D791-BCD9-C90A-772D-949D67F0FC5E}"/>
              </a:ext>
            </a:extLst>
          </p:cNvPr>
          <p:cNvSpPr txBox="1"/>
          <p:nvPr/>
        </p:nvSpPr>
        <p:spPr>
          <a:xfrm>
            <a:off x="1131138" y="4842033"/>
            <a:ext cx="6566536" cy="2585323"/>
          </a:xfrm>
          <a:prstGeom prst="rect">
            <a:avLst/>
          </a:prstGeom>
          <a:noFill/>
        </p:spPr>
        <p:txBody>
          <a:bodyPr wrap="square" rtlCol="0">
            <a:spAutoFit/>
          </a:bodyPr>
          <a:lstStyle/>
          <a:p>
            <a:r>
              <a:rPr lang="pl-PL" b="1" dirty="0">
                <a:solidFill>
                  <a:schemeClr val="tx1"/>
                </a:solidFill>
                <a:latin typeface="+mn-lt"/>
                <a:ea typeface="Calibri" panose="020F0502020204030204" pitchFamily="34" charset="0"/>
                <a:cs typeface="Calibri" panose="020F0502020204030204" pitchFamily="34" charset="0"/>
              </a:rPr>
              <a:t>Projekt Cyfrowa Obsługa Zgłoszeń (PUESC.P4.1) system AIS oraz ISZTAR4</a:t>
            </a:r>
          </a:p>
          <a:p>
            <a:endParaRPr lang="pl-PL" dirty="0">
              <a:solidFill>
                <a:schemeClr val="tx1"/>
              </a:solidFill>
              <a:latin typeface="+mn-lt"/>
              <a:ea typeface="Calibri" panose="020F0502020204030204" pitchFamily="34" charset="0"/>
              <a:cs typeface="Calibri" panose="020F0502020204030204" pitchFamily="34" charset="0"/>
            </a:endParaRPr>
          </a:p>
          <a:p>
            <a:r>
              <a:rPr lang="pl-PL" dirty="0">
                <a:solidFill>
                  <a:schemeClr val="tx1"/>
                </a:solidFill>
                <a:latin typeface="+mn-lt"/>
                <a:ea typeface="Calibri" panose="020F0502020204030204" pitchFamily="34" charset="0"/>
                <a:cs typeface="Calibri" panose="020F0502020204030204" pitchFamily="34" charset="0"/>
              </a:rPr>
              <a:t>1.07.2026 r. wdrożono dodatkową funkcjonalność w kalkulatorze </a:t>
            </a:r>
            <a:r>
              <a:rPr lang="pl-PL" dirty="0" err="1">
                <a:solidFill>
                  <a:schemeClr val="tx1"/>
                </a:solidFill>
                <a:latin typeface="+mn-lt"/>
                <a:ea typeface="Calibri" panose="020F0502020204030204" pitchFamily="34" charset="0"/>
                <a:cs typeface="Calibri" panose="020F0502020204030204" pitchFamily="34" charset="0"/>
              </a:rPr>
              <a:t>eCommerce</a:t>
            </a:r>
            <a:r>
              <a:rPr lang="pl-PL" dirty="0">
                <a:solidFill>
                  <a:schemeClr val="tx1"/>
                </a:solidFill>
                <a:latin typeface="+mn-lt"/>
                <a:ea typeface="Calibri" panose="020F0502020204030204" pitchFamily="34" charset="0"/>
                <a:cs typeface="Calibri" panose="020F0502020204030204" pitchFamily="34" charset="0"/>
              </a:rPr>
              <a:t> w związku z wprowadzeniem przepisu dotyczącego ryczałtowego cła w wysokości 3 euro za każdą pozycję towarową dla przesyłek spoza UE o wartości do 150 euro</a:t>
            </a:r>
          </a:p>
          <a:p>
            <a:endParaRPr lang="pl-PL" dirty="0">
              <a:solidFill>
                <a:schemeClr val="tx1"/>
              </a:solidFill>
              <a:latin typeface="+mn-lt"/>
              <a:ea typeface="Calibri" panose="020F0502020204030204" pitchFamily="34" charset="0"/>
              <a:cs typeface="Calibri" panose="020F0502020204030204" pitchFamily="34" charset="0"/>
            </a:endParaRPr>
          </a:p>
          <a:p>
            <a:r>
              <a:rPr lang="pl-PL" dirty="0">
                <a:solidFill>
                  <a:schemeClr val="tx1"/>
                </a:solidFill>
                <a:latin typeface="+mn-lt"/>
                <a:ea typeface="Calibri" panose="020F0502020204030204" pitchFamily="34" charset="0"/>
                <a:cs typeface="Calibri" panose="020F0502020204030204" pitchFamily="34" charset="0"/>
              </a:rPr>
              <a:t>III kwartał 2026 r.</a:t>
            </a:r>
          </a:p>
        </p:txBody>
      </p:sp>
      <p:sp>
        <p:nvSpPr>
          <p:cNvPr id="11" name="pole tekstowe 10">
            <a:extLst>
              <a:ext uri="{FF2B5EF4-FFF2-40B4-BE49-F238E27FC236}">
                <a16:creationId xmlns:a16="http://schemas.microsoft.com/office/drawing/2014/main" id="{A2EBD96C-8E3F-911B-F437-6F9E38DFCDD6}"/>
              </a:ext>
            </a:extLst>
          </p:cNvPr>
          <p:cNvSpPr txBox="1"/>
          <p:nvPr/>
        </p:nvSpPr>
        <p:spPr>
          <a:xfrm>
            <a:off x="8441225" y="4799016"/>
            <a:ext cx="9923144" cy="361637"/>
          </a:xfrm>
          <a:prstGeom prst="rect">
            <a:avLst/>
          </a:prstGeom>
          <a:noFill/>
        </p:spPr>
        <p:txBody>
          <a:bodyPr wrap="square" rtlCol="0">
            <a:spAutoFit/>
          </a:bodyPr>
          <a:lstStyle/>
          <a:p>
            <a:pPr>
              <a:lnSpc>
                <a:spcPts val="2100"/>
              </a:lnSpc>
            </a:pPr>
            <a:r>
              <a:rPr lang="pl-PL" dirty="0">
                <a:solidFill>
                  <a:schemeClr val="tx1"/>
                </a:solidFill>
                <a:latin typeface="+mn-lt"/>
                <a:ea typeface="Calibri" panose="020F0502020204030204" pitchFamily="34" charset="0"/>
                <a:cs typeface="Calibri" panose="020F0502020204030204" pitchFamily="34" charset="0"/>
              </a:rPr>
              <a:t>Automatyzacja naliczania wymaganych opłat</a:t>
            </a:r>
            <a:r>
              <a:rPr lang="pl-PL" sz="1600" dirty="0">
                <a:solidFill>
                  <a:schemeClr val="tx1"/>
                </a:solidFill>
                <a:latin typeface="Calibri" panose="020F0502020204030204" pitchFamily="34" charset="0"/>
                <a:ea typeface="Calibri" panose="020F0502020204030204" pitchFamily="34" charset="0"/>
                <a:cs typeface="Calibri" panose="020F0502020204030204" pitchFamily="34" charset="0"/>
              </a:rPr>
              <a:t>.</a:t>
            </a:r>
          </a:p>
        </p:txBody>
      </p:sp>
      <p:sp>
        <p:nvSpPr>
          <p:cNvPr id="12" name="pole tekstowe 11">
            <a:extLst>
              <a:ext uri="{FF2B5EF4-FFF2-40B4-BE49-F238E27FC236}">
                <a16:creationId xmlns:a16="http://schemas.microsoft.com/office/drawing/2014/main" id="{AA99F8C0-BF77-F088-36F2-68D14918B74C}"/>
              </a:ext>
            </a:extLst>
          </p:cNvPr>
          <p:cNvSpPr txBox="1"/>
          <p:nvPr/>
        </p:nvSpPr>
        <p:spPr>
          <a:xfrm>
            <a:off x="1117157" y="7859493"/>
            <a:ext cx="6822906" cy="203132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pl-PL" b="1" dirty="0">
                <a:solidFill>
                  <a:schemeClr val="tx1"/>
                </a:solidFill>
                <a:latin typeface="+mn-lt"/>
                <a:ea typeface="Calibri" panose="020F0502020204030204" pitchFamily="34" charset="0"/>
                <a:cs typeface="Calibri" panose="020F0502020204030204" pitchFamily="34" charset="0"/>
              </a:rPr>
              <a:t>Projekt Cyfrowa Obsługa Rejestracji i Wniosków (PUESC.P4.4.2) system SZPROT</a:t>
            </a:r>
          </a:p>
          <a:p>
            <a:pPr marL="0" marR="0" lvl="0" indent="0" defTabSz="914400" eaLnBrk="1" fontAlgn="auto" latinLnBrk="0" hangingPunct="1">
              <a:lnSpc>
                <a:spcPct val="100000"/>
              </a:lnSpc>
              <a:spcBef>
                <a:spcPts val="0"/>
              </a:spcBef>
              <a:spcAft>
                <a:spcPts val="0"/>
              </a:spcAft>
              <a:buClrTx/>
              <a:buSzTx/>
              <a:buFontTx/>
              <a:buNone/>
              <a:tabLst/>
              <a:defRPr/>
            </a:pPr>
            <a:r>
              <a:rPr lang="pl-PL" dirty="0">
                <a:solidFill>
                  <a:schemeClr val="tx1"/>
                </a:solidFill>
                <a:latin typeface="+mn-lt"/>
                <a:ea typeface="Calibri" panose="020F0502020204030204" pitchFamily="34" charset="0"/>
                <a:cs typeface="Calibri" panose="020F0502020204030204" pitchFamily="34" charset="0"/>
              </a:rPr>
              <a:t>Uruchomienie nowej e-Usługi na portalu PUESC – „Złóż wniosek o określenie należności przywozowych z tytułu naruszeń i uregulowanie sytuacji prawnej towaru”</a:t>
            </a:r>
          </a:p>
          <a:p>
            <a:pPr marL="0" marR="0" lvl="0" indent="0" defTabSz="914400" eaLnBrk="1" fontAlgn="auto" latinLnBrk="0" hangingPunct="1">
              <a:lnSpc>
                <a:spcPct val="100000"/>
              </a:lnSpc>
              <a:spcBef>
                <a:spcPts val="0"/>
              </a:spcBef>
              <a:spcAft>
                <a:spcPts val="0"/>
              </a:spcAft>
              <a:buClrTx/>
              <a:buSzTx/>
              <a:buFontTx/>
              <a:buNone/>
              <a:tabLst/>
              <a:defRPr/>
            </a:pPr>
            <a:endParaRPr lang="pl-PL" dirty="0">
              <a:solidFill>
                <a:schemeClr val="tx1"/>
              </a:solidFill>
              <a:latin typeface="+mn-lt"/>
              <a:ea typeface="Calibri" panose="020F0502020204030204" pitchFamily="34" charset="0"/>
              <a:cs typeface="Calibri" panose="020F0502020204030204" pitchFamily="34" charset="0"/>
            </a:endParaRPr>
          </a:p>
          <a:p>
            <a:pPr marL="0" marR="0" lvl="0" indent="0" defTabSz="914400" eaLnBrk="1" fontAlgn="auto" latinLnBrk="0" hangingPunct="1">
              <a:lnSpc>
                <a:spcPct val="100000"/>
              </a:lnSpc>
              <a:spcBef>
                <a:spcPts val="0"/>
              </a:spcBef>
              <a:spcAft>
                <a:spcPts val="0"/>
              </a:spcAft>
              <a:buClrTx/>
              <a:buSzTx/>
              <a:buFontTx/>
              <a:buNone/>
              <a:tabLst/>
              <a:defRPr/>
            </a:pPr>
            <a:r>
              <a:rPr lang="pl-PL" dirty="0">
                <a:solidFill>
                  <a:schemeClr val="tx1"/>
                </a:solidFill>
                <a:latin typeface="+mn-lt"/>
                <a:ea typeface="Calibri" panose="020F0502020204030204" pitchFamily="34" charset="0"/>
                <a:cs typeface="Calibri" panose="020F0502020204030204" pitchFamily="34" charset="0"/>
              </a:rPr>
              <a:t>III kwartał 2026 r.</a:t>
            </a:r>
          </a:p>
        </p:txBody>
      </p:sp>
      <p:sp>
        <p:nvSpPr>
          <p:cNvPr id="14" name="pole tekstowe 13">
            <a:extLst>
              <a:ext uri="{FF2B5EF4-FFF2-40B4-BE49-F238E27FC236}">
                <a16:creationId xmlns:a16="http://schemas.microsoft.com/office/drawing/2014/main" id="{FD82AF65-F776-FB87-8222-BB3527E03458}"/>
              </a:ext>
            </a:extLst>
          </p:cNvPr>
          <p:cNvSpPr txBox="1"/>
          <p:nvPr/>
        </p:nvSpPr>
        <p:spPr>
          <a:xfrm>
            <a:off x="8321499" y="7810597"/>
            <a:ext cx="10623944" cy="968278"/>
          </a:xfrm>
          <a:prstGeom prst="rect">
            <a:avLst/>
          </a:prstGeom>
          <a:noFill/>
        </p:spPr>
        <p:txBody>
          <a:bodyPr wrap="square">
            <a:spAutoFit/>
          </a:bodyPr>
          <a:lstStyle/>
          <a:p>
            <a:pPr>
              <a:lnSpc>
                <a:spcPct val="107000"/>
              </a:lnSpc>
              <a:spcAft>
                <a:spcPts val="800"/>
              </a:spcAft>
              <a:defRPr/>
            </a:pPr>
            <a:r>
              <a:rPr lang="pl-PL" dirty="0">
                <a:solidFill>
                  <a:schemeClr val="tx1"/>
                </a:solidFill>
                <a:latin typeface="+mn-lt"/>
                <a:ea typeface="Calibri" panose="020F0502020204030204" pitchFamily="34" charset="0"/>
                <a:cs typeface="Calibri" panose="020F0502020204030204" pitchFamily="34" charset="0"/>
              </a:rPr>
              <a:t>Dzięki e-usłudze klienci KAS mogą złożyć elektronicznie wniosek o określenie należności przywozowych z tytułu naruszeń i uregulowanie sytuacji prawnej towaru, a pracownik KAS automatycznie zasilić system ZEFIR2 danymi finansowymi wraz z przekazaniem dat doręczeń decyzji określających należności.</a:t>
            </a:r>
          </a:p>
        </p:txBody>
      </p:sp>
    </p:spTree>
    <p:extLst>
      <p:ext uri="{BB962C8B-B14F-4D97-AF65-F5344CB8AC3E}">
        <p14:creationId xmlns:p14="http://schemas.microsoft.com/office/powerpoint/2010/main" val="42093958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object 37"/>
          <p:cNvSpPr txBox="1">
            <a:spLocks noGrp="1"/>
          </p:cNvSpPr>
          <p:nvPr>
            <p:ph type="dt" sz="half" idx="6"/>
          </p:nvPr>
        </p:nvSpPr>
        <p:spPr>
          <a:prstGeom prst="rect">
            <a:avLst/>
          </a:prstGeom>
        </p:spPr>
        <p:txBody>
          <a:bodyPr vert="horz" wrap="square" lIns="0" tIns="27940" rIns="0" bIns="0" rtlCol="0">
            <a:spAutoFit/>
          </a:bodyPr>
          <a:lstStyle/>
          <a:p>
            <a:pPr marL="12700">
              <a:lnSpc>
                <a:spcPct val="100000"/>
              </a:lnSpc>
              <a:spcBef>
                <a:spcPts val="220"/>
              </a:spcBef>
              <a:tabLst>
                <a:tab pos="2276475" algn="l"/>
                <a:tab pos="2463165" algn="l"/>
              </a:tabLst>
            </a:pPr>
            <a:r>
              <a:rPr spc="120" dirty="0"/>
              <a:t>Ministerstwo</a:t>
            </a:r>
            <a:r>
              <a:rPr spc="290" dirty="0"/>
              <a:t> </a:t>
            </a:r>
            <a:r>
              <a:rPr spc="114" dirty="0"/>
              <a:t>Finansów</a:t>
            </a:r>
            <a:r>
              <a:rPr dirty="0"/>
              <a:t>	</a:t>
            </a:r>
            <a:r>
              <a:rPr b="0" spc="-50" dirty="0">
                <a:latin typeface="Open Sans"/>
                <a:cs typeface="Open Sans"/>
              </a:rPr>
              <a:t>/</a:t>
            </a:r>
            <a:r>
              <a:rPr b="0" dirty="0">
                <a:latin typeface="Open Sans"/>
                <a:cs typeface="Open Sans"/>
              </a:rPr>
              <a:t>	</a:t>
            </a:r>
            <a:r>
              <a:rPr b="0" spc="110" dirty="0">
                <a:latin typeface="Open Sans"/>
                <a:cs typeface="Open Sans"/>
              </a:rPr>
              <a:t>gov.pl/finanse </a:t>
            </a:r>
          </a:p>
        </p:txBody>
      </p:sp>
      <p:sp>
        <p:nvSpPr>
          <p:cNvPr id="38" name="object 38"/>
          <p:cNvSpPr txBox="1">
            <a:spLocks noGrp="1"/>
          </p:cNvSpPr>
          <p:nvPr>
            <p:ph type="ftr" sz="quarter" idx="5"/>
          </p:nvPr>
        </p:nvSpPr>
        <p:spPr>
          <a:prstGeom prst="rect">
            <a:avLst/>
          </a:prstGeom>
        </p:spPr>
        <p:txBody>
          <a:bodyPr vert="horz" wrap="square" lIns="0" tIns="27940" rIns="0" bIns="0" rtlCol="0">
            <a:spAutoFit/>
          </a:bodyPr>
          <a:lstStyle/>
          <a:p>
            <a:pPr marL="12700">
              <a:lnSpc>
                <a:spcPct val="100000"/>
              </a:lnSpc>
              <a:spcBef>
                <a:spcPts val="220"/>
              </a:spcBef>
              <a:tabLst>
                <a:tab pos="3196590" algn="l"/>
                <a:tab pos="3382645" algn="l"/>
              </a:tabLst>
            </a:pPr>
            <a:r>
              <a:rPr spc="120" dirty="0"/>
              <a:t>Krajowa</a:t>
            </a:r>
            <a:r>
              <a:rPr spc="265" dirty="0"/>
              <a:t> </a:t>
            </a:r>
            <a:r>
              <a:rPr spc="130" dirty="0"/>
              <a:t>Administracja</a:t>
            </a:r>
            <a:r>
              <a:rPr spc="270" dirty="0"/>
              <a:t> </a:t>
            </a:r>
            <a:r>
              <a:rPr spc="105" dirty="0"/>
              <a:t>Skarbowa</a:t>
            </a:r>
            <a:r>
              <a:rPr dirty="0"/>
              <a:t>	</a:t>
            </a:r>
            <a:r>
              <a:rPr b="0" spc="-50" dirty="0">
                <a:latin typeface="Open Sans"/>
                <a:cs typeface="Open Sans"/>
              </a:rPr>
              <a:t>/</a:t>
            </a:r>
            <a:r>
              <a:rPr b="0" dirty="0">
                <a:latin typeface="Open Sans"/>
                <a:cs typeface="Open Sans"/>
              </a:rPr>
              <a:t>	</a:t>
            </a:r>
            <a:r>
              <a:rPr b="0" spc="114" dirty="0">
                <a:latin typeface="Open Sans"/>
                <a:cs typeface="Open Sans"/>
              </a:rPr>
              <a:t>gov.pl/kas </a:t>
            </a:r>
          </a:p>
        </p:txBody>
      </p:sp>
      <p:sp>
        <p:nvSpPr>
          <p:cNvPr id="39" name="object 39"/>
          <p:cNvSpPr txBox="1">
            <a:spLocks noGrp="1"/>
          </p:cNvSpPr>
          <p:nvPr>
            <p:ph type="sldNum" sz="quarter" idx="7"/>
          </p:nvPr>
        </p:nvSpPr>
        <p:spPr>
          <a:xfrm>
            <a:off x="18929260" y="10751027"/>
            <a:ext cx="571590" cy="212879"/>
          </a:xfrm>
          <a:prstGeom prst="rect">
            <a:avLst/>
          </a:prstGeom>
        </p:spPr>
        <p:txBody>
          <a:bodyPr vert="horz" wrap="square" lIns="0" tIns="27940" rIns="0" bIns="0" rtlCol="0">
            <a:spAutoFit/>
          </a:bodyPr>
          <a:lstStyle/>
          <a:p>
            <a:pPr marL="38100">
              <a:lnSpc>
                <a:spcPct val="100000"/>
              </a:lnSpc>
              <a:spcBef>
                <a:spcPts val="220"/>
              </a:spcBef>
            </a:pPr>
            <a:fld id="{81D60167-4931-47E6-BA6A-407CBD079E47}" type="slidenum">
              <a:rPr spc="-50" dirty="0"/>
              <a:t>28</a:t>
            </a:fld>
            <a:endParaRPr spc="-50" dirty="0"/>
          </a:p>
        </p:txBody>
      </p:sp>
      <p:sp>
        <p:nvSpPr>
          <p:cNvPr id="5" name="object 10">
            <a:extLst>
              <a:ext uri="{FF2B5EF4-FFF2-40B4-BE49-F238E27FC236}">
                <a16:creationId xmlns:a16="http://schemas.microsoft.com/office/drawing/2014/main" id="{3C631BEA-460F-5028-CAB6-C3EF063A3C07}"/>
              </a:ext>
            </a:extLst>
          </p:cNvPr>
          <p:cNvSpPr txBox="1"/>
          <p:nvPr/>
        </p:nvSpPr>
        <p:spPr>
          <a:xfrm>
            <a:off x="8441225" y="1863596"/>
            <a:ext cx="5423290" cy="444994"/>
          </a:xfrm>
          <a:prstGeom prst="rect">
            <a:avLst/>
          </a:prstGeom>
        </p:spPr>
        <p:txBody>
          <a:bodyPr vert="horz" wrap="square" lIns="0" tIns="13970" rIns="0" bIns="0" rtlCol="0">
            <a:spAutoFit/>
          </a:bodyPr>
          <a:lstStyle/>
          <a:p>
            <a:pPr marL="12700">
              <a:lnSpc>
                <a:spcPct val="100000"/>
              </a:lnSpc>
              <a:spcBef>
                <a:spcPts val="110"/>
              </a:spcBef>
            </a:pPr>
            <a:r>
              <a:rPr lang="pl-PL" sz="2800" b="1" dirty="0">
                <a:solidFill>
                  <a:schemeClr val="tx1"/>
                </a:solidFill>
                <a:latin typeface="+mn-lt"/>
                <a:cs typeface="Lato Black"/>
              </a:rPr>
              <a:t>Jak</a:t>
            </a:r>
            <a:r>
              <a:rPr lang="pl-PL" sz="2800" b="1" spc="-65" dirty="0">
                <a:solidFill>
                  <a:schemeClr val="tx1"/>
                </a:solidFill>
                <a:latin typeface="+mn-lt"/>
                <a:cs typeface="Lato Black"/>
              </a:rPr>
              <a:t> </a:t>
            </a:r>
            <a:r>
              <a:rPr lang="pl-PL" sz="2800" b="1" dirty="0">
                <a:solidFill>
                  <a:schemeClr val="tx1"/>
                </a:solidFill>
                <a:latin typeface="+mn-lt"/>
                <a:cs typeface="Lato Black"/>
              </a:rPr>
              <a:t>korzystają</a:t>
            </a:r>
            <a:r>
              <a:rPr lang="pl-PL" sz="2800" b="1" spc="-65" dirty="0">
                <a:solidFill>
                  <a:schemeClr val="tx1"/>
                </a:solidFill>
                <a:latin typeface="+mn-lt"/>
                <a:cs typeface="Lato Black"/>
              </a:rPr>
              <a:t> </a:t>
            </a:r>
            <a:r>
              <a:rPr lang="pl-PL" sz="2800" b="1" spc="-10" dirty="0">
                <a:solidFill>
                  <a:schemeClr val="tx1"/>
                </a:solidFill>
                <a:latin typeface="+mn-lt"/>
                <a:cs typeface="Lato Black"/>
              </a:rPr>
              <a:t>obywatele</a:t>
            </a:r>
            <a:endParaRPr lang="pl-PL" sz="2800" dirty="0">
              <a:solidFill>
                <a:schemeClr val="tx1"/>
              </a:solidFill>
              <a:latin typeface="+mn-lt"/>
              <a:cs typeface="Lato Black"/>
            </a:endParaRPr>
          </a:p>
        </p:txBody>
      </p:sp>
      <p:sp>
        <p:nvSpPr>
          <p:cNvPr id="6" name="object 18">
            <a:extLst>
              <a:ext uri="{FF2B5EF4-FFF2-40B4-BE49-F238E27FC236}">
                <a16:creationId xmlns:a16="http://schemas.microsoft.com/office/drawing/2014/main" id="{D364FE20-FF30-AD17-AF8C-7BA3ED06B593}"/>
              </a:ext>
            </a:extLst>
          </p:cNvPr>
          <p:cNvSpPr/>
          <p:nvPr/>
        </p:nvSpPr>
        <p:spPr>
          <a:xfrm>
            <a:off x="1060450" y="25304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latin typeface="+mn-lt"/>
            </a:endParaRPr>
          </a:p>
        </p:txBody>
      </p:sp>
      <p:sp>
        <p:nvSpPr>
          <p:cNvPr id="24" name="object 18">
            <a:extLst>
              <a:ext uri="{FF2B5EF4-FFF2-40B4-BE49-F238E27FC236}">
                <a16:creationId xmlns:a16="http://schemas.microsoft.com/office/drawing/2014/main" id="{6C363B90-0E41-F74C-2213-1C3EA1544BF7}"/>
              </a:ext>
            </a:extLst>
          </p:cNvPr>
          <p:cNvSpPr/>
          <p:nvPr/>
        </p:nvSpPr>
        <p:spPr>
          <a:xfrm rot="5400000" flipV="1">
            <a:off x="4037325" y="5942504"/>
            <a:ext cx="8363489" cy="204858"/>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latin typeface="+mn-lt"/>
            </a:endParaRPr>
          </a:p>
        </p:txBody>
      </p:sp>
      <p:sp>
        <p:nvSpPr>
          <p:cNvPr id="26" name="object 18">
            <a:extLst>
              <a:ext uri="{FF2B5EF4-FFF2-40B4-BE49-F238E27FC236}">
                <a16:creationId xmlns:a16="http://schemas.microsoft.com/office/drawing/2014/main" id="{E5FAA450-772A-29F6-E183-4CD4C097FBDB}"/>
              </a:ext>
            </a:extLst>
          </p:cNvPr>
          <p:cNvSpPr/>
          <p:nvPr/>
        </p:nvSpPr>
        <p:spPr>
          <a:xfrm>
            <a:off x="1163686" y="5712337"/>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latin typeface="+mn-lt"/>
            </a:endParaRPr>
          </a:p>
        </p:txBody>
      </p:sp>
      <p:sp>
        <p:nvSpPr>
          <p:cNvPr id="32" name="object 18">
            <a:extLst>
              <a:ext uri="{FF2B5EF4-FFF2-40B4-BE49-F238E27FC236}">
                <a16:creationId xmlns:a16="http://schemas.microsoft.com/office/drawing/2014/main" id="{669D8EC7-37E0-7D4D-9A77-D4B03132F7B5}"/>
              </a:ext>
            </a:extLst>
          </p:cNvPr>
          <p:cNvSpPr/>
          <p:nvPr/>
        </p:nvSpPr>
        <p:spPr>
          <a:xfrm>
            <a:off x="1117157" y="102266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latin typeface="+mn-lt"/>
            </a:endParaRPr>
          </a:p>
        </p:txBody>
      </p:sp>
      <p:sp>
        <p:nvSpPr>
          <p:cNvPr id="33" name="object 8">
            <a:extLst>
              <a:ext uri="{FF2B5EF4-FFF2-40B4-BE49-F238E27FC236}">
                <a16:creationId xmlns:a16="http://schemas.microsoft.com/office/drawing/2014/main" id="{913DD0A1-5D83-6B7E-89C2-1B1974BCD09A}"/>
              </a:ext>
            </a:extLst>
          </p:cNvPr>
          <p:cNvSpPr txBox="1"/>
          <p:nvPr/>
        </p:nvSpPr>
        <p:spPr>
          <a:xfrm>
            <a:off x="1060450" y="649545"/>
            <a:ext cx="17514756" cy="689291"/>
          </a:xfrm>
          <a:prstGeom prst="rect">
            <a:avLst/>
          </a:prstGeom>
        </p:spPr>
        <p:txBody>
          <a:bodyPr vert="horz" wrap="square" lIns="0" tIns="12065" rIns="0" bIns="0" rtlCol="0">
            <a:spAutoFit/>
          </a:bodyPr>
          <a:lstStyle/>
          <a:p>
            <a:pPr marL="12700">
              <a:lnSpc>
                <a:spcPct val="100000"/>
              </a:lnSpc>
              <a:spcBef>
                <a:spcPts val="95"/>
              </a:spcBef>
            </a:pPr>
            <a:r>
              <a:rPr lang="pl-PL" sz="4400" b="1" dirty="0">
                <a:latin typeface="+mn-lt"/>
                <a:cs typeface="Lato Black"/>
              </a:rPr>
              <a:t>PUESC – Platforma Usług Elektronicznych Skarbowo-Celnych </a:t>
            </a:r>
            <a:endParaRPr sz="4400" dirty="0">
              <a:latin typeface="+mn-lt"/>
              <a:cs typeface="Lato Black"/>
            </a:endParaRPr>
          </a:p>
        </p:txBody>
      </p:sp>
      <p:sp>
        <p:nvSpPr>
          <p:cNvPr id="19" name="object 18">
            <a:extLst>
              <a:ext uri="{FF2B5EF4-FFF2-40B4-BE49-F238E27FC236}">
                <a16:creationId xmlns:a16="http://schemas.microsoft.com/office/drawing/2014/main" id="{D25DA1F3-3137-4681-8ED3-86DA4AAA2ED5}"/>
              </a:ext>
            </a:extLst>
          </p:cNvPr>
          <p:cNvSpPr/>
          <p:nvPr/>
        </p:nvSpPr>
        <p:spPr>
          <a:xfrm>
            <a:off x="1163686" y="77882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latin typeface="+mn-lt"/>
            </a:endParaRPr>
          </a:p>
        </p:txBody>
      </p:sp>
      <p:sp>
        <p:nvSpPr>
          <p:cNvPr id="13" name="object 9">
            <a:extLst>
              <a:ext uri="{FF2B5EF4-FFF2-40B4-BE49-F238E27FC236}">
                <a16:creationId xmlns:a16="http://schemas.microsoft.com/office/drawing/2014/main" id="{99612A96-7249-45DF-ADFC-B7199310BD41}"/>
              </a:ext>
            </a:extLst>
          </p:cNvPr>
          <p:cNvSpPr txBox="1"/>
          <p:nvPr/>
        </p:nvSpPr>
        <p:spPr>
          <a:xfrm>
            <a:off x="1131138" y="1863186"/>
            <a:ext cx="5535614" cy="444994"/>
          </a:xfrm>
          <a:prstGeom prst="rect">
            <a:avLst/>
          </a:prstGeom>
        </p:spPr>
        <p:txBody>
          <a:bodyPr vert="horz" wrap="square" lIns="0" tIns="13970" rIns="0" bIns="0" rtlCol="0">
            <a:spAutoFit/>
          </a:bodyPr>
          <a:lstStyle>
            <a:defPPr>
              <a:defRPr kern="0"/>
            </a:defPPr>
          </a:lstStyle>
          <a:p>
            <a:pPr marL="12700">
              <a:lnSpc>
                <a:spcPct val="100000"/>
              </a:lnSpc>
              <a:spcBef>
                <a:spcPts val="110"/>
              </a:spcBef>
            </a:pPr>
            <a:r>
              <a:rPr lang="pl-PL" sz="2800" b="1" dirty="0">
                <a:latin typeface="+mn-lt"/>
                <a:cs typeface="Lato Black"/>
              </a:rPr>
              <a:t>Wdrożone </a:t>
            </a:r>
            <a:r>
              <a:rPr sz="2800" b="1" spc="-75" dirty="0">
                <a:latin typeface="+mn-lt"/>
                <a:cs typeface="Lato Black"/>
              </a:rPr>
              <a:t> </a:t>
            </a:r>
            <a:r>
              <a:rPr sz="2800" b="1" spc="-10" dirty="0">
                <a:latin typeface="+mn-lt"/>
                <a:cs typeface="Lato Black"/>
              </a:rPr>
              <a:t>funkcjonalności</a:t>
            </a:r>
            <a:endParaRPr sz="2800" dirty="0">
              <a:latin typeface="+mn-lt"/>
              <a:cs typeface="Lato Black"/>
            </a:endParaRPr>
          </a:p>
        </p:txBody>
      </p:sp>
      <p:sp>
        <p:nvSpPr>
          <p:cNvPr id="2" name="pole tekstowe 1">
            <a:extLst>
              <a:ext uri="{FF2B5EF4-FFF2-40B4-BE49-F238E27FC236}">
                <a16:creationId xmlns:a16="http://schemas.microsoft.com/office/drawing/2014/main" id="{A1971FB1-7440-BCD3-D5C1-DAE586C3E2D2}"/>
              </a:ext>
            </a:extLst>
          </p:cNvPr>
          <p:cNvSpPr txBox="1"/>
          <p:nvPr/>
        </p:nvSpPr>
        <p:spPr>
          <a:xfrm>
            <a:off x="1117157" y="2670509"/>
            <a:ext cx="6999482" cy="2916439"/>
          </a:xfrm>
          <a:prstGeom prst="rect">
            <a:avLst/>
          </a:prstGeom>
          <a:noFill/>
        </p:spPr>
        <p:txBody>
          <a:bodyPr wrap="square" rtlCol="0">
            <a:spAutoFit/>
          </a:bodyPr>
          <a:lstStyle/>
          <a:p>
            <a:pPr marL="0" marR="0" lvl="0" indent="0" defTabSz="914400" eaLnBrk="1" fontAlgn="auto" latinLnBrk="0" hangingPunct="1">
              <a:lnSpc>
                <a:spcPct val="114000"/>
              </a:lnSpc>
              <a:spcBef>
                <a:spcPts val="0"/>
              </a:spcBef>
              <a:spcAft>
                <a:spcPts val="0"/>
              </a:spcAft>
              <a:buClrTx/>
              <a:buSzTx/>
              <a:buFontTx/>
              <a:buNone/>
              <a:tabLst/>
              <a:defRPr/>
            </a:pPr>
            <a:r>
              <a:rPr kumimoji="0" lang="pl-PL" sz="1800" b="1"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Projekt Cyfrowa Obsługa Procedur Specjalnych (PUESC.P13) system RPS</a:t>
            </a:r>
            <a:endParaRPr kumimoji="0" lang="pl-PL" sz="1800" b="0"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endParaRPr>
          </a:p>
          <a:p>
            <a:pPr marL="0" marR="0" lvl="0" indent="0" defTabSz="914400" eaLnBrk="1" fontAlgn="auto" latinLnBrk="0" hangingPunct="1">
              <a:lnSpc>
                <a:spcPct val="114000"/>
              </a:lnSpc>
              <a:spcBef>
                <a:spcPts val="0"/>
              </a:spcBef>
              <a:spcAft>
                <a:spcPts val="0"/>
              </a:spcAft>
              <a:buClrTx/>
              <a:buSzTx/>
              <a:buFontTx/>
              <a:buNone/>
              <a:tabLst/>
              <a:defRPr/>
            </a:pPr>
            <a:r>
              <a:rPr kumimoji="0" lang="pl-PL" sz="1800" b="0"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Wdrożenie dwóch nowych e-usług publicznych:</a:t>
            </a:r>
          </a:p>
          <a:p>
            <a:pPr marL="285750" marR="0" lvl="0" indent="-285750" defTabSz="914400" eaLnBrk="1" fontAlgn="auto" latinLnBrk="0" hangingPunct="1">
              <a:lnSpc>
                <a:spcPct val="114000"/>
              </a:lnSpc>
              <a:spcBef>
                <a:spcPts val="0"/>
              </a:spcBef>
              <a:spcAft>
                <a:spcPts val="0"/>
              </a:spcAft>
              <a:buClrTx/>
              <a:buSzTx/>
              <a:buFont typeface="Arial" panose="020B0604020202020204" pitchFamily="34" charset="0"/>
              <a:buChar char="•"/>
              <a:tabLst/>
              <a:defRPr/>
            </a:pPr>
            <a:r>
              <a:rPr kumimoji="0" lang="pl-PL" sz="1800" b="0"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automatyczne bilansowanie towarów objętych czasowym składowaniem w systemie RPS</a:t>
            </a:r>
          </a:p>
          <a:p>
            <a:pPr marL="285750" marR="0" lvl="0" indent="-285750" defTabSz="914400" eaLnBrk="1" fontAlgn="auto" latinLnBrk="0" hangingPunct="1">
              <a:lnSpc>
                <a:spcPct val="114000"/>
              </a:lnSpc>
              <a:spcBef>
                <a:spcPts val="0"/>
              </a:spcBef>
              <a:spcAft>
                <a:spcPts val="0"/>
              </a:spcAft>
              <a:buClrTx/>
              <a:buSzTx/>
              <a:buFont typeface="Arial" panose="020B0604020202020204" pitchFamily="34" charset="0"/>
              <a:buChar char="•"/>
              <a:tabLst/>
              <a:defRPr/>
            </a:pPr>
            <a:r>
              <a:rPr kumimoji="0" lang="pl-PL" sz="1800" b="0"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udostępnienie formularza na PUESC do elektronicznej komunikacji z organami celnymi w zakresie rozliczenia deklaracji do czasowego składowania</a:t>
            </a:r>
          </a:p>
          <a:p>
            <a:pPr marL="285750" marR="0" lvl="0" indent="-285750" defTabSz="914400" eaLnBrk="1" fontAlgn="auto" latinLnBrk="0" hangingPunct="1">
              <a:lnSpc>
                <a:spcPct val="114000"/>
              </a:lnSpc>
              <a:spcBef>
                <a:spcPts val="0"/>
              </a:spcBef>
              <a:spcAft>
                <a:spcPts val="0"/>
              </a:spcAft>
              <a:buClrTx/>
              <a:buSzTx/>
              <a:buFont typeface="Arial" panose="020B0604020202020204" pitchFamily="34" charset="0"/>
              <a:buChar char="•"/>
              <a:tabLst/>
              <a:defRPr/>
            </a:pPr>
            <a:endParaRPr kumimoji="0" lang="pl-PL" sz="1800" b="0"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endParaRPr>
          </a:p>
          <a:p>
            <a:pPr marL="0" marR="0" lvl="0" indent="0" defTabSz="914400" eaLnBrk="1" fontAlgn="auto" latinLnBrk="0" hangingPunct="1">
              <a:lnSpc>
                <a:spcPct val="114000"/>
              </a:lnSpc>
              <a:spcBef>
                <a:spcPts val="0"/>
              </a:spcBef>
              <a:spcAft>
                <a:spcPts val="0"/>
              </a:spcAft>
              <a:buClrTx/>
              <a:buSzTx/>
              <a:buFontTx/>
              <a:buNone/>
              <a:tabLst/>
              <a:defRPr/>
            </a:pPr>
            <a:r>
              <a:rPr kumimoji="0" lang="pl-PL" sz="1800" b="0"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III kwartał 2026 r.</a:t>
            </a:r>
          </a:p>
        </p:txBody>
      </p:sp>
      <p:sp>
        <p:nvSpPr>
          <p:cNvPr id="3" name="pole tekstowe 2">
            <a:extLst>
              <a:ext uri="{FF2B5EF4-FFF2-40B4-BE49-F238E27FC236}">
                <a16:creationId xmlns:a16="http://schemas.microsoft.com/office/drawing/2014/main" id="{38BF46F7-2D44-E55C-7CDF-E6CA2FB105D3}"/>
              </a:ext>
            </a:extLst>
          </p:cNvPr>
          <p:cNvSpPr txBox="1"/>
          <p:nvPr/>
        </p:nvSpPr>
        <p:spPr>
          <a:xfrm>
            <a:off x="8278330" y="2670509"/>
            <a:ext cx="10623944" cy="2951642"/>
          </a:xfrm>
          <a:prstGeom prst="rect">
            <a:avLst/>
          </a:prstGeom>
          <a:noFill/>
        </p:spPr>
        <p:txBody>
          <a:bodyPr wrap="square">
            <a:spAutoFit/>
          </a:bodyPr>
          <a:lstStyle/>
          <a:p>
            <a:pPr marL="285750" marR="0" lvl="0" indent="-285750" defTabSz="91440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pl-PL" sz="1800"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Automatyczne bilansowanie dokumentów DSK złożonych w systemie AIS/IMPORT PLUS zapewnia bieżącą elektroniczną komunikację posiadacza pozwolenia z urzędem sprawującym dozór celny nad towarami czasowo składowanymi. Po zbilansowaniu dokumentu DSK prowadzący magazyn czasowego składowania otrzymuje automatycznie komunikat informujący o rozliczeniu danej pozycji DSK.</a:t>
            </a:r>
          </a:p>
          <a:p>
            <a:pPr marL="285750" marR="0" lvl="0" indent="-285750" defTabSz="91440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pl-PL" sz="1800"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Wdrożono również funkcjonalność umożliwiającą elektroniczną komunikację posiadacza pozwolenia na magazyn czasowego składowania z urzędem sprawującym kontrolę na każdym etapie czasowego składowania towarów w magazynie.</a:t>
            </a:r>
          </a:p>
          <a:p>
            <a:pPr marL="285750" marR="0" lvl="0" indent="-285750" defTabSz="91440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pl-PL" sz="1800"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Usługi umożliwiają wysyłanie komunikatów elektronicznych bezpośrednio z systemów operacyjnych przedsiębiorcy w celu poinformowania urzędu kontrolnego o statusie towarów czasowo składowanych.</a:t>
            </a:r>
          </a:p>
        </p:txBody>
      </p:sp>
      <p:sp>
        <p:nvSpPr>
          <p:cNvPr id="4" name="object 2">
            <a:extLst>
              <a:ext uri="{FF2B5EF4-FFF2-40B4-BE49-F238E27FC236}">
                <a16:creationId xmlns:a16="http://schemas.microsoft.com/office/drawing/2014/main" id="{AE49D387-EFB8-E6A7-61D3-C777078C02CC}"/>
              </a:ext>
            </a:extLst>
          </p:cNvPr>
          <p:cNvSpPr txBox="1"/>
          <p:nvPr/>
        </p:nvSpPr>
        <p:spPr>
          <a:xfrm>
            <a:off x="1251606" y="5899422"/>
            <a:ext cx="6673878" cy="1734449"/>
          </a:xfrm>
          <a:prstGeom prst="rect">
            <a:avLst/>
          </a:prstGeom>
        </p:spPr>
        <p:txBody>
          <a:bodyPr vert="horz" wrap="square" lIns="0" tIns="12700" rIns="0" bIns="0" rtlCol="0">
            <a:spAutoFit/>
          </a:bodyPr>
          <a:lstStyle/>
          <a:p>
            <a:pPr marL="0" marR="5080" lvl="0" indent="0" defTabSz="914400" eaLnBrk="1" fontAlgn="auto" latinLnBrk="0" hangingPunct="1">
              <a:lnSpc>
                <a:spcPts val="2180"/>
              </a:lnSpc>
              <a:spcBef>
                <a:spcPts val="100"/>
              </a:spcBef>
              <a:spcAft>
                <a:spcPts val="0"/>
              </a:spcAft>
              <a:buClrTx/>
              <a:buSzTx/>
              <a:buFontTx/>
              <a:buNone/>
              <a:tabLst/>
              <a:defRPr/>
            </a:pPr>
            <a:r>
              <a:rPr kumimoji="0" lang="pl-PL" sz="1800" b="1" i="0" u="none" strike="noStrike" kern="0" cap="none" spc="0" normalizeH="0" baseline="0" noProof="0" dirty="0">
                <a:ln>
                  <a:noFill/>
                </a:ln>
                <a:solidFill>
                  <a:srgbClr val="000000"/>
                </a:solidFill>
                <a:effectLst/>
                <a:uLnTx/>
                <a:uFillTx/>
                <a:latin typeface="+mn-lt"/>
                <a:ea typeface="Calibri" panose="020F0502020204030204" pitchFamily="34" charset="0"/>
                <a:cs typeface="Calibri" panose="020F0502020204030204" pitchFamily="34" charset="0"/>
              </a:rPr>
              <a:t>Projekt Cyfrowa Obsługa Zgłoszeń (PUESC.P4.1) system NCTS2 </a:t>
            </a:r>
          </a:p>
          <a:p>
            <a:pPr marL="0" marR="5080" lvl="0" indent="0" defTabSz="914400" eaLnBrk="1" fontAlgn="auto" latinLnBrk="0" hangingPunct="1">
              <a:lnSpc>
                <a:spcPts val="2180"/>
              </a:lnSpc>
              <a:spcBef>
                <a:spcPts val="100"/>
              </a:spcBef>
              <a:spcAft>
                <a:spcPts val="0"/>
              </a:spcAft>
              <a:buClrTx/>
              <a:buSzTx/>
              <a:buFontTx/>
              <a:buNone/>
              <a:tabLst/>
              <a:defRPr/>
            </a:pPr>
            <a:r>
              <a:rPr kumimoji="0" lang="pl-PL" sz="1800" b="0" i="0" u="none" strike="noStrike" kern="0" cap="none" spc="0" normalizeH="0" baseline="0" noProof="0" dirty="0">
                <a:ln>
                  <a:noFill/>
                </a:ln>
                <a:solidFill>
                  <a:srgbClr val="000000"/>
                </a:solidFill>
                <a:effectLst/>
                <a:uLnTx/>
                <a:uFillTx/>
                <a:latin typeface="+mn-lt"/>
                <a:ea typeface="Calibri" panose="020F0502020204030204" pitchFamily="34" charset="0"/>
                <a:cs typeface="Calibri" panose="020F0502020204030204" pitchFamily="34" charset="0"/>
              </a:rPr>
              <a:t>Integracja systemów NCTS2 PLUS i AIS/ICS2 w zakresie składania </a:t>
            </a:r>
            <a:br>
              <a:rPr kumimoji="0" lang="pl-PL" sz="1800" b="0" i="0" u="none" strike="noStrike" kern="0" cap="none" spc="0" normalizeH="0" baseline="0" noProof="0" dirty="0">
                <a:ln>
                  <a:noFill/>
                </a:ln>
                <a:solidFill>
                  <a:srgbClr val="000000"/>
                </a:solidFill>
                <a:effectLst/>
                <a:uLnTx/>
                <a:uFillTx/>
                <a:latin typeface="+mn-lt"/>
                <a:ea typeface="Calibri" panose="020F0502020204030204" pitchFamily="34" charset="0"/>
                <a:cs typeface="Calibri" panose="020F0502020204030204" pitchFamily="34" charset="0"/>
              </a:rPr>
            </a:br>
            <a:r>
              <a:rPr kumimoji="0" lang="pl-PL" sz="1800" b="0" i="0" u="none" strike="noStrike" kern="0" cap="none" spc="0" normalizeH="0" baseline="0" noProof="0" dirty="0">
                <a:ln>
                  <a:noFill/>
                </a:ln>
                <a:solidFill>
                  <a:srgbClr val="000000"/>
                </a:solidFill>
                <a:effectLst/>
                <a:uLnTx/>
                <a:uFillTx/>
                <a:latin typeface="+mn-lt"/>
                <a:ea typeface="Calibri" panose="020F0502020204030204" pitchFamily="34" charset="0"/>
                <a:cs typeface="Calibri" panose="020F0502020204030204" pitchFamily="34" charset="0"/>
              </a:rPr>
              <a:t>i obsługi w zgłoszeniach tranzytowych danych bezpieczeństwa </a:t>
            </a:r>
            <a:br>
              <a:rPr kumimoji="0" lang="pl-PL" sz="1800" b="0" i="0" u="none" strike="noStrike" kern="0" cap="none" spc="0" normalizeH="0" baseline="0" noProof="0" dirty="0">
                <a:ln>
                  <a:noFill/>
                </a:ln>
                <a:solidFill>
                  <a:srgbClr val="000000"/>
                </a:solidFill>
                <a:effectLst/>
                <a:uLnTx/>
                <a:uFillTx/>
                <a:latin typeface="+mn-lt"/>
                <a:ea typeface="Calibri" panose="020F0502020204030204" pitchFamily="34" charset="0"/>
                <a:cs typeface="Calibri" panose="020F0502020204030204" pitchFamily="34" charset="0"/>
              </a:rPr>
            </a:br>
            <a:r>
              <a:rPr kumimoji="0" lang="pl-PL" sz="1800" b="0" i="0" u="none" strike="noStrike" kern="0" cap="none" spc="0" normalizeH="0" baseline="0" noProof="0" dirty="0">
                <a:ln>
                  <a:noFill/>
                </a:ln>
                <a:solidFill>
                  <a:srgbClr val="000000"/>
                </a:solidFill>
                <a:effectLst/>
                <a:uLnTx/>
                <a:uFillTx/>
                <a:latin typeface="+mn-lt"/>
                <a:ea typeface="Calibri" panose="020F0502020204030204" pitchFamily="34" charset="0"/>
                <a:cs typeface="Calibri" panose="020F0502020204030204" pitchFamily="34" charset="0"/>
              </a:rPr>
              <a:t>i ochrony </a:t>
            </a:r>
          </a:p>
          <a:p>
            <a:pPr marL="0" marR="5080" lvl="0" indent="0" defTabSz="914400" eaLnBrk="1" fontAlgn="auto" latinLnBrk="0" hangingPunct="1">
              <a:lnSpc>
                <a:spcPts val="2180"/>
              </a:lnSpc>
              <a:spcBef>
                <a:spcPts val="100"/>
              </a:spcBef>
              <a:spcAft>
                <a:spcPts val="0"/>
              </a:spcAft>
              <a:buClrTx/>
              <a:buSzTx/>
              <a:buFontTx/>
              <a:buNone/>
              <a:tabLst/>
              <a:defRPr/>
            </a:pPr>
            <a:endParaRPr kumimoji="0" lang="pl-PL" sz="1800" b="0" i="0" u="none" strike="noStrike" kern="0" cap="none" spc="0" normalizeH="0" baseline="0" noProof="0" dirty="0">
              <a:ln>
                <a:noFill/>
              </a:ln>
              <a:solidFill>
                <a:srgbClr val="000000"/>
              </a:solidFill>
              <a:effectLst/>
              <a:uLnTx/>
              <a:uFillTx/>
              <a:latin typeface="+mn-lt"/>
              <a:ea typeface="Calibri" panose="020F0502020204030204" pitchFamily="34" charset="0"/>
              <a:cs typeface="Calibri" panose="020F0502020204030204" pitchFamily="34" charset="0"/>
            </a:endParaRPr>
          </a:p>
          <a:p>
            <a:pPr marL="0" marR="5080" lvl="0" indent="0" defTabSz="914400" eaLnBrk="1" fontAlgn="auto" latinLnBrk="0" hangingPunct="1">
              <a:lnSpc>
                <a:spcPts val="2180"/>
              </a:lnSpc>
              <a:spcBef>
                <a:spcPts val="100"/>
              </a:spcBef>
              <a:spcAft>
                <a:spcPts val="0"/>
              </a:spcAft>
              <a:buClrTx/>
              <a:buSzTx/>
              <a:buFontTx/>
              <a:buNone/>
              <a:tabLst/>
              <a:defRPr/>
            </a:pPr>
            <a:r>
              <a:rPr kumimoji="0" lang="pl-PL" sz="1800" b="0" i="0" u="none" strike="noStrike" kern="0" cap="none" spc="0" normalizeH="0" baseline="0" noProof="0" dirty="0">
                <a:ln>
                  <a:noFill/>
                </a:ln>
                <a:solidFill>
                  <a:srgbClr val="000000"/>
                </a:solidFill>
                <a:effectLst/>
                <a:uLnTx/>
                <a:uFillTx/>
                <a:latin typeface="+mn-lt"/>
                <a:ea typeface="Calibri" panose="020F0502020204030204" pitchFamily="34" charset="0"/>
                <a:cs typeface="Calibri" panose="020F0502020204030204" pitchFamily="34" charset="0"/>
              </a:rPr>
              <a:t>III kwartał 2026 r.</a:t>
            </a:r>
          </a:p>
        </p:txBody>
      </p:sp>
      <p:sp>
        <p:nvSpPr>
          <p:cNvPr id="7" name="object 11">
            <a:extLst>
              <a:ext uri="{FF2B5EF4-FFF2-40B4-BE49-F238E27FC236}">
                <a16:creationId xmlns:a16="http://schemas.microsoft.com/office/drawing/2014/main" id="{A78A45CE-6256-E906-D4F0-B92C4958BB49}"/>
              </a:ext>
            </a:extLst>
          </p:cNvPr>
          <p:cNvSpPr txBox="1"/>
          <p:nvPr/>
        </p:nvSpPr>
        <p:spPr>
          <a:xfrm>
            <a:off x="8441225" y="5895290"/>
            <a:ext cx="10601058" cy="1131720"/>
          </a:xfrm>
          <a:prstGeom prst="rect">
            <a:avLst/>
          </a:prstGeom>
        </p:spPr>
        <p:txBody>
          <a:bodyPr vert="horz" wrap="square" lIns="0" tIns="12700" rIns="0" bIns="0" rtlCol="0">
            <a:spAutoFit/>
          </a:bodyPr>
          <a:lstStyle/>
          <a:p>
            <a:pPr marL="0" marR="0" lvl="0" indent="0" defTabSz="914400" eaLnBrk="1" fontAlgn="auto" latinLnBrk="0" hangingPunct="1">
              <a:lnSpc>
                <a:spcPts val="2180"/>
              </a:lnSpc>
              <a:spcBef>
                <a:spcPts val="0"/>
              </a:spcBef>
              <a:spcAft>
                <a:spcPts val="0"/>
              </a:spcAft>
              <a:buClrTx/>
              <a:buSzTx/>
              <a:buFontTx/>
              <a:buNone/>
              <a:tabLst/>
              <a:defRPr/>
            </a:pPr>
            <a:r>
              <a:rPr kumimoji="0" lang="pl-PL" sz="1800" b="0" i="0" u="none" strike="noStrike" kern="0" cap="none" spc="0" normalizeH="0" baseline="0" noProof="0" dirty="0">
                <a:ln>
                  <a:noFill/>
                </a:ln>
                <a:solidFill>
                  <a:srgbClr val="000000"/>
                </a:solidFill>
                <a:effectLst/>
                <a:uLnTx/>
                <a:uFillTx/>
                <a:latin typeface="+mn-lt"/>
              </a:rPr>
              <a:t>Korzyścią dla podmiotów gospodarczych ze składania danych bezpieczeństwa i ochrony w zgłoszeniach tranzytowych jest to, że dane bezpieczeństwa składane są tylko do systemu NCTS2 PLUS (faza 6), a następnie dane te są wykorzystywane przez podsystem AIS/ICS2 w celu prowadzenia analizy ryzyka. Dane bezpieczeństwa i ochrony składane są przez podmioty jeden raz, a następnie są powtórnie wykorzystane przez inny system. </a:t>
            </a:r>
          </a:p>
        </p:txBody>
      </p:sp>
      <p:sp>
        <p:nvSpPr>
          <p:cNvPr id="8" name="pole tekstowe 7">
            <a:extLst>
              <a:ext uri="{FF2B5EF4-FFF2-40B4-BE49-F238E27FC236}">
                <a16:creationId xmlns:a16="http://schemas.microsoft.com/office/drawing/2014/main" id="{9DC8D0BC-71C7-044B-4E2B-016F504B0719}"/>
              </a:ext>
            </a:extLst>
          </p:cNvPr>
          <p:cNvSpPr txBox="1"/>
          <p:nvPr/>
        </p:nvSpPr>
        <p:spPr>
          <a:xfrm>
            <a:off x="1131138" y="7936660"/>
            <a:ext cx="6714201" cy="120032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pl-PL" sz="1800" b="1"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Projekt Rozwój Portalu PUESC (PUESC.P4.4.1) system SEAP</a:t>
            </a:r>
          </a:p>
          <a:p>
            <a:pPr marL="0" marR="0" lvl="0" indent="0" defTabSz="914400" eaLnBrk="1" fontAlgn="auto" latinLnBrk="0" hangingPunct="1">
              <a:lnSpc>
                <a:spcPct val="100000"/>
              </a:lnSpc>
              <a:spcBef>
                <a:spcPts val="0"/>
              </a:spcBef>
              <a:spcAft>
                <a:spcPts val="0"/>
              </a:spcAft>
              <a:buClrTx/>
              <a:buSzTx/>
              <a:buFontTx/>
              <a:buNone/>
              <a:tabLst/>
              <a:defRPr/>
            </a:pPr>
            <a:r>
              <a:rPr kumimoji="0" lang="pl-PL" sz="1800"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Modernizacja wyszukiwarki i pulpitu użytkowników portalu PUESC</a:t>
            </a:r>
          </a:p>
          <a:p>
            <a:pPr marL="0" marR="0" lvl="0" indent="0" defTabSz="914400" eaLnBrk="1" fontAlgn="auto" latinLnBrk="0" hangingPunct="1">
              <a:lnSpc>
                <a:spcPct val="100000"/>
              </a:lnSpc>
              <a:spcBef>
                <a:spcPts val="0"/>
              </a:spcBef>
              <a:spcAft>
                <a:spcPts val="0"/>
              </a:spcAft>
              <a:buClrTx/>
              <a:buSzTx/>
              <a:buFontTx/>
              <a:buNone/>
              <a:tabLst/>
              <a:defRPr/>
            </a:pPr>
            <a:endParaRPr kumimoji="0" lang="pl-PL" sz="1800" b="0"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pl-PL" sz="1800" b="0"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I-II kwartał 2026 r.</a:t>
            </a:r>
          </a:p>
        </p:txBody>
      </p:sp>
      <p:sp>
        <p:nvSpPr>
          <p:cNvPr id="9" name="pole tekstowe 8">
            <a:extLst>
              <a:ext uri="{FF2B5EF4-FFF2-40B4-BE49-F238E27FC236}">
                <a16:creationId xmlns:a16="http://schemas.microsoft.com/office/drawing/2014/main" id="{9570DF4A-E742-A3D5-F323-307D1603FB50}"/>
              </a:ext>
            </a:extLst>
          </p:cNvPr>
          <p:cNvSpPr txBox="1"/>
          <p:nvPr/>
        </p:nvSpPr>
        <p:spPr>
          <a:xfrm>
            <a:off x="8321499" y="7997573"/>
            <a:ext cx="10951058" cy="203132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pl-PL" b="0"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W zakresie wyszukiwarki </a:t>
            </a:r>
            <a:r>
              <a:rPr lang="pl-PL" dirty="0">
                <a:solidFill>
                  <a:prstClr val="black"/>
                </a:solidFill>
                <a:latin typeface="+mn-lt"/>
                <a:ea typeface="Calibri" panose="020F0502020204030204" pitchFamily="34" charset="0"/>
                <a:cs typeface="Calibri" panose="020F0502020204030204" pitchFamily="34" charset="0"/>
              </a:rPr>
              <a:t>w</a:t>
            </a:r>
            <a:r>
              <a:rPr kumimoji="0" lang="pl-PL" b="0"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drożenie zmian </a:t>
            </a:r>
            <a:r>
              <a:rPr lang="pl-PL" dirty="0">
                <a:solidFill>
                  <a:prstClr val="black"/>
                </a:solidFill>
                <a:latin typeface="+mn-lt"/>
                <a:ea typeface="Calibri" panose="020F0502020204030204" pitchFamily="34" charset="0"/>
                <a:cs typeface="Calibri" panose="020F0502020204030204" pitchFamily="34" charset="0"/>
              </a:rPr>
              <a:t>pozwoliło przede wszystkim na poprawę sposobu prezentacji wyników wyszukiwania oraz</a:t>
            </a:r>
            <a:r>
              <a:rPr kumimoji="0" lang="pl-PL" b="0"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 udostępnienie użytkownikom możliwości wyszukiwania formularzy dostępnych na portalu.</a:t>
            </a:r>
          </a:p>
          <a:p>
            <a:pPr marL="0" marR="0" lvl="0" indent="0" defTabSz="914400" eaLnBrk="1" fontAlgn="auto" latinLnBrk="0" hangingPunct="1">
              <a:lnSpc>
                <a:spcPct val="100000"/>
              </a:lnSpc>
              <a:spcBef>
                <a:spcPts val="0"/>
              </a:spcBef>
              <a:spcAft>
                <a:spcPts val="0"/>
              </a:spcAft>
              <a:buClrTx/>
              <a:buSzTx/>
              <a:buFontTx/>
              <a:buNone/>
              <a:tabLst/>
              <a:defRPr/>
            </a:pPr>
            <a:r>
              <a:rPr lang="pl-PL" dirty="0">
                <a:solidFill>
                  <a:prstClr val="black"/>
                </a:solidFill>
                <a:latin typeface="+mn-lt"/>
                <a:ea typeface="Calibri" panose="020F0502020204030204" pitchFamily="34" charset="0"/>
                <a:cs typeface="Calibri" panose="020F0502020204030204" pitchFamily="34" charset="0"/>
              </a:rPr>
              <a:t>W zakresie modernizacji pulpitu użytkowników:</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pl-PL" dirty="0">
                <a:solidFill>
                  <a:prstClr val="black"/>
                </a:solidFill>
                <a:latin typeface="+mn-lt"/>
                <a:ea typeface="Calibri" panose="020F0502020204030204" pitchFamily="34" charset="0"/>
                <a:cs typeface="Calibri" panose="020F0502020204030204" pitchFamily="34" charset="0"/>
              </a:rPr>
              <a:t>u</a:t>
            </a:r>
            <a:r>
              <a:rPr kumimoji="0" lang="pl-PL" b="0" i="0" u="none" strike="noStrike" kern="0" cap="none" spc="0" normalizeH="0" baseline="0" noProof="0" dirty="0" err="1">
                <a:ln>
                  <a:noFill/>
                </a:ln>
                <a:solidFill>
                  <a:prstClr val="black"/>
                </a:solidFill>
                <a:effectLst/>
                <a:uLnTx/>
                <a:uFillTx/>
                <a:latin typeface="+mn-lt"/>
                <a:ea typeface="Calibri" panose="020F0502020204030204" pitchFamily="34" charset="0"/>
                <a:cs typeface="Calibri" panose="020F0502020204030204" pitchFamily="34" charset="0"/>
              </a:rPr>
              <a:t>ruchomiono</a:t>
            </a:r>
            <a:r>
              <a:rPr kumimoji="0" lang="pl-PL" b="0"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 możliwość logowania dwuetapowego do portalu PUESC, co pozwala na </a:t>
            </a:r>
            <a:r>
              <a:rPr kumimoji="0" lang="pl-PL" b="0" i="0" u="none" strike="noStrike" kern="0" cap="none" spc="0" normalizeH="0" baseline="0" noProof="0" dirty="0" err="1">
                <a:ln>
                  <a:noFill/>
                </a:ln>
                <a:solidFill>
                  <a:prstClr val="black"/>
                </a:solidFill>
                <a:effectLst/>
                <a:uLnTx/>
                <a:uFillTx/>
                <a:latin typeface="+mn-lt"/>
                <a:ea typeface="Calibri" panose="020F0502020204030204" pitchFamily="34" charset="0"/>
                <a:cs typeface="Calibri" panose="020F0502020204030204" pitchFamily="34" charset="0"/>
              </a:rPr>
              <a:t>zwi</a:t>
            </a:r>
            <a:r>
              <a:rPr lang="pl-PL" dirty="0" err="1">
                <a:solidFill>
                  <a:prstClr val="black"/>
                </a:solidFill>
                <a:latin typeface="+mn-lt"/>
                <a:ea typeface="Calibri" panose="020F0502020204030204" pitchFamily="34" charset="0"/>
                <a:cs typeface="Calibri" panose="020F0502020204030204" pitchFamily="34" charset="0"/>
              </a:rPr>
              <a:t>ększenie</a:t>
            </a:r>
            <a:r>
              <a:rPr lang="pl-PL" dirty="0">
                <a:solidFill>
                  <a:prstClr val="black"/>
                </a:solidFill>
                <a:latin typeface="+mn-lt"/>
                <a:ea typeface="Calibri" panose="020F0502020204030204" pitchFamily="34" charset="0"/>
                <a:cs typeface="Calibri" panose="020F0502020204030204" pitchFamily="34" charset="0"/>
              </a:rPr>
              <a:t> bezpieczeństwa konta użytkownika (wg stanu na </a:t>
            </a:r>
            <a:r>
              <a:rPr lang="pl-PL" b="1" dirty="0">
                <a:solidFill>
                  <a:prstClr val="black"/>
                </a:solidFill>
                <a:latin typeface="+mn-lt"/>
                <a:ea typeface="Calibri" panose="020F0502020204030204" pitchFamily="34" charset="0"/>
                <a:cs typeface="Calibri" panose="020F0502020204030204" pitchFamily="34" charset="0"/>
              </a:rPr>
              <a:t>30.09.2026 r.</a:t>
            </a:r>
            <a:r>
              <a:rPr lang="pl-PL" dirty="0">
                <a:solidFill>
                  <a:prstClr val="black"/>
                </a:solidFill>
                <a:latin typeface="+mn-lt"/>
                <a:ea typeface="Calibri" panose="020F0502020204030204" pitchFamily="34" charset="0"/>
                <a:cs typeface="Calibri" panose="020F0502020204030204" pitchFamily="34" charset="0"/>
              </a:rPr>
              <a:t> liczba kont z uruchomionym dwuetapowym logowaniem to </a:t>
            </a:r>
            <a:r>
              <a:rPr lang="pl-PL" b="1" dirty="0">
                <a:solidFill>
                  <a:prstClr val="black"/>
                </a:solidFill>
                <a:latin typeface="+mn-lt"/>
                <a:ea typeface="Calibri" panose="020F0502020204030204" pitchFamily="34" charset="0"/>
                <a:cs typeface="Calibri" panose="020F0502020204030204" pitchFamily="34" charset="0"/>
              </a:rPr>
              <a:t>220</a:t>
            </a:r>
            <a:r>
              <a:rPr lang="pl-PL" dirty="0">
                <a:solidFill>
                  <a:prstClr val="black"/>
                </a:solidFill>
                <a:latin typeface="+mn-lt"/>
                <a:ea typeface="Calibri" panose="020F0502020204030204" pitchFamily="34" charset="0"/>
                <a:cs typeface="Calibri" panose="020F0502020204030204" pitchFamily="34" charset="0"/>
              </a:rPr>
              <a:t>), oraz</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l-PL" b="0"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wprowadzono użyteczną formę usuwania konta.</a:t>
            </a:r>
          </a:p>
        </p:txBody>
      </p:sp>
    </p:spTree>
    <p:extLst>
      <p:ext uri="{BB962C8B-B14F-4D97-AF65-F5344CB8AC3E}">
        <p14:creationId xmlns:p14="http://schemas.microsoft.com/office/powerpoint/2010/main" val="31567287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25B557-C125-A0DB-7119-06A447037888}"/>
            </a:ext>
          </a:extLst>
        </p:cNvPr>
        <p:cNvGrpSpPr/>
        <p:nvPr/>
      </p:nvGrpSpPr>
      <p:grpSpPr>
        <a:xfrm>
          <a:off x="0" y="0"/>
          <a:ext cx="0" cy="0"/>
          <a:chOff x="0" y="0"/>
          <a:chExt cx="0" cy="0"/>
        </a:xfrm>
      </p:grpSpPr>
      <p:sp>
        <p:nvSpPr>
          <p:cNvPr id="37" name="object 37">
            <a:extLst>
              <a:ext uri="{FF2B5EF4-FFF2-40B4-BE49-F238E27FC236}">
                <a16:creationId xmlns:a16="http://schemas.microsoft.com/office/drawing/2014/main" id="{AEF7CC36-73E8-0E29-BFC9-B3E7C4205BE8}"/>
              </a:ext>
            </a:extLst>
          </p:cNvPr>
          <p:cNvSpPr txBox="1">
            <a:spLocks noGrp="1"/>
          </p:cNvSpPr>
          <p:nvPr>
            <p:ph type="dt" sz="half" idx="6"/>
          </p:nvPr>
        </p:nvSpPr>
        <p:spPr>
          <a:prstGeom prst="rect">
            <a:avLst/>
          </a:prstGeom>
        </p:spPr>
        <p:txBody>
          <a:bodyPr vert="horz" wrap="square" lIns="0" tIns="27940" rIns="0" bIns="0" rtlCol="0">
            <a:spAutoFit/>
          </a:bodyPr>
          <a:lstStyle/>
          <a:p>
            <a:pPr marL="12700">
              <a:lnSpc>
                <a:spcPct val="100000"/>
              </a:lnSpc>
              <a:spcBef>
                <a:spcPts val="220"/>
              </a:spcBef>
              <a:tabLst>
                <a:tab pos="2276475" algn="l"/>
                <a:tab pos="2463165" algn="l"/>
              </a:tabLst>
            </a:pPr>
            <a:r>
              <a:rPr spc="120" dirty="0"/>
              <a:t>Ministerstwo</a:t>
            </a:r>
            <a:r>
              <a:rPr spc="290" dirty="0"/>
              <a:t> </a:t>
            </a:r>
            <a:r>
              <a:rPr spc="114" dirty="0"/>
              <a:t>Finansów</a:t>
            </a:r>
            <a:r>
              <a:rPr dirty="0"/>
              <a:t>	</a:t>
            </a:r>
            <a:r>
              <a:rPr b="0" spc="-50" dirty="0">
                <a:latin typeface="Open Sans"/>
                <a:cs typeface="Open Sans"/>
              </a:rPr>
              <a:t>/</a:t>
            </a:r>
            <a:r>
              <a:rPr b="0" dirty="0">
                <a:latin typeface="Open Sans"/>
                <a:cs typeface="Open Sans"/>
              </a:rPr>
              <a:t>	</a:t>
            </a:r>
            <a:r>
              <a:rPr b="0" spc="110" dirty="0">
                <a:latin typeface="Open Sans"/>
                <a:cs typeface="Open Sans"/>
              </a:rPr>
              <a:t>gov.pl/finanse </a:t>
            </a:r>
          </a:p>
        </p:txBody>
      </p:sp>
      <p:sp>
        <p:nvSpPr>
          <p:cNvPr id="38" name="object 38">
            <a:extLst>
              <a:ext uri="{FF2B5EF4-FFF2-40B4-BE49-F238E27FC236}">
                <a16:creationId xmlns:a16="http://schemas.microsoft.com/office/drawing/2014/main" id="{09130715-C57E-96D3-926E-6F3F7EF92860}"/>
              </a:ext>
            </a:extLst>
          </p:cNvPr>
          <p:cNvSpPr txBox="1">
            <a:spLocks noGrp="1"/>
          </p:cNvSpPr>
          <p:nvPr>
            <p:ph type="ftr" sz="quarter" idx="5"/>
          </p:nvPr>
        </p:nvSpPr>
        <p:spPr>
          <a:prstGeom prst="rect">
            <a:avLst/>
          </a:prstGeom>
        </p:spPr>
        <p:txBody>
          <a:bodyPr vert="horz" wrap="square" lIns="0" tIns="27940" rIns="0" bIns="0" rtlCol="0">
            <a:spAutoFit/>
          </a:bodyPr>
          <a:lstStyle/>
          <a:p>
            <a:pPr marL="12700">
              <a:lnSpc>
                <a:spcPct val="100000"/>
              </a:lnSpc>
              <a:spcBef>
                <a:spcPts val="220"/>
              </a:spcBef>
              <a:tabLst>
                <a:tab pos="3196590" algn="l"/>
                <a:tab pos="3382645" algn="l"/>
              </a:tabLst>
            </a:pPr>
            <a:r>
              <a:rPr spc="120" dirty="0"/>
              <a:t>Krajowa</a:t>
            </a:r>
            <a:r>
              <a:rPr spc="265" dirty="0"/>
              <a:t> </a:t>
            </a:r>
            <a:r>
              <a:rPr spc="130" dirty="0"/>
              <a:t>Administracja</a:t>
            </a:r>
            <a:r>
              <a:rPr spc="270" dirty="0"/>
              <a:t> </a:t>
            </a:r>
            <a:r>
              <a:rPr spc="105" dirty="0"/>
              <a:t>Skarbowa</a:t>
            </a:r>
            <a:r>
              <a:rPr dirty="0"/>
              <a:t>	</a:t>
            </a:r>
            <a:r>
              <a:rPr b="0" spc="-50" dirty="0">
                <a:latin typeface="Open Sans"/>
                <a:cs typeface="Open Sans"/>
              </a:rPr>
              <a:t>/</a:t>
            </a:r>
            <a:r>
              <a:rPr b="0" dirty="0">
                <a:latin typeface="Open Sans"/>
                <a:cs typeface="Open Sans"/>
              </a:rPr>
              <a:t>	</a:t>
            </a:r>
            <a:r>
              <a:rPr b="0" spc="114" dirty="0">
                <a:latin typeface="Open Sans"/>
                <a:cs typeface="Open Sans"/>
              </a:rPr>
              <a:t>gov.pl/kas </a:t>
            </a:r>
          </a:p>
        </p:txBody>
      </p:sp>
      <p:sp>
        <p:nvSpPr>
          <p:cNvPr id="39" name="object 39">
            <a:extLst>
              <a:ext uri="{FF2B5EF4-FFF2-40B4-BE49-F238E27FC236}">
                <a16:creationId xmlns:a16="http://schemas.microsoft.com/office/drawing/2014/main" id="{55831DFA-9D24-4443-BB0D-3910148191ED}"/>
              </a:ext>
            </a:extLst>
          </p:cNvPr>
          <p:cNvSpPr txBox="1">
            <a:spLocks noGrp="1"/>
          </p:cNvSpPr>
          <p:nvPr>
            <p:ph type="sldNum" sz="quarter" idx="7"/>
          </p:nvPr>
        </p:nvSpPr>
        <p:spPr>
          <a:xfrm>
            <a:off x="18929260" y="10751027"/>
            <a:ext cx="571590" cy="212879"/>
          </a:xfrm>
          <a:prstGeom prst="rect">
            <a:avLst/>
          </a:prstGeom>
        </p:spPr>
        <p:txBody>
          <a:bodyPr vert="horz" wrap="square" lIns="0" tIns="27940" rIns="0" bIns="0" rtlCol="0">
            <a:spAutoFit/>
          </a:bodyPr>
          <a:lstStyle/>
          <a:p>
            <a:pPr marL="38100">
              <a:lnSpc>
                <a:spcPct val="100000"/>
              </a:lnSpc>
              <a:spcBef>
                <a:spcPts val="220"/>
              </a:spcBef>
            </a:pPr>
            <a:fld id="{81D60167-4931-47E6-BA6A-407CBD079E47}" type="slidenum">
              <a:rPr spc="-50" dirty="0"/>
              <a:t>29</a:t>
            </a:fld>
            <a:endParaRPr spc="-50" dirty="0"/>
          </a:p>
        </p:txBody>
      </p:sp>
      <p:sp>
        <p:nvSpPr>
          <p:cNvPr id="5" name="object 10">
            <a:extLst>
              <a:ext uri="{FF2B5EF4-FFF2-40B4-BE49-F238E27FC236}">
                <a16:creationId xmlns:a16="http://schemas.microsoft.com/office/drawing/2014/main" id="{D0A69DB7-AC0A-3667-A814-A344260D0D03}"/>
              </a:ext>
            </a:extLst>
          </p:cNvPr>
          <p:cNvSpPr txBox="1"/>
          <p:nvPr/>
        </p:nvSpPr>
        <p:spPr>
          <a:xfrm>
            <a:off x="8388986" y="2320761"/>
            <a:ext cx="5423290" cy="444994"/>
          </a:xfrm>
          <a:prstGeom prst="rect">
            <a:avLst/>
          </a:prstGeom>
        </p:spPr>
        <p:txBody>
          <a:bodyPr vert="horz" wrap="square" lIns="0" tIns="13970" rIns="0" bIns="0" rtlCol="0">
            <a:spAutoFit/>
          </a:bodyPr>
          <a:lstStyle/>
          <a:p>
            <a:pPr marL="12700">
              <a:lnSpc>
                <a:spcPct val="100000"/>
              </a:lnSpc>
              <a:spcBef>
                <a:spcPts val="110"/>
              </a:spcBef>
            </a:pPr>
            <a:r>
              <a:rPr lang="pl-PL" sz="2800" b="1" dirty="0">
                <a:solidFill>
                  <a:schemeClr val="tx1"/>
                </a:solidFill>
                <a:latin typeface="+mn-lt"/>
                <a:cs typeface="Lato Black"/>
              </a:rPr>
              <a:t>Jak</a:t>
            </a:r>
            <a:r>
              <a:rPr lang="pl-PL" sz="2800" b="1" spc="-65" dirty="0">
                <a:solidFill>
                  <a:schemeClr val="tx1"/>
                </a:solidFill>
                <a:latin typeface="+mn-lt"/>
                <a:cs typeface="Lato Black"/>
              </a:rPr>
              <a:t> </a:t>
            </a:r>
            <a:r>
              <a:rPr lang="pl-PL" sz="2800" b="1" dirty="0">
                <a:solidFill>
                  <a:schemeClr val="tx1"/>
                </a:solidFill>
                <a:latin typeface="+mn-lt"/>
                <a:cs typeface="Lato Black"/>
              </a:rPr>
              <a:t>korzystają</a:t>
            </a:r>
            <a:r>
              <a:rPr lang="pl-PL" sz="2800" b="1" spc="-65" dirty="0">
                <a:solidFill>
                  <a:schemeClr val="tx1"/>
                </a:solidFill>
                <a:latin typeface="+mn-lt"/>
                <a:cs typeface="Lato Black"/>
              </a:rPr>
              <a:t> </a:t>
            </a:r>
            <a:r>
              <a:rPr lang="pl-PL" sz="2800" b="1" spc="-10" dirty="0">
                <a:solidFill>
                  <a:schemeClr val="tx1"/>
                </a:solidFill>
                <a:latin typeface="+mn-lt"/>
                <a:cs typeface="Lato Black"/>
              </a:rPr>
              <a:t>obywatele</a:t>
            </a:r>
            <a:endParaRPr lang="pl-PL" sz="2800" dirty="0">
              <a:solidFill>
                <a:schemeClr val="tx1"/>
              </a:solidFill>
              <a:latin typeface="+mn-lt"/>
              <a:cs typeface="Lato Black"/>
            </a:endParaRPr>
          </a:p>
        </p:txBody>
      </p:sp>
      <p:sp>
        <p:nvSpPr>
          <p:cNvPr id="6" name="object 18">
            <a:extLst>
              <a:ext uri="{FF2B5EF4-FFF2-40B4-BE49-F238E27FC236}">
                <a16:creationId xmlns:a16="http://schemas.microsoft.com/office/drawing/2014/main" id="{2C603351-1151-0271-7F99-636CF0634635}"/>
              </a:ext>
            </a:extLst>
          </p:cNvPr>
          <p:cNvSpPr/>
          <p:nvPr/>
        </p:nvSpPr>
        <p:spPr>
          <a:xfrm>
            <a:off x="1087436" y="2945783"/>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latin typeface="+mn-lt"/>
            </a:endParaRPr>
          </a:p>
        </p:txBody>
      </p:sp>
      <p:sp>
        <p:nvSpPr>
          <p:cNvPr id="24" name="object 18">
            <a:extLst>
              <a:ext uri="{FF2B5EF4-FFF2-40B4-BE49-F238E27FC236}">
                <a16:creationId xmlns:a16="http://schemas.microsoft.com/office/drawing/2014/main" id="{29DC6F61-6386-2551-9190-38173E791156}"/>
              </a:ext>
            </a:extLst>
          </p:cNvPr>
          <p:cNvSpPr/>
          <p:nvPr/>
        </p:nvSpPr>
        <p:spPr>
          <a:xfrm rot="5400000" flipV="1">
            <a:off x="4380618" y="6057197"/>
            <a:ext cx="7631112" cy="250648"/>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latin typeface="+mn-lt"/>
            </a:endParaRPr>
          </a:p>
        </p:txBody>
      </p:sp>
      <p:sp>
        <p:nvSpPr>
          <p:cNvPr id="26" name="object 18">
            <a:extLst>
              <a:ext uri="{FF2B5EF4-FFF2-40B4-BE49-F238E27FC236}">
                <a16:creationId xmlns:a16="http://schemas.microsoft.com/office/drawing/2014/main" id="{3F2AB6B2-9D16-E3FC-ABE4-684B8B2DB464}"/>
              </a:ext>
            </a:extLst>
          </p:cNvPr>
          <p:cNvSpPr/>
          <p:nvPr/>
        </p:nvSpPr>
        <p:spPr>
          <a:xfrm>
            <a:off x="1087436" y="50450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latin typeface="+mn-lt"/>
            </a:endParaRPr>
          </a:p>
        </p:txBody>
      </p:sp>
      <p:sp>
        <p:nvSpPr>
          <p:cNvPr id="32" name="object 18">
            <a:extLst>
              <a:ext uri="{FF2B5EF4-FFF2-40B4-BE49-F238E27FC236}">
                <a16:creationId xmlns:a16="http://schemas.microsoft.com/office/drawing/2014/main" id="{4BDC73C1-E0D7-64E1-7859-090BE29832B4}"/>
              </a:ext>
            </a:extLst>
          </p:cNvPr>
          <p:cNvSpPr/>
          <p:nvPr/>
        </p:nvSpPr>
        <p:spPr>
          <a:xfrm>
            <a:off x="1060450" y="99980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latin typeface="+mn-lt"/>
            </a:endParaRPr>
          </a:p>
        </p:txBody>
      </p:sp>
      <p:sp>
        <p:nvSpPr>
          <p:cNvPr id="33" name="object 8">
            <a:extLst>
              <a:ext uri="{FF2B5EF4-FFF2-40B4-BE49-F238E27FC236}">
                <a16:creationId xmlns:a16="http://schemas.microsoft.com/office/drawing/2014/main" id="{36526DD2-F322-5D07-C37A-091D5E06532B}"/>
              </a:ext>
            </a:extLst>
          </p:cNvPr>
          <p:cNvSpPr txBox="1"/>
          <p:nvPr/>
        </p:nvSpPr>
        <p:spPr>
          <a:xfrm>
            <a:off x="1060450" y="649545"/>
            <a:ext cx="17514756" cy="689291"/>
          </a:xfrm>
          <a:prstGeom prst="rect">
            <a:avLst/>
          </a:prstGeom>
        </p:spPr>
        <p:txBody>
          <a:bodyPr vert="horz" wrap="square" lIns="0" tIns="12065" rIns="0" bIns="0" rtlCol="0">
            <a:spAutoFit/>
          </a:bodyPr>
          <a:lstStyle/>
          <a:p>
            <a:pPr marL="12700">
              <a:lnSpc>
                <a:spcPct val="100000"/>
              </a:lnSpc>
              <a:spcBef>
                <a:spcPts val="95"/>
              </a:spcBef>
            </a:pPr>
            <a:r>
              <a:rPr lang="pl-PL" sz="4400" b="1" dirty="0">
                <a:latin typeface="+mn-lt"/>
                <a:cs typeface="Lato Black"/>
              </a:rPr>
              <a:t>PUESC – Platforma Usług Elektronicznych Skarbowo-Celnych </a:t>
            </a:r>
            <a:endParaRPr sz="4400" dirty="0">
              <a:latin typeface="+mn-lt"/>
              <a:cs typeface="Lato Black"/>
            </a:endParaRPr>
          </a:p>
        </p:txBody>
      </p:sp>
      <p:sp>
        <p:nvSpPr>
          <p:cNvPr id="19" name="object 18">
            <a:extLst>
              <a:ext uri="{FF2B5EF4-FFF2-40B4-BE49-F238E27FC236}">
                <a16:creationId xmlns:a16="http://schemas.microsoft.com/office/drawing/2014/main" id="{1D1A3ECA-4428-6577-2E19-9B0E95852EC9}"/>
              </a:ext>
            </a:extLst>
          </p:cNvPr>
          <p:cNvSpPr/>
          <p:nvPr/>
        </p:nvSpPr>
        <p:spPr>
          <a:xfrm>
            <a:off x="1131138" y="74834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latin typeface="+mn-lt"/>
            </a:endParaRPr>
          </a:p>
        </p:txBody>
      </p:sp>
      <p:sp>
        <p:nvSpPr>
          <p:cNvPr id="13" name="object 9">
            <a:extLst>
              <a:ext uri="{FF2B5EF4-FFF2-40B4-BE49-F238E27FC236}">
                <a16:creationId xmlns:a16="http://schemas.microsoft.com/office/drawing/2014/main" id="{C3A6C5E4-9860-A120-6BF4-96B35501D38A}"/>
              </a:ext>
            </a:extLst>
          </p:cNvPr>
          <p:cNvSpPr txBox="1"/>
          <p:nvPr/>
        </p:nvSpPr>
        <p:spPr>
          <a:xfrm>
            <a:off x="1144453" y="2348467"/>
            <a:ext cx="5535614" cy="444994"/>
          </a:xfrm>
          <a:prstGeom prst="rect">
            <a:avLst/>
          </a:prstGeom>
        </p:spPr>
        <p:txBody>
          <a:bodyPr vert="horz" wrap="square" lIns="0" tIns="13970" rIns="0" bIns="0" rtlCol="0">
            <a:spAutoFit/>
          </a:bodyPr>
          <a:lstStyle>
            <a:defPPr>
              <a:defRPr kern="0"/>
            </a:defPPr>
          </a:lstStyle>
          <a:p>
            <a:pPr marL="12700">
              <a:lnSpc>
                <a:spcPct val="100000"/>
              </a:lnSpc>
              <a:spcBef>
                <a:spcPts val="110"/>
              </a:spcBef>
            </a:pPr>
            <a:r>
              <a:rPr lang="pl-PL" sz="2800" b="1" dirty="0">
                <a:latin typeface="+mn-lt"/>
                <a:cs typeface="Lato Black"/>
              </a:rPr>
              <a:t>Wdrożone </a:t>
            </a:r>
            <a:r>
              <a:rPr sz="2800" b="1" spc="-75" dirty="0">
                <a:latin typeface="+mn-lt"/>
                <a:cs typeface="Lato Black"/>
              </a:rPr>
              <a:t> </a:t>
            </a:r>
            <a:r>
              <a:rPr sz="2800" b="1" spc="-10" dirty="0">
                <a:latin typeface="+mn-lt"/>
                <a:cs typeface="Lato Black"/>
              </a:rPr>
              <a:t>funkcjonalności</a:t>
            </a:r>
            <a:endParaRPr sz="2800" dirty="0">
              <a:latin typeface="+mn-lt"/>
              <a:cs typeface="Lato Black"/>
            </a:endParaRPr>
          </a:p>
        </p:txBody>
      </p:sp>
      <p:sp>
        <p:nvSpPr>
          <p:cNvPr id="8" name="pole tekstowe 7">
            <a:extLst>
              <a:ext uri="{FF2B5EF4-FFF2-40B4-BE49-F238E27FC236}">
                <a16:creationId xmlns:a16="http://schemas.microsoft.com/office/drawing/2014/main" id="{58C881DD-E525-7B89-F292-D7BFCC72D583}"/>
              </a:ext>
            </a:extLst>
          </p:cNvPr>
          <p:cNvSpPr txBox="1"/>
          <p:nvPr/>
        </p:nvSpPr>
        <p:spPr>
          <a:xfrm>
            <a:off x="1087436" y="3120569"/>
            <a:ext cx="6714201" cy="175432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pl-PL" sz="1800" b="1"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Projekt Cyfrowa Obsługa Rejestracji i Wniosków (PUESC.P4.4.2) system SZPROT</a:t>
            </a:r>
          </a:p>
          <a:p>
            <a:pPr marL="0" marR="0" lvl="0" indent="0" defTabSz="914400" eaLnBrk="1" fontAlgn="auto" latinLnBrk="0" hangingPunct="1">
              <a:lnSpc>
                <a:spcPct val="100000"/>
              </a:lnSpc>
              <a:spcBef>
                <a:spcPts val="0"/>
              </a:spcBef>
              <a:spcAft>
                <a:spcPts val="0"/>
              </a:spcAft>
              <a:buClrTx/>
              <a:buSzTx/>
              <a:buFontTx/>
              <a:buNone/>
              <a:tabLst/>
              <a:defRPr/>
            </a:pPr>
            <a:r>
              <a:rPr kumimoji="0" lang="pl-PL" sz="1800" b="0"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Dodanie uprawnień „Składanie wniosków w zakresie cła” i „Składanie wniosków w zakresie akcyzy” dla klientów KAS działających na PUESC</a:t>
            </a:r>
          </a:p>
          <a:p>
            <a:pPr marL="0" marR="0" lvl="0" indent="0" defTabSz="914400" eaLnBrk="1" fontAlgn="auto" latinLnBrk="0" hangingPunct="1">
              <a:lnSpc>
                <a:spcPct val="100000"/>
              </a:lnSpc>
              <a:spcBef>
                <a:spcPts val="0"/>
              </a:spcBef>
              <a:spcAft>
                <a:spcPts val="0"/>
              </a:spcAft>
              <a:buClrTx/>
              <a:buSzTx/>
              <a:buFontTx/>
              <a:buNone/>
              <a:tabLst/>
              <a:defRPr/>
            </a:pPr>
            <a:endParaRPr kumimoji="0" lang="pl-PL" sz="1800" b="0"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pl-PL" sz="1800" b="0"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II kwartał 2026 r.</a:t>
            </a:r>
          </a:p>
        </p:txBody>
      </p:sp>
      <p:sp>
        <p:nvSpPr>
          <p:cNvPr id="9" name="pole tekstowe 8">
            <a:extLst>
              <a:ext uri="{FF2B5EF4-FFF2-40B4-BE49-F238E27FC236}">
                <a16:creationId xmlns:a16="http://schemas.microsoft.com/office/drawing/2014/main" id="{20B9C3EE-AF54-18DE-16FB-CEC4070B1E57}"/>
              </a:ext>
            </a:extLst>
          </p:cNvPr>
          <p:cNvSpPr txBox="1"/>
          <p:nvPr/>
        </p:nvSpPr>
        <p:spPr>
          <a:xfrm>
            <a:off x="8380178" y="3120569"/>
            <a:ext cx="9714337" cy="1200329"/>
          </a:xfrm>
          <a:prstGeom prst="rect">
            <a:avLst/>
          </a:prstGeom>
          <a:noFill/>
        </p:spPr>
        <p:txBody>
          <a:bodyPr wrap="square" rtlCol="0">
            <a:spAutoFit/>
          </a:bodyPr>
          <a:lstStyle/>
          <a:p>
            <a:pPr marL="0" marR="0" lvl="0" indent="0" defTabSz="914400" eaLnBrk="1" fontAlgn="auto" latinLnBrk="0" hangingPunct="1">
              <a:spcBef>
                <a:spcPts val="0"/>
              </a:spcBef>
              <a:spcAft>
                <a:spcPts val="0"/>
              </a:spcAft>
              <a:buClrTx/>
              <a:buSzTx/>
              <a:buFontTx/>
              <a:buNone/>
              <a:tabLst/>
              <a:defRPr/>
            </a:pPr>
            <a:r>
              <a:rPr kumimoji="0" lang="pl-PL" sz="1800" b="0"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Dodanie uprawnień spowoduje, że wybrane formularze na PUESC dostępne będą z kontekstu podmiotu dla reprezentantów z tym uprawnieniem. </a:t>
            </a:r>
          </a:p>
          <a:p>
            <a:pPr marL="0" marR="0" lvl="0" indent="0" defTabSz="914400" eaLnBrk="1" fontAlgn="auto" latinLnBrk="0" hangingPunct="1">
              <a:spcBef>
                <a:spcPts val="0"/>
              </a:spcBef>
              <a:spcAft>
                <a:spcPts val="0"/>
              </a:spcAft>
              <a:buClrTx/>
              <a:buSzTx/>
              <a:buFontTx/>
              <a:buNone/>
              <a:tabLst/>
              <a:defRPr/>
            </a:pPr>
            <a:r>
              <a:rPr kumimoji="0" lang="pl-PL" sz="1800" b="0"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Docelowo wszystkie formularze dostępne dla klienta KAS z obszaru cła i akcyzy dostępne będą z kontekstu podmiotu.</a:t>
            </a:r>
          </a:p>
        </p:txBody>
      </p:sp>
      <p:sp>
        <p:nvSpPr>
          <p:cNvPr id="10" name="object 2">
            <a:extLst>
              <a:ext uri="{FF2B5EF4-FFF2-40B4-BE49-F238E27FC236}">
                <a16:creationId xmlns:a16="http://schemas.microsoft.com/office/drawing/2014/main" id="{2A6E2B48-4B9A-306A-4BD7-88D0389E59B9}"/>
              </a:ext>
            </a:extLst>
          </p:cNvPr>
          <p:cNvSpPr txBox="1"/>
          <p:nvPr/>
        </p:nvSpPr>
        <p:spPr>
          <a:xfrm>
            <a:off x="1144453" y="5251462"/>
            <a:ext cx="6565585" cy="2016578"/>
          </a:xfrm>
          <a:prstGeom prst="rect">
            <a:avLst/>
          </a:prstGeom>
        </p:spPr>
        <p:txBody>
          <a:bodyPr vert="horz" wrap="square" lIns="0" tIns="12700" rIns="0" bIns="0" rtlCol="0">
            <a:spAutoFit/>
          </a:bodyPr>
          <a:lstStyle/>
          <a:p>
            <a:pPr marL="0" marR="5080" lvl="0" indent="0" defTabSz="914400" eaLnBrk="1" fontAlgn="auto" latinLnBrk="0" hangingPunct="1">
              <a:lnSpc>
                <a:spcPts val="2180"/>
              </a:lnSpc>
              <a:spcBef>
                <a:spcPts val="100"/>
              </a:spcBef>
              <a:spcAft>
                <a:spcPts val="0"/>
              </a:spcAft>
              <a:buClrTx/>
              <a:buSzTx/>
              <a:buFontTx/>
              <a:buNone/>
              <a:tabLst/>
              <a:defRPr/>
            </a:pPr>
            <a:r>
              <a:rPr kumimoji="0" lang="pl-PL" sz="1800" b="1" i="0" u="none" strike="noStrike" kern="0" cap="none" spc="0" normalizeH="0" baseline="0" noProof="0" dirty="0">
                <a:ln>
                  <a:noFill/>
                </a:ln>
                <a:solidFill>
                  <a:srgbClr val="000000"/>
                </a:solidFill>
                <a:effectLst/>
                <a:uLnTx/>
                <a:uFillTx/>
                <a:latin typeface="+mn-lt"/>
                <a:ea typeface="Calibri" panose="020F0502020204030204" pitchFamily="34" charset="0"/>
                <a:cs typeface="Calibri" panose="020F0502020204030204" pitchFamily="34" charset="0"/>
              </a:rPr>
              <a:t>Projekt Cyfrowa Obsługa Zgłoszeń (PUESC.P4.1) system ISZTAR4</a:t>
            </a:r>
          </a:p>
          <a:p>
            <a:pPr marL="0" marR="5080" lvl="0" indent="0" algn="l" defTabSz="914400" eaLnBrk="1" fontAlgn="auto" latinLnBrk="0" hangingPunct="1">
              <a:lnSpc>
                <a:spcPts val="2180"/>
              </a:lnSpc>
              <a:spcBef>
                <a:spcPts val="100"/>
              </a:spcBef>
              <a:spcAft>
                <a:spcPts val="0"/>
              </a:spcAft>
              <a:buClrTx/>
              <a:buSzTx/>
              <a:buFontTx/>
              <a:buNone/>
              <a:tabLst/>
              <a:defRPr/>
            </a:pPr>
            <a:r>
              <a:rPr kumimoji="0" lang="pl-PL" sz="1800" i="0" u="none" strike="noStrike" kern="0" cap="none" spc="0" normalizeH="0" baseline="0" noProof="0" dirty="0">
                <a:ln>
                  <a:noFill/>
                </a:ln>
                <a:solidFill>
                  <a:srgbClr val="000000"/>
                </a:solidFill>
                <a:effectLst/>
                <a:uLnTx/>
                <a:uFillTx/>
                <a:latin typeface="+mn-lt"/>
                <a:ea typeface="Calibri" panose="020F0502020204030204" pitchFamily="34" charset="0"/>
                <a:cs typeface="Calibri" panose="020F0502020204030204" pitchFamily="34" charset="0"/>
              </a:rPr>
              <a:t>Zmiana sposobu prezentacji obiektu typu „przypis” powiązanego z obiektem typu „kod dodatkowy” w sposób tożsamy jak ma to miejsce w przypadku prezentacji przypisu powiązanego z obiektem typu „środek”</a:t>
            </a:r>
          </a:p>
          <a:p>
            <a:pPr marL="0" marR="5080" lvl="0" indent="0" defTabSz="914400" eaLnBrk="1" fontAlgn="auto" latinLnBrk="0" hangingPunct="1">
              <a:lnSpc>
                <a:spcPts val="2180"/>
              </a:lnSpc>
              <a:spcBef>
                <a:spcPts val="100"/>
              </a:spcBef>
              <a:spcAft>
                <a:spcPts val="0"/>
              </a:spcAft>
              <a:buClrTx/>
              <a:buSzTx/>
              <a:buFontTx/>
              <a:buNone/>
              <a:tabLst/>
              <a:defRPr/>
            </a:pPr>
            <a:endParaRPr kumimoji="0" lang="pl-PL" sz="1800" i="0" u="none" strike="noStrike" kern="0" cap="none" spc="0" normalizeH="0" baseline="0" noProof="0" dirty="0">
              <a:ln>
                <a:noFill/>
              </a:ln>
              <a:solidFill>
                <a:srgbClr val="000000"/>
              </a:solidFill>
              <a:effectLst/>
              <a:uLnTx/>
              <a:uFillTx/>
              <a:latin typeface="+mn-lt"/>
              <a:ea typeface="Calibri" panose="020F0502020204030204" pitchFamily="34" charset="0"/>
              <a:cs typeface="Calibri" panose="020F0502020204030204" pitchFamily="34" charset="0"/>
            </a:endParaRPr>
          </a:p>
          <a:p>
            <a:pPr marL="0" marR="5080" lvl="0" indent="0" defTabSz="914400" eaLnBrk="1" fontAlgn="auto" latinLnBrk="0" hangingPunct="1">
              <a:lnSpc>
                <a:spcPts val="2180"/>
              </a:lnSpc>
              <a:spcBef>
                <a:spcPts val="100"/>
              </a:spcBef>
              <a:spcAft>
                <a:spcPts val="0"/>
              </a:spcAft>
              <a:buClrTx/>
              <a:buSzTx/>
              <a:buFontTx/>
              <a:buNone/>
              <a:tabLst/>
              <a:defRPr/>
            </a:pPr>
            <a:r>
              <a:rPr kumimoji="0" lang="pl-PL" sz="1800" i="0" u="none" strike="noStrike" kern="0" cap="none" spc="0" normalizeH="0" baseline="0" noProof="0" dirty="0">
                <a:ln>
                  <a:noFill/>
                </a:ln>
                <a:solidFill>
                  <a:srgbClr val="000000"/>
                </a:solidFill>
                <a:effectLst/>
                <a:uLnTx/>
                <a:uFillTx/>
                <a:latin typeface="+mn-lt"/>
                <a:ea typeface="Calibri" panose="020F0502020204030204" pitchFamily="34" charset="0"/>
                <a:cs typeface="Calibri" panose="020F0502020204030204" pitchFamily="34" charset="0"/>
              </a:rPr>
              <a:t>II kwartał 2026 r.</a:t>
            </a:r>
          </a:p>
        </p:txBody>
      </p:sp>
      <p:sp>
        <p:nvSpPr>
          <p:cNvPr id="11" name="object 11">
            <a:extLst>
              <a:ext uri="{FF2B5EF4-FFF2-40B4-BE49-F238E27FC236}">
                <a16:creationId xmlns:a16="http://schemas.microsoft.com/office/drawing/2014/main" id="{E3E79DB1-C196-AE17-32D9-4FFC3ED6BE11}"/>
              </a:ext>
            </a:extLst>
          </p:cNvPr>
          <p:cNvSpPr txBox="1"/>
          <p:nvPr/>
        </p:nvSpPr>
        <p:spPr>
          <a:xfrm>
            <a:off x="8388986" y="5231783"/>
            <a:ext cx="10601058" cy="849592"/>
          </a:xfrm>
          <a:prstGeom prst="rect">
            <a:avLst/>
          </a:prstGeom>
        </p:spPr>
        <p:txBody>
          <a:bodyPr vert="horz" wrap="square" lIns="0" tIns="12700" rIns="0" bIns="0" rtlCol="0">
            <a:spAutoFit/>
          </a:bodyPr>
          <a:lstStyle/>
          <a:p>
            <a:pPr marL="0" marR="0" lvl="0" indent="0" defTabSz="914400" eaLnBrk="1" fontAlgn="auto" latinLnBrk="0" hangingPunct="1">
              <a:lnSpc>
                <a:spcPts val="2180"/>
              </a:lnSpc>
              <a:spcBef>
                <a:spcPts val="0"/>
              </a:spcBef>
              <a:spcAft>
                <a:spcPts val="0"/>
              </a:spcAft>
              <a:buClrTx/>
              <a:buSzTx/>
              <a:buFontTx/>
              <a:buNone/>
              <a:tabLst/>
              <a:defRPr/>
            </a:pPr>
            <a:r>
              <a:rPr kumimoji="0" lang="pl-PL" sz="1800" b="0" i="0" u="none" strike="noStrike" kern="0" cap="none" spc="0" normalizeH="0" baseline="0" noProof="0" dirty="0">
                <a:ln>
                  <a:noFill/>
                </a:ln>
                <a:solidFill>
                  <a:srgbClr val="000000"/>
                </a:solidFill>
                <a:effectLst/>
                <a:uLnTx/>
                <a:uFillTx/>
                <a:latin typeface="+mn-lt"/>
              </a:rPr>
              <a:t>W Przeglądarce taryfowej ISZTAR4 wprowadzona została zmiana polegająca na dodaniu prezentacji nowego typu przypisów (link oraz podgląd opisu) powiązanych z kodami dodatkowymi określającymi szczegóły stosowania środków taryfowych.</a:t>
            </a:r>
          </a:p>
        </p:txBody>
      </p:sp>
      <p:sp>
        <p:nvSpPr>
          <p:cNvPr id="12" name="pole tekstowe 11">
            <a:extLst>
              <a:ext uri="{FF2B5EF4-FFF2-40B4-BE49-F238E27FC236}">
                <a16:creationId xmlns:a16="http://schemas.microsoft.com/office/drawing/2014/main" id="{F25AB91E-3116-85DB-12E0-86032D7B8D75}"/>
              </a:ext>
            </a:extLst>
          </p:cNvPr>
          <p:cNvSpPr txBox="1"/>
          <p:nvPr/>
        </p:nvSpPr>
        <p:spPr>
          <a:xfrm>
            <a:off x="1062590" y="7670183"/>
            <a:ext cx="6763892" cy="1477328"/>
          </a:xfrm>
          <a:prstGeom prst="rect">
            <a:avLst/>
          </a:prstGeom>
          <a:noFill/>
        </p:spPr>
        <p:txBody>
          <a:bodyPr wrap="square">
            <a:spAutoFit/>
          </a:bodyPr>
          <a:lstStyle/>
          <a:p>
            <a:r>
              <a:rPr lang="pl-PL" b="1" dirty="0">
                <a:solidFill>
                  <a:prstClr val="black"/>
                </a:solidFill>
                <a:latin typeface="+mn-lt"/>
                <a:ea typeface="Calibri" panose="020F0502020204030204" pitchFamily="34" charset="0"/>
                <a:cs typeface="Calibri" panose="020F0502020204030204" pitchFamily="34" charset="0"/>
              </a:rPr>
              <a:t>Projekt Single </a:t>
            </a:r>
            <a:r>
              <a:rPr lang="pl-PL" b="1" dirty="0" err="1">
                <a:solidFill>
                  <a:prstClr val="black"/>
                </a:solidFill>
                <a:latin typeface="+mn-lt"/>
                <a:ea typeface="Calibri" panose="020F0502020204030204" pitchFamily="34" charset="0"/>
                <a:cs typeface="Calibri" panose="020F0502020204030204" pitchFamily="34" charset="0"/>
              </a:rPr>
              <a:t>Window</a:t>
            </a:r>
            <a:r>
              <a:rPr lang="pl-PL" b="1" dirty="0">
                <a:solidFill>
                  <a:prstClr val="black"/>
                </a:solidFill>
                <a:latin typeface="+mn-lt"/>
                <a:ea typeface="Calibri" panose="020F0502020204030204" pitchFamily="34" charset="0"/>
                <a:cs typeface="Calibri" panose="020F0502020204030204" pitchFamily="34" charset="0"/>
              </a:rPr>
              <a:t> Plus (PUESC.P4.2) system PKWD-SINGLE WINDOW</a:t>
            </a:r>
          </a:p>
          <a:p>
            <a:r>
              <a:rPr lang="pl-PL" dirty="0">
                <a:solidFill>
                  <a:prstClr val="black"/>
                </a:solidFill>
                <a:latin typeface="+mn-lt"/>
                <a:ea typeface="Calibri" panose="020F0502020204030204" pitchFamily="34" charset="0"/>
                <a:cs typeface="Calibri" panose="020F0502020204030204" pitchFamily="34" charset="0"/>
              </a:rPr>
              <a:t>Integracja z systemem EU CSW-CERTEX wydanie 5.1</a:t>
            </a:r>
            <a:br>
              <a:rPr lang="pl-PL" dirty="0">
                <a:solidFill>
                  <a:prstClr val="black"/>
                </a:solidFill>
                <a:latin typeface="+mn-lt"/>
                <a:ea typeface="Calibri" panose="020F0502020204030204" pitchFamily="34" charset="0"/>
                <a:cs typeface="Calibri" panose="020F0502020204030204" pitchFamily="34" charset="0"/>
              </a:rPr>
            </a:br>
            <a:endParaRPr lang="pl-PL" dirty="0">
              <a:solidFill>
                <a:prstClr val="black"/>
              </a:solidFill>
              <a:latin typeface="+mn-lt"/>
              <a:ea typeface="Calibri" panose="020F0502020204030204" pitchFamily="34" charset="0"/>
              <a:cs typeface="Calibri" panose="020F0502020204030204" pitchFamily="34" charset="0"/>
            </a:endParaRPr>
          </a:p>
          <a:p>
            <a:r>
              <a:rPr lang="pl-PL" dirty="0">
                <a:solidFill>
                  <a:prstClr val="black"/>
                </a:solidFill>
                <a:latin typeface="+mn-lt"/>
                <a:ea typeface="Calibri" panose="020F0502020204030204" pitchFamily="34" charset="0"/>
                <a:cs typeface="Calibri" panose="020F0502020204030204" pitchFamily="34" charset="0"/>
              </a:rPr>
              <a:t>I kwartał 2026 r.</a:t>
            </a:r>
          </a:p>
        </p:txBody>
      </p:sp>
      <p:sp>
        <p:nvSpPr>
          <p:cNvPr id="14" name="pole tekstowe 13">
            <a:extLst>
              <a:ext uri="{FF2B5EF4-FFF2-40B4-BE49-F238E27FC236}">
                <a16:creationId xmlns:a16="http://schemas.microsoft.com/office/drawing/2014/main" id="{B81F8288-8CA0-A871-59B9-70EBEC342AF7}"/>
              </a:ext>
            </a:extLst>
          </p:cNvPr>
          <p:cNvSpPr txBox="1"/>
          <p:nvPr/>
        </p:nvSpPr>
        <p:spPr>
          <a:xfrm>
            <a:off x="8321498" y="7546356"/>
            <a:ext cx="10600034" cy="2308324"/>
          </a:xfrm>
          <a:prstGeom prst="rect">
            <a:avLst/>
          </a:prstGeom>
          <a:noFill/>
        </p:spPr>
        <p:txBody>
          <a:bodyPr wrap="square">
            <a:spAutoFit/>
          </a:bodyPr>
          <a:lstStyle/>
          <a:p>
            <a:r>
              <a:rPr lang="pl-PL" b="0" i="0" u="none" dirty="0">
                <a:solidFill>
                  <a:schemeClr val="tx1"/>
                </a:solidFill>
                <a:effectLst/>
                <a:latin typeface="+mn-lt"/>
                <a:ea typeface="Calibri" panose="020F0502020204030204" pitchFamily="34" charset="0"/>
                <a:cs typeface="Calibri" panose="020F0502020204030204" pitchFamily="34" charset="0"/>
              </a:rPr>
              <a:t>Integracja systemu PKWD-SINGLE WINDOW z EU CSW-CERTEX </a:t>
            </a:r>
            <a:r>
              <a:rPr lang="pl-PL" b="0" i="0" u="none" dirty="0" err="1">
                <a:solidFill>
                  <a:schemeClr val="tx1"/>
                </a:solidFill>
                <a:effectLst/>
                <a:latin typeface="+mn-lt"/>
                <a:ea typeface="Calibri" panose="020F0502020204030204" pitchFamily="34" charset="0"/>
                <a:cs typeface="Calibri" panose="020F0502020204030204" pitchFamily="34" charset="0"/>
              </a:rPr>
              <a:t>Release</a:t>
            </a:r>
            <a:r>
              <a:rPr lang="pl-PL" b="0" i="0" u="none" dirty="0">
                <a:solidFill>
                  <a:schemeClr val="tx1"/>
                </a:solidFill>
                <a:effectLst/>
                <a:latin typeface="+mn-lt"/>
                <a:ea typeface="Calibri" panose="020F0502020204030204" pitchFamily="34" charset="0"/>
                <a:cs typeface="Calibri" panose="020F0502020204030204" pitchFamily="34" charset="0"/>
              </a:rPr>
              <a:t> 5.1 poszerzyła zestaw dokumentów UE wymaganych do zgłoszenia celnego, walidowanych automatycznie w trakcie odprawy celnej. Aktualnie sprawdzane są dokumenty: CHED-A, CHED-P, CHED-D, CHED-PP, COI, ODS, FGAS, dotyczące importu dóbr kultury (ICG) i CBAM. </a:t>
            </a:r>
            <a:br>
              <a:rPr lang="pl-PL" b="0" i="0" u="none" dirty="0">
                <a:solidFill>
                  <a:schemeClr val="tx1"/>
                </a:solidFill>
                <a:effectLst/>
                <a:latin typeface="+mn-lt"/>
                <a:ea typeface="Calibri" panose="020F0502020204030204" pitchFamily="34" charset="0"/>
                <a:cs typeface="Calibri" panose="020F0502020204030204" pitchFamily="34" charset="0"/>
              </a:rPr>
            </a:br>
            <a:r>
              <a:rPr lang="pl-PL" b="0" i="0" u="none" dirty="0">
                <a:solidFill>
                  <a:schemeClr val="tx1"/>
                </a:solidFill>
                <a:effectLst/>
                <a:latin typeface="+mn-lt"/>
                <a:ea typeface="Calibri" panose="020F0502020204030204" pitchFamily="34" charset="0"/>
                <a:cs typeface="Calibri" panose="020F0502020204030204" pitchFamily="34" charset="0"/>
              </a:rPr>
              <a:t>W ponad 90% przypadków walidacja automatyczna przebiega pozytywnie (tzw. "happy </a:t>
            </a:r>
            <a:r>
              <a:rPr lang="pl-PL" b="0" i="0" u="none" dirty="0" err="1">
                <a:solidFill>
                  <a:schemeClr val="tx1"/>
                </a:solidFill>
                <a:effectLst/>
                <a:latin typeface="+mn-lt"/>
                <a:ea typeface="Calibri" panose="020F0502020204030204" pitchFamily="34" charset="0"/>
                <a:cs typeface="Calibri" panose="020F0502020204030204" pitchFamily="34" charset="0"/>
              </a:rPr>
              <a:t>flow</a:t>
            </a:r>
            <a:r>
              <a:rPr lang="pl-PL" b="0" i="0" u="none" dirty="0">
                <a:solidFill>
                  <a:schemeClr val="tx1"/>
                </a:solidFill>
                <a:effectLst/>
                <a:latin typeface="+mn-lt"/>
                <a:ea typeface="Calibri" panose="020F0502020204030204" pitchFamily="34" charset="0"/>
                <a:cs typeface="Calibri" panose="020F0502020204030204" pitchFamily="34" charset="0"/>
              </a:rPr>
              <a:t>") i nie wymaga konieczności manualnej interwencji ze strony funkcjonariuszy zaangażowanych w proces odprawy celnej towarów, a tym samym nie jest wymagane przez podmioty </a:t>
            </a:r>
            <a:r>
              <a:rPr lang="pl-PL" b="0" i="0" u="non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gospodarcze dostarczanie organom KAS dokumentów w formie papierowej (tradycyjnej). </a:t>
            </a:r>
            <a:endParaRPr lang="pl-PL" sz="1500" dirty="0">
              <a:solidFill>
                <a:srgbClr val="FF0000"/>
              </a:solidFill>
              <a:latin typeface="Lato" panose="020F0502020204030203" pitchFamily="34" charset="-18"/>
            </a:endParaRPr>
          </a:p>
        </p:txBody>
      </p:sp>
    </p:spTree>
    <p:extLst>
      <p:ext uri="{BB962C8B-B14F-4D97-AF65-F5344CB8AC3E}">
        <p14:creationId xmlns:p14="http://schemas.microsoft.com/office/powerpoint/2010/main" val="33285017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13E0F2-CC9E-6972-6E76-3A347C8A2C5C}"/>
            </a:ext>
          </a:extLst>
        </p:cNvPr>
        <p:cNvGrpSpPr/>
        <p:nvPr/>
      </p:nvGrpSpPr>
      <p:grpSpPr>
        <a:xfrm>
          <a:off x="0" y="0"/>
          <a:ext cx="0" cy="0"/>
          <a:chOff x="0" y="0"/>
          <a:chExt cx="0" cy="0"/>
        </a:xfrm>
      </p:grpSpPr>
      <p:sp>
        <p:nvSpPr>
          <p:cNvPr id="37" name="object 37">
            <a:extLst>
              <a:ext uri="{FF2B5EF4-FFF2-40B4-BE49-F238E27FC236}">
                <a16:creationId xmlns:a16="http://schemas.microsoft.com/office/drawing/2014/main" id="{CA3F7F93-31D4-42B3-21F0-B34BD8692BBE}"/>
              </a:ext>
            </a:extLst>
          </p:cNvPr>
          <p:cNvSpPr txBox="1">
            <a:spLocks noGrp="1"/>
          </p:cNvSpPr>
          <p:nvPr>
            <p:ph type="dt" sz="half" idx="6"/>
          </p:nvPr>
        </p:nvSpPr>
        <p:spPr>
          <a:prstGeom prst="rect">
            <a:avLst/>
          </a:prstGeom>
        </p:spPr>
        <p:txBody>
          <a:bodyPr vert="horz" wrap="square" lIns="0" tIns="27940" rIns="0" bIns="0" rtlCol="0">
            <a:spAutoFit/>
          </a:bodyPr>
          <a:lstStyle/>
          <a:p>
            <a:pPr marL="12700">
              <a:lnSpc>
                <a:spcPct val="100000"/>
              </a:lnSpc>
              <a:spcBef>
                <a:spcPts val="220"/>
              </a:spcBef>
              <a:tabLst>
                <a:tab pos="2276475" algn="l"/>
                <a:tab pos="2463165" algn="l"/>
              </a:tabLst>
            </a:pPr>
            <a:r>
              <a:rPr spc="120" dirty="0"/>
              <a:t>Ministerstwo</a:t>
            </a:r>
            <a:r>
              <a:rPr spc="290" dirty="0"/>
              <a:t> </a:t>
            </a:r>
            <a:r>
              <a:rPr spc="114" dirty="0"/>
              <a:t>Finansów</a:t>
            </a:r>
            <a:r>
              <a:rPr dirty="0"/>
              <a:t>	</a:t>
            </a:r>
            <a:r>
              <a:rPr b="0" spc="-50" dirty="0">
                <a:latin typeface="Open Sans"/>
                <a:cs typeface="Open Sans"/>
              </a:rPr>
              <a:t>/</a:t>
            </a:r>
            <a:r>
              <a:rPr b="0" dirty="0">
                <a:latin typeface="Open Sans"/>
                <a:cs typeface="Open Sans"/>
              </a:rPr>
              <a:t>	</a:t>
            </a:r>
            <a:r>
              <a:rPr b="0" spc="110" dirty="0">
                <a:latin typeface="Open Sans"/>
                <a:cs typeface="Open Sans"/>
              </a:rPr>
              <a:t>gov.pl/finanse </a:t>
            </a:r>
          </a:p>
        </p:txBody>
      </p:sp>
      <p:sp>
        <p:nvSpPr>
          <p:cNvPr id="38" name="object 38">
            <a:extLst>
              <a:ext uri="{FF2B5EF4-FFF2-40B4-BE49-F238E27FC236}">
                <a16:creationId xmlns:a16="http://schemas.microsoft.com/office/drawing/2014/main" id="{105AAB0F-4A2E-A96F-00CD-62F607409229}"/>
              </a:ext>
            </a:extLst>
          </p:cNvPr>
          <p:cNvSpPr txBox="1">
            <a:spLocks noGrp="1"/>
          </p:cNvSpPr>
          <p:nvPr>
            <p:ph type="ftr" sz="quarter" idx="5"/>
          </p:nvPr>
        </p:nvSpPr>
        <p:spPr>
          <a:prstGeom prst="rect">
            <a:avLst/>
          </a:prstGeom>
        </p:spPr>
        <p:txBody>
          <a:bodyPr vert="horz" wrap="square" lIns="0" tIns="27940" rIns="0" bIns="0" rtlCol="0">
            <a:spAutoFit/>
          </a:bodyPr>
          <a:lstStyle/>
          <a:p>
            <a:pPr marL="12700">
              <a:lnSpc>
                <a:spcPct val="100000"/>
              </a:lnSpc>
              <a:spcBef>
                <a:spcPts val="220"/>
              </a:spcBef>
              <a:tabLst>
                <a:tab pos="3196590" algn="l"/>
                <a:tab pos="3382645" algn="l"/>
              </a:tabLst>
            </a:pPr>
            <a:r>
              <a:rPr spc="120" dirty="0"/>
              <a:t>Krajowa</a:t>
            </a:r>
            <a:r>
              <a:rPr spc="265" dirty="0"/>
              <a:t> </a:t>
            </a:r>
            <a:r>
              <a:rPr spc="130" dirty="0"/>
              <a:t>Administracja</a:t>
            </a:r>
            <a:r>
              <a:rPr spc="270" dirty="0"/>
              <a:t> </a:t>
            </a:r>
            <a:r>
              <a:rPr spc="105" dirty="0"/>
              <a:t>Skarbowa</a:t>
            </a:r>
            <a:r>
              <a:rPr dirty="0"/>
              <a:t>	</a:t>
            </a:r>
            <a:r>
              <a:rPr b="0" spc="-50" dirty="0">
                <a:latin typeface="Open Sans"/>
                <a:cs typeface="Open Sans"/>
              </a:rPr>
              <a:t>/</a:t>
            </a:r>
            <a:r>
              <a:rPr b="0" dirty="0">
                <a:latin typeface="Open Sans"/>
                <a:cs typeface="Open Sans"/>
              </a:rPr>
              <a:t>	</a:t>
            </a:r>
            <a:r>
              <a:rPr b="0" spc="114" dirty="0">
                <a:latin typeface="Open Sans"/>
                <a:cs typeface="Open Sans"/>
              </a:rPr>
              <a:t>gov.pl/kas </a:t>
            </a:r>
          </a:p>
        </p:txBody>
      </p:sp>
      <p:sp>
        <p:nvSpPr>
          <p:cNvPr id="39" name="object 39">
            <a:extLst>
              <a:ext uri="{FF2B5EF4-FFF2-40B4-BE49-F238E27FC236}">
                <a16:creationId xmlns:a16="http://schemas.microsoft.com/office/drawing/2014/main" id="{47705D71-571D-6A12-8950-E9D821AD8260}"/>
              </a:ext>
            </a:extLst>
          </p:cNvPr>
          <p:cNvSpPr txBox="1">
            <a:spLocks noGrp="1"/>
          </p:cNvSpPr>
          <p:nvPr>
            <p:ph type="sldNum" sz="quarter" idx="7"/>
          </p:nvPr>
        </p:nvSpPr>
        <p:spPr>
          <a:xfrm>
            <a:off x="18929260" y="10751027"/>
            <a:ext cx="571590" cy="212879"/>
          </a:xfrm>
          <a:prstGeom prst="rect">
            <a:avLst/>
          </a:prstGeom>
        </p:spPr>
        <p:txBody>
          <a:bodyPr vert="horz" wrap="square" lIns="0" tIns="27940" rIns="0" bIns="0" rtlCol="0">
            <a:spAutoFit/>
          </a:bodyPr>
          <a:lstStyle/>
          <a:p>
            <a:pPr marL="38100">
              <a:lnSpc>
                <a:spcPct val="100000"/>
              </a:lnSpc>
              <a:spcBef>
                <a:spcPts val="220"/>
              </a:spcBef>
            </a:pPr>
            <a:fld id="{81D60167-4931-47E6-BA6A-407CBD079E47}" type="slidenum">
              <a:rPr spc="-50" dirty="0"/>
              <a:t>30</a:t>
            </a:fld>
            <a:endParaRPr spc="-50" dirty="0"/>
          </a:p>
        </p:txBody>
      </p:sp>
      <p:sp>
        <p:nvSpPr>
          <p:cNvPr id="5" name="object 10">
            <a:extLst>
              <a:ext uri="{FF2B5EF4-FFF2-40B4-BE49-F238E27FC236}">
                <a16:creationId xmlns:a16="http://schemas.microsoft.com/office/drawing/2014/main" id="{9CF504A7-FA27-DAD3-891A-6E1B08BD4AF8}"/>
              </a:ext>
            </a:extLst>
          </p:cNvPr>
          <p:cNvSpPr txBox="1"/>
          <p:nvPr/>
        </p:nvSpPr>
        <p:spPr>
          <a:xfrm>
            <a:off x="8388986" y="2320761"/>
            <a:ext cx="5423290" cy="444994"/>
          </a:xfrm>
          <a:prstGeom prst="rect">
            <a:avLst/>
          </a:prstGeom>
        </p:spPr>
        <p:txBody>
          <a:bodyPr vert="horz" wrap="square" lIns="0" tIns="13970" rIns="0" bIns="0" rtlCol="0">
            <a:spAutoFit/>
          </a:bodyPr>
          <a:lstStyle/>
          <a:p>
            <a:pPr marL="12700">
              <a:lnSpc>
                <a:spcPct val="100000"/>
              </a:lnSpc>
              <a:spcBef>
                <a:spcPts val="110"/>
              </a:spcBef>
            </a:pPr>
            <a:r>
              <a:rPr lang="pl-PL" sz="2800" b="1" dirty="0">
                <a:solidFill>
                  <a:schemeClr val="tx1"/>
                </a:solidFill>
                <a:latin typeface="+mn-lt"/>
                <a:cs typeface="Lato Black"/>
              </a:rPr>
              <a:t>Jak</a:t>
            </a:r>
            <a:r>
              <a:rPr lang="pl-PL" sz="2800" b="1" spc="-65" dirty="0">
                <a:solidFill>
                  <a:schemeClr val="tx1"/>
                </a:solidFill>
                <a:latin typeface="+mn-lt"/>
                <a:cs typeface="Lato Black"/>
              </a:rPr>
              <a:t> </a:t>
            </a:r>
            <a:r>
              <a:rPr lang="pl-PL" sz="2800" b="1" dirty="0">
                <a:solidFill>
                  <a:schemeClr val="tx1"/>
                </a:solidFill>
                <a:latin typeface="+mn-lt"/>
                <a:cs typeface="Lato Black"/>
              </a:rPr>
              <a:t>korzystają</a:t>
            </a:r>
            <a:r>
              <a:rPr lang="pl-PL" sz="2800" b="1" spc="-65" dirty="0">
                <a:solidFill>
                  <a:schemeClr val="tx1"/>
                </a:solidFill>
                <a:latin typeface="+mn-lt"/>
                <a:cs typeface="Lato Black"/>
              </a:rPr>
              <a:t> </a:t>
            </a:r>
            <a:r>
              <a:rPr lang="pl-PL" sz="2800" b="1" spc="-10" dirty="0">
                <a:solidFill>
                  <a:schemeClr val="tx1"/>
                </a:solidFill>
                <a:latin typeface="+mn-lt"/>
                <a:cs typeface="Lato Black"/>
              </a:rPr>
              <a:t>obywatele</a:t>
            </a:r>
            <a:endParaRPr lang="pl-PL" sz="2800" dirty="0">
              <a:solidFill>
                <a:schemeClr val="tx1"/>
              </a:solidFill>
              <a:latin typeface="+mn-lt"/>
              <a:cs typeface="Lato Black"/>
            </a:endParaRPr>
          </a:p>
        </p:txBody>
      </p:sp>
      <p:sp>
        <p:nvSpPr>
          <p:cNvPr id="6" name="object 18">
            <a:extLst>
              <a:ext uri="{FF2B5EF4-FFF2-40B4-BE49-F238E27FC236}">
                <a16:creationId xmlns:a16="http://schemas.microsoft.com/office/drawing/2014/main" id="{5886674B-202E-FFF7-57BA-56CCD905C5F9}"/>
              </a:ext>
            </a:extLst>
          </p:cNvPr>
          <p:cNvSpPr/>
          <p:nvPr/>
        </p:nvSpPr>
        <p:spPr>
          <a:xfrm>
            <a:off x="1087436" y="2945783"/>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latin typeface="+mn-lt"/>
            </a:endParaRPr>
          </a:p>
        </p:txBody>
      </p:sp>
      <p:sp>
        <p:nvSpPr>
          <p:cNvPr id="24" name="object 18">
            <a:extLst>
              <a:ext uri="{FF2B5EF4-FFF2-40B4-BE49-F238E27FC236}">
                <a16:creationId xmlns:a16="http://schemas.microsoft.com/office/drawing/2014/main" id="{BEF323AF-F828-4327-86A1-A2E27179EB31}"/>
              </a:ext>
            </a:extLst>
          </p:cNvPr>
          <p:cNvSpPr/>
          <p:nvPr/>
        </p:nvSpPr>
        <p:spPr>
          <a:xfrm rot="5400000" flipV="1">
            <a:off x="4536564" y="5984544"/>
            <a:ext cx="7402513" cy="167354"/>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latin typeface="+mn-lt"/>
            </a:endParaRPr>
          </a:p>
        </p:txBody>
      </p:sp>
      <p:sp>
        <p:nvSpPr>
          <p:cNvPr id="26" name="object 18">
            <a:extLst>
              <a:ext uri="{FF2B5EF4-FFF2-40B4-BE49-F238E27FC236}">
                <a16:creationId xmlns:a16="http://schemas.microsoft.com/office/drawing/2014/main" id="{64B30661-878C-096A-8BB6-3DC4AFCCDDB0}"/>
              </a:ext>
            </a:extLst>
          </p:cNvPr>
          <p:cNvSpPr/>
          <p:nvPr/>
        </p:nvSpPr>
        <p:spPr>
          <a:xfrm>
            <a:off x="1087436" y="58070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latin typeface="+mn-lt"/>
            </a:endParaRPr>
          </a:p>
        </p:txBody>
      </p:sp>
      <p:sp>
        <p:nvSpPr>
          <p:cNvPr id="32" name="object 18">
            <a:extLst>
              <a:ext uri="{FF2B5EF4-FFF2-40B4-BE49-F238E27FC236}">
                <a16:creationId xmlns:a16="http://schemas.microsoft.com/office/drawing/2014/main" id="{61B082CA-2BDC-F375-599F-C0CF339F72C2}"/>
              </a:ext>
            </a:extLst>
          </p:cNvPr>
          <p:cNvSpPr/>
          <p:nvPr/>
        </p:nvSpPr>
        <p:spPr>
          <a:xfrm>
            <a:off x="1087436" y="97694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latin typeface="+mn-lt"/>
            </a:endParaRPr>
          </a:p>
        </p:txBody>
      </p:sp>
      <p:sp>
        <p:nvSpPr>
          <p:cNvPr id="33" name="object 8">
            <a:extLst>
              <a:ext uri="{FF2B5EF4-FFF2-40B4-BE49-F238E27FC236}">
                <a16:creationId xmlns:a16="http://schemas.microsoft.com/office/drawing/2014/main" id="{CB2E7892-B053-7109-4715-081DBA52A5BA}"/>
              </a:ext>
            </a:extLst>
          </p:cNvPr>
          <p:cNvSpPr txBox="1"/>
          <p:nvPr/>
        </p:nvSpPr>
        <p:spPr>
          <a:xfrm>
            <a:off x="1060450" y="649545"/>
            <a:ext cx="17514756" cy="689291"/>
          </a:xfrm>
          <a:prstGeom prst="rect">
            <a:avLst/>
          </a:prstGeom>
        </p:spPr>
        <p:txBody>
          <a:bodyPr vert="horz" wrap="square" lIns="0" tIns="12065" rIns="0" bIns="0" rtlCol="0">
            <a:spAutoFit/>
          </a:bodyPr>
          <a:lstStyle/>
          <a:p>
            <a:pPr marL="12700">
              <a:lnSpc>
                <a:spcPct val="100000"/>
              </a:lnSpc>
              <a:spcBef>
                <a:spcPts val="95"/>
              </a:spcBef>
            </a:pPr>
            <a:r>
              <a:rPr lang="pl-PL" sz="4400" b="1" dirty="0">
                <a:latin typeface="+mn-lt"/>
                <a:cs typeface="Lato Black"/>
              </a:rPr>
              <a:t>PUESC – Platforma Usług Elektronicznych Skarbowo-Celnych </a:t>
            </a:r>
            <a:endParaRPr sz="4400" dirty="0">
              <a:latin typeface="+mn-lt"/>
              <a:cs typeface="Lato Black"/>
            </a:endParaRPr>
          </a:p>
        </p:txBody>
      </p:sp>
      <p:sp>
        <p:nvSpPr>
          <p:cNvPr id="19" name="object 18">
            <a:extLst>
              <a:ext uri="{FF2B5EF4-FFF2-40B4-BE49-F238E27FC236}">
                <a16:creationId xmlns:a16="http://schemas.microsoft.com/office/drawing/2014/main" id="{8C77F6B1-B77E-764F-3008-511E3D104107}"/>
              </a:ext>
            </a:extLst>
          </p:cNvPr>
          <p:cNvSpPr/>
          <p:nvPr/>
        </p:nvSpPr>
        <p:spPr>
          <a:xfrm>
            <a:off x="1087436" y="74072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latin typeface="+mn-lt"/>
            </a:endParaRPr>
          </a:p>
        </p:txBody>
      </p:sp>
      <p:sp>
        <p:nvSpPr>
          <p:cNvPr id="13" name="object 9">
            <a:extLst>
              <a:ext uri="{FF2B5EF4-FFF2-40B4-BE49-F238E27FC236}">
                <a16:creationId xmlns:a16="http://schemas.microsoft.com/office/drawing/2014/main" id="{1983C18F-9C16-B281-22AE-F9FFBB0B3234}"/>
              </a:ext>
            </a:extLst>
          </p:cNvPr>
          <p:cNvSpPr txBox="1"/>
          <p:nvPr/>
        </p:nvSpPr>
        <p:spPr>
          <a:xfrm>
            <a:off x="1144453" y="2348467"/>
            <a:ext cx="5535614" cy="444994"/>
          </a:xfrm>
          <a:prstGeom prst="rect">
            <a:avLst/>
          </a:prstGeom>
        </p:spPr>
        <p:txBody>
          <a:bodyPr vert="horz" wrap="square" lIns="0" tIns="13970" rIns="0" bIns="0" rtlCol="0">
            <a:spAutoFit/>
          </a:bodyPr>
          <a:lstStyle>
            <a:defPPr>
              <a:defRPr kern="0"/>
            </a:defPPr>
          </a:lstStyle>
          <a:p>
            <a:pPr marL="12700">
              <a:lnSpc>
                <a:spcPct val="100000"/>
              </a:lnSpc>
              <a:spcBef>
                <a:spcPts val="110"/>
              </a:spcBef>
            </a:pPr>
            <a:r>
              <a:rPr lang="pl-PL" sz="2800" b="1" dirty="0">
                <a:latin typeface="+mn-lt"/>
                <a:cs typeface="Lato Black"/>
              </a:rPr>
              <a:t>Wdrożone </a:t>
            </a:r>
            <a:r>
              <a:rPr sz="2800" b="1" spc="-75" dirty="0">
                <a:latin typeface="+mn-lt"/>
                <a:cs typeface="Lato Black"/>
              </a:rPr>
              <a:t> </a:t>
            </a:r>
            <a:r>
              <a:rPr sz="2800" b="1" spc="-10" dirty="0">
                <a:latin typeface="+mn-lt"/>
                <a:cs typeface="Lato Black"/>
              </a:rPr>
              <a:t>funkcjonalności</a:t>
            </a:r>
            <a:endParaRPr sz="2800" dirty="0">
              <a:latin typeface="+mn-lt"/>
              <a:cs typeface="Lato Black"/>
            </a:endParaRPr>
          </a:p>
        </p:txBody>
      </p:sp>
      <p:sp>
        <p:nvSpPr>
          <p:cNvPr id="8" name="object 2">
            <a:extLst>
              <a:ext uri="{FF2B5EF4-FFF2-40B4-BE49-F238E27FC236}">
                <a16:creationId xmlns:a16="http://schemas.microsoft.com/office/drawing/2014/main" id="{109EBFA5-1E6A-D922-0618-D751AAFE6E77}"/>
              </a:ext>
            </a:extLst>
          </p:cNvPr>
          <p:cNvSpPr txBox="1"/>
          <p:nvPr/>
        </p:nvSpPr>
        <p:spPr>
          <a:xfrm>
            <a:off x="1144453" y="3241670"/>
            <a:ext cx="6853824" cy="2298706"/>
          </a:xfrm>
          <a:prstGeom prst="rect">
            <a:avLst/>
          </a:prstGeom>
        </p:spPr>
        <p:txBody>
          <a:bodyPr vert="horz" wrap="square" lIns="0" tIns="12700" rIns="0" bIns="0" rtlCol="0">
            <a:spAutoFit/>
          </a:bodyPr>
          <a:lstStyle/>
          <a:p>
            <a:pPr marR="5080">
              <a:lnSpc>
                <a:spcPts val="2180"/>
              </a:lnSpc>
              <a:spcBef>
                <a:spcPts val="100"/>
              </a:spcBef>
            </a:pPr>
            <a:r>
              <a:rPr lang="pl-PL" b="1" i="0" u="none" strike="noStrike" dirty="0">
                <a:solidFill>
                  <a:srgbClr val="000000"/>
                </a:solidFill>
                <a:effectLst/>
                <a:latin typeface="+mn-lt"/>
                <a:ea typeface="Calibri" panose="020F0502020204030204" pitchFamily="34" charset="0"/>
                <a:cs typeface="Calibri" panose="020F0502020204030204" pitchFamily="34" charset="0"/>
              </a:rPr>
              <a:t>Projekt Cyfrowa Obsługa Deklaracji i Płatności (PUESC.P12) </a:t>
            </a:r>
            <a:br>
              <a:rPr lang="pl-PL" b="1" i="0" u="none" strike="noStrike" dirty="0">
                <a:solidFill>
                  <a:srgbClr val="000000"/>
                </a:solidFill>
                <a:effectLst/>
                <a:latin typeface="+mn-lt"/>
                <a:ea typeface="Calibri" panose="020F0502020204030204" pitchFamily="34" charset="0"/>
                <a:cs typeface="Calibri" panose="020F0502020204030204" pitchFamily="34" charset="0"/>
              </a:rPr>
            </a:br>
            <a:r>
              <a:rPr lang="pl-PL" b="1" i="0" u="none" strike="noStrike" dirty="0">
                <a:solidFill>
                  <a:srgbClr val="000000"/>
                </a:solidFill>
                <a:effectLst/>
                <a:latin typeface="+mn-lt"/>
                <a:ea typeface="Calibri" panose="020F0502020204030204" pitchFamily="34" charset="0"/>
                <a:cs typeface="Calibri" panose="020F0502020204030204" pitchFamily="34" charset="0"/>
              </a:rPr>
              <a:t>system ZEFIR2</a:t>
            </a:r>
          </a:p>
          <a:p>
            <a:pPr marR="5080">
              <a:lnSpc>
                <a:spcPts val="2180"/>
              </a:lnSpc>
              <a:spcBef>
                <a:spcPts val="100"/>
              </a:spcBef>
            </a:pPr>
            <a:r>
              <a:rPr lang="pl-PL" b="0" i="0" u="none" strike="noStrike" dirty="0">
                <a:solidFill>
                  <a:srgbClr val="000000"/>
                </a:solidFill>
                <a:effectLst/>
                <a:latin typeface="+mn-lt"/>
                <a:ea typeface="Calibri" panose="020F0502020204030204" pitchFamily="34" charset="0"/>
                <a:cs typeface="Calibri" panose="020F0502020204030204" pitchFamily="34" charset="0"/>
              </a:rPr>
              <a:t>Opracowanie i udostępnienie nowych wzorów deklaracji akcyzowych i podatku od towarów i usług (w zakresie importu) dla podatników na PUESC w związku z procedowanymi zmianami przepisów prawa w zakresie podatku akcyzowego oraz ustawy o podatku od towarów i usług</a:t>
            </a:r>
          </a:p>
          <a:p>
            <a:pPr marR="5080">
              <a:lnSpc>
                <a:spcPts val="2180"/>
              </a:lnSpc>
              <a:spcBef>
                <a:spcPts val="100"/>
              </a:spcBef>
            </a:pPr>
            <a:endParaRPr lang="pl-PL" b="0" i="0" u="none" strike="noStrike" dirty="0">
              <a:solidFill>
                <a:srgbClr val="000000"/>
              </a:solidFill>
              <a:effectLst/>
              <a:latin typeface="+mn-lt"/>
              <a:ea typeface="Calibri" panose="020F0502020204030204" pitchFamily="34" charset="0"/>
              <a:cs typeface="Calibri" panose="020F0502020204030204" pitchFamily="34" charset="0"/>
            </a:endParaRPr>
          </a:p>
          <a:p>
            <a:pPr marR="5080">
              <a:lnSpc>
                <a:spcPts val="2180"/>
              </a:lnSpc>
              <a:spcBef>
                <a:spcPts val="100"/>
              </a:spcBef>
            </a:pPr>
            <a:r>
              <a:rPr lang="pl-PL" b="0" i="0" u="none" strike="noStrike" dirty="0">
                <a:solidFill>
                  <a:srgbClr val="000000"/>
                </a:solidFill>
                <a:effectLst/>
                <a:latin typeface="+mn-lt"/>
                <a:ea typeface="Calibri" panose="020F0502020204030204" pitchFamily="34" charset="0"/>
                <a:cs typeface="Calibri" panose="020F0502020204030204" pitchFamily="34" charset="0"/>
              </a:rPr>
              <a:t>I-II kwartał 2026 r.</a:t>
            </a:r>
            <a:endParaRPr lang="pl-PL" dirty="0">
              <a:solidFill>
                <a:schemeClr val="tx1"/>
              </a:solidFill>
              <a:latin typeface="+mn-lt"/>
              <a:ea typeface="Calibri" panose="020F0502020204030204" pitchFamily="34" charset="0"/>
              <a:cs typeface="Calibri" panose="020F0502020204030204" pitchFamily="34" charset="0"/>
            </a:endParaRPr>
          </a:p>
        </p:txBody>
      </p:sp>
      <p:sp>
        <p:nvSpPr>
          <p:cNvPr id="9" name="object 11">
            <a:extLst>
              <a:ext uri="{FF2B5EF4-FFF2-40B4-BE49-F238E27FC236}">
                <a16:creationId xmlns:a16="http://schemas.microsoft.com/office/drawing/2014/main" id="{C0452156-3E0E-4382-E95C-020ECACB1907}"/>
              </a:ext>
            </a:extLst>
          </p:cNvPr>
          <p:cNvSpPr txBox="1"/>
          <p:nvPr/>
        </p:nvSpPr>
        <p:spPr>
          <a:xfrm>
            <a:off x="8388986" y="3213834"/>
            <a:ext cx="10380657" cy="849592"/>
          </a:xfrm>
          <a:prstGeom prst="rect">
            <a:avLst/>
          </a:prstGeom>
        </p:spPr>
        <p:txBody>
          <a:bodyPr vert="horz" wrap="square" lIns="0" tIns="12700" rIns="0" bIns="0" rtlCol="0">
            <a:spAutoFit/>
          </a:bodyPr>
          <a:lstStyle/>
          <a:p>
            <a:pPr>
              <a:lnSpc>
                <a:spcPts val="2180"/>
              </a:lnSpc>
            </a:pPr>
            <a:r>
              <a:rPr lang="pl-PL" sz="1800" b="0" i="0" u="none" strike="noStrike" dirty="0">
                <a:solidFill>
                  <a:srgbClr val="000000"/>
                </a:solidFill>
                <a:effectLst/>
                <a:latin typeface="+mn-lt"/>
              </a:rPr>
              <a:t>Umożliwienie podatnikom składania elektronicznie nowych deklaracji dotyczących podatku akcyzowego i podatku VAT importowego poprzez udostępnienie na Platformie Usług Elektronicznych Skarbowo-Celnych (PUESC) nowych wzorów interaktywnych formularzy deklaracji podatkowych.</a:t>
            </a:r>
          </a:p>
        </p:txBody>
      </p:sp>
      <p:sp>
        <p:nvSpPr>
          <p:cNvPr id="11" name="object 2">
            <a:extLst>
              <a:ext uri="{FF2B5EF4-FFF2-40B4-BE49-F238E27FC236}">
                <a16:creationId xmlns:a16="http://schemas.microsoft.com/office/drawing/2014/main" id="{262B4622-F696-5A37-053C-C103F568E0EE}"/>
              </a:ext>
            </a:extLst>
          </p:cNvPr>
          <p:cNvSpPr txBox="1"/>
          <p:nvPr/>
        </p:nvSpPr>
        <p:spPr>
          <a:xfrm>
            <a:off x="1152320" y="6045358"/>
            <a:ext cx="6858000" cy="1170192"/>
          </a:xfrm>
          <a:prstGeom prst="rect">
            <a:avLst/>
          </a:prstGeom>
        </p:spPr>
        <p:txBody>
          <a:bodyPr vert="horz" wrap="square" lIns="0" tIns="12700" rIns="0" bIns="0" rtlCol="0">
            <a:spAutoFit/>
          </a:bodyPr>
          <a:lstStyle/>
          <a:p>
            <a:pPr marL="0" marR="5080" lvl="0" indent="0" defTabSz="914400" eaLnBrk="1" fontAlgn="auto" latinLnBrk="0" hangingPunct="1">
              <a:lnSpc>
                <a:spcPts val="2180"/>
              </a:lnSpc>
              <a:spcBef>
                <a:spcPts val="100"/>
              </a:spcBef>
              <a:spcAft>
                <a:spcPts val="0"/>
              </a:spcAft>
              <a:buClrTx/>
              <a:buSzTx/>
              <a:buFontTx/>
              <a:buNone/>
              <a:tabLst/>
              <a:defRPr/>
            </a:pPr>
            <a:r>
              <a:rPr kumimoji="0" lang="pl-PL" sz="1800" b="1" i="0" u="none" strike="noStrike" kern="0" cap="none" spc="0" normalizeH="0" baseline="0" noProof="0" dirty="0">
                <a:ln>
                  <a:noFill/>
                </a:ln>
                <a:solidFill>
                  <a:srgbClr val="000000"/>
                </a:solidFill>
                <a:effectLst/>
                <a:uLnTx/>
                <a:uFillTx/>
                <a:latin typeface="+mn-lt"/>
                <a:ea typeface="Calibri" panose="020F0502020204030204" pitchFamily="34" charset="0"/>
                <a:cs typeface="Calibri" panose="020F0502020204030204" pitchFamily="34" charset="0"/>
              </a:rPr>
              <a:t>Projekt Cyfrowa Obsługa Zgłoszeń (PUESC.P4.1) system PDR PL/UE</a:t>
            </a:r>
          </a:p>
          <a:p>
            <a:pPr marL="0" marR="5080" lvl="0" indent="0" defTabSz="914400" eaLnBrk="1" fontAlgn="auto" latinLnBrk="0" hangingPunct="1">
              <a:lnSpc>
                <a:spcPts val="2180"/>
              </a:lnSpc>
              <a:spcBef>
                <a:spcPts val="100"/>
              </a:spcBef>
              <a:spcAft>
                <a:spcPts val="0"/>
              </a:spcAft>
              <a:buClrTx/>
              <a:buSzTx/>
              <a:buFontTx/>
              <a:buNone/>
              <a:tabLst/>
              <a:defRPr/>
            </a:pPr>
            <a:r>
              <a:rPr kumimoji="0" lang="pl-PL" sz="1800" b="0" i="0" u="none" strike="noStrike" kern="0" cap="none" spc="0" normalizeH="0" baseline="0" noProof="0" dirty="0">
                <a:ln>
                  <a:noFill/>
                </a:ln>
                <a:solidFill>
                  <a:srgbClr val="000000"/>
                </a:solidFill>
                <a:effectLst/>
                <a:uLnTx/>
                <a:uFillTx/>
                <a:latin typeface="+mn-lt"/>
                <a:ea typeface="Calibri" panose="020F0502020204030204" pitchFamily="34" charset="0"/>
                <a:cs typeface="Calibri" panose="020F0502020204030204" pitchFamily="34" charset="0"/>
              </a:rPr>
              <a:t>Publikacja danych słownikowych dla NCTS2 fazy 6 na portalu PUESC</a:t>
            </a:r>
          </a:p>
          <a:p>
            <a:pPr marL="0" marR="5080" lvl="0" indent="0" defTabSz="914400" eaLnBrk="1" fontAlgn="auto" latinLnBrk="0" hangingPunct="1">
              <a:lnSpc>
                <a:spcPts val="2180"/>
              </a:lnSpc>
              <a:spcBef>
                <a:spcPts val="100"/>
              </a:spcBef>
              <a:spcAft>
                <a:spcPts val="0"/>
              </a:spcAft>
              <a:buClrTx/>
              <a:buSzTx/>
              <a:buFontTx/>
              <a:buNone/>
              <a:tabLst/>
              <a:defRPr/>
            </a:pPr>
            <a:endParaRPr kumimoji="0" lang="pl-PL" sz="1800" b="0" i="0" u="none" strike="noStrike" kern="0" cap="none" spc="0" normalizeH="0" baseline="0" noProof="0" dirty="0">
              <a:ln>
                <a:noFill/>
              </a:ln>
              <a:solidFill>
                <a:srgbClr val="000000"/>
              </a:solidFill>
              <a:effectLst/>
              <a:uLnTx/>
              <a:uFillTx/>
              <a:latin typeface="+mn-lt"/>
              <a:ea typeface="Calibri" panose="020F0502020204030204" pitchFamily="34" charset="0"/>
              <a:cs typeface="Calibri" panose="020F0502020204030204" pitchFamily="34" charset="0"/>
            </a:endParaRPr>
          </a:p>
          <a:p>
            <a:pPr marL="0" marR="5080" lvl="0" indent="0" defTabSz="914400" eaLnBrk="1" fontAlgn="auto" latinLnBrk="0" hangingPunct="1">
              <a:lnSpc>
                <a:spcPts val="2180"/>
              </a:lnSpc>
              <a:spcBef>
                <a:spcPts val="100"/>
              </a:spcBef>
              <a:spcAft>
                <a:spcPts val="0"/>
              </a:spcAft>
              <a:buClrTx/>
              <a:buSzTx/>
              <a:buFontTx/>
              <a:buNone/>
              <a:tabLst/>
              <a:defRPr/>
            </a:pPr>
            <a:r>
              <a:rPr kumimoji="0" lang="pl-PL" sz="1800" b="0" i="0" u="none" strike="noStrike" kern="0" cap="none" spc="0" normalizeH="0" baseline="0" noProof="0" dirty="0">
                <a:ln>
                  <a:noFill/>
                </a:ln>
                <a:solidFill>
                  <a:srgbClr val="000000"/>
                </a:solidFill>
                <a:effectLst/>
                <a:uLnTx/>
                <a:uFillTx/>
                <a:latin typeface="+mn-lt"/>
                <a:ea typeface="Calibri" panose="020F0502020204030204" pitchFamily="34" charset="0"/>
                <a:cs typeface="Calibri" panose="020F0502020204030204" pitchFamily="34" charset="0"/>
              </a:rPr>
              <a:t>II kwartał 2026 r.</a:t>
            </a:r>
            <a:endParaRPr kumimoji="0" lang="pl-PL" sz="1800" b="0"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endParaRPr>
          </a:p>
        </p:txBody>
      </p:sp>
      <p:sp>
        <p:nvSpPr>
          <p:cNvPr id="12" name="object 11">
            <a:extLst>
              <a:ext uri="{FF2B5EF4-FFF2-40B4-BE49-F238E27FC236}">
                <a16:creationId xmlns:a16="http://schemas.microsoft.com/office/drawing/2014/main" id="{5196046A-022B-8A6F-FC56-C42925AF0519}"/>
              </a:ext>
            </a:extLst>
          </p:cNvPr>
          <p:cNvSpPr txBox="1"/>
          <p:nvPr/>
        </p:nvSpPr>
        <p:spPr>
          <a:xfrm>
            <a:off x="8388986" y="6014120"/>
            <a:ext cx="10601058" cy="567463"/>
          </a:xfrm>
          <a:prstGeom prst="rect">
            <a:avLst/>
          </a:prstGeom>
        </p:spPr>
        <p:txBody>
          <a:bodyPr vert="horz" wrap="square" lIns="0" tIns="12700" rIns="0" bIns="0" rtlCol="0">
            <a:spAutoFit/>
          </a:bodyPr>
          <a:lstStyle/>
          <a:p>
            <a:pPr marL="0" marR="0" lvl="0" indent="0" defTabSz="914400" eaLnBrk="1" fontAlgn="auto" latinLnBrk="0" hangingPunct="1">
              <a:lnSpc>
                <a:spcPts val="2180"/>
              </a:lnSpc>
              <a:spcBef>
                <a:spcPts val="0"/>
              </a:spcBef>
              <a:spcAft>
                <a:spcPts val="0"/>
              </a:spcAft>
              <a:buClrTx/>
              <a:buSzTx/>
              <a:buFontTx/>
              <a:buNone/>
              <a:tabLst/>
              <a:defRPr/>
            </a:pPr>
            <a:r>
              <a:rPr kumimoji="0" lang="pl-PL" sz="1800" b="0" i="0" u="none" strike="noStrike" kern="0" cap="none" spc="0" normalizeH="0" baseline="0" noProof="0" dirty="0">
                <a:ln>
                  <a:noFill/>
                </a:ln>
                <a:solidFill>
                  <a:srgbClr val="000000"/>
                </a:solidFill>
                <a:effectLst/>
                <a:uLnTx/>
                <a:uFillTx/>
                <a:latin typeface="+mn-lt"/>
              </a:rPr>
              <a:t>Publikacja danych słownikowych NCTS2 fazy 6 na portalu PUESC zapewnia klientom zewnętrznym dostęp do aktualnych i zweryfikowanych danych.</a:t>
            </a:r>
          </a:p>
        </p:txBody>
      </p:sp>
      <p:sp>
        <p:nvSpPr>
          <p:cNvPr id="14" name="object 2">
            <a:extLst>
              <a:ext uri="{FF2B5EF4-FFF2-40B4-BE49-F238E27FC236}">
                <a16:creationId xmlns:a16="http://schemas.microsoft.com/office/drawing/2014/main" id="{03E7C236-5A5E-9270-BF58-AAE293C3404C}"/>
              </a:ext>
            </a:extLst>
          </p:cNvPr>
          <p:cNvSpPr txBox="1"/>
          <p:nvPr/>
        </p:nvSpPr>
        <p:spPr>
          <a:xfrm>
            <a:off x="1152320" y="7658578"/>
            <a:ext cx="6384992" cy="1734449"/>
          </a:xfrm>
          <a:prstGeom prst="rect">
            <a:avLst/>
          </a:prstGeom>
        </p:spPr>
        <p:txBody>
          <a:bodyPr vert="horz" wrap="square" lIns="0" tIns="12700" rIns="0" bIns="0" rtlCol="0">
            <a:spAutoFit/>
          </a:bodyPr>
          <a:lstStyle/>
          <a:p>
            <a:pPr marL="0" marR="5080" lvl="0" indent="0" defTabSz="914400" eaLnBrk="1" fontAlgn="auto" latinLnBrk="0" hangingPunct="1">
              <a:lnSpc>
                <a:spcPts val="2180"/>
              </a:lnSpc>
              <a:spcBef>
                <a:spcPts val="100"/>
              </a:spcBef>
              <a:spcAft>
                <a:spcPts val="0"/>
              </a:spcAft>
              <a:buClrTx/>
              <a:buSzTx/>
              <a:buFontTx/>
              <a:buNone/>
              <a:tabLst/>
              <a:defRPr/>
            </a:pPr>
            <a:r>
              <a:rPr kumimoji="0" lang="pl-PL" sz="1800" b="1"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Projekt Cyfrowa Obsługa Zgłoszeń (PUESC.P4.1) system </a:t>
            </a:r>
            <a:r>
              <a:rPr lang="pl-PL" b="1" dirty="0">
                <a:solidFill>
                  <a:prstClr val="black"/>
                </a:solidFill>
                <a:latin typeface="+mn-lt"/>
                <a:ea typeface="Calibri" panose="020F0502020204030204" pitchFamily="34" charset="0"/>
                <a:cs typeface="Calibri" panose="020F0502020204030204" pitchFamily="34" charset="0"/>
              </a:rPr>
              <a:t>AIS</a:t>
            </a:r>
            <a:endParaRPr kumimoji="0" lang="pl-PL" sz="1800" b="0"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endParaRPr>
          </a:p>
          <a:p>
            <a:pPr marL="0" marR="5080" lvl="0" indent="0" defTabSz="914400" eaLnBrk="1" fontAlgn="auto" latinLnBrk="0" hangingPunct="1">
              <a:lnSpc>
                <a:spcPts val="2180"/>
              </a:lnSpc>
              <a:spcBef>
                <a:spcPts val="100"/>
              </a:spcBef>
              <a:spcAft>
                <a:spcPts val="0"/>
              </a:spcAft>
              <a:buClrTx/>
              <a:buSzTx/>
              <a:buFontTx/>
              <a:buNone/>
              <a:tabLst/>
              <a:defRPr/>
            </a:pPr>
            <a:r>
              <a:rPr lang="pl-PL" dirty="0">
                <a:solidFill>
                  <a:schemeClr val="tx1"/>
                </a:solidFill>
                <a:latin typeface="+mn-lt"/>
                <a:ea typeface="Calibri" panose="020F0502020204030204" pitchFamily="34" charset="0"/>
                <a:cs typeface="Calibri" panose="020F0502020204030204" pitchFamily="34" charset="0"/>
              </a:rPr>
              <a:t>Wprowadzenie w podsystemie AIS/IMPORT PLUS komunikatu informującego podmiot, że zgłoszenie w procedurze 42 i 63 zostało rozliczone w podsystemie AIS/VAT</a:t>
            </a:r>
          </a:p>
          <a:p>
            <a:pPr marL="0" marR="5080" lvl="0" indent="0" defTabSz="914400" eaLnBrk="1" fontAlgn="auto" latinLnBrk="0" hangingPunct="1">
              <a:lnSpc>
                <a:spcPts val="2180"/>
              </a:lnSpc>
              <a:spcBef>
                <a:spcPts val="100"/>
              </a:spcBef>
              <a:spcAft>
                <a:spcPts val="0"/>
              </a:spcAft>
              <a:buClrTx/>
              <a:buSzTx/>
              <a:buFontTx/>
              <a:buNone/>
              <a:tabLst/>
              <a:defRPr/>
            </a:pPr>
            <a:endParaRPr lang="pl-PL" dirty="0">
              <a:solidFill>
                <a:schemeClr val="tx1"/>
              </a:solidFill>
              <a:latin typeface="+mn-lt"/>
              <a:ea typeface="Calibri" panose="020F0502020204030204" pitchFamily="34" charset="0"/>
              <a:cs typeface="Calibri" panose="020F0502020204030204" pitchFamily="34" charset="0"/>
            </a:endParaRPr>
          </a:p>
          <a:p>
            <a:pPr marL="0" marR="5080" lvl="0" indent="0" defTabSz="914400" eaLnBrk="1" fontAlgn="auto" latinLnBrk="0" hangingPunct="1">
              <a:lnSpc>
                <a:spcPts val="2180"/>
              </a:lnSpc>
              <a:spcBef>
                <a:spcPts val="100"/>
              </a:spcBef>
              <a:spcAft>
                <a:spcPts val="0"/>
              </a:spcAft>
              <a:buClrTx/>
              <a:buSzTx/>
              <a:buFontTx/>
              <a:buNone/>
              <a:tabLst/>
              <a:defRPr/>
            </a:pPr>
            <a:r>
              <a:rPr lang="pl-PL" dirty="0">
                <a:solidFill>
                  <a:schemeClr val="tx1"/>
                </a:solidFill>
                <a:latin typeface="+mn-lt"/>
                <a:ea typeface="Calibri" panose="020F0502020204030204" pitchFamily="34" charset="0"/>
                <a:cs typeface="Calibri" panose="020F0502020204030204" pitchFamily="34" charset="0"/>
              </a:rPr>
              <a:t>I kwartał 2026 r.</a:t>
            </a:r>
          </a:p>
        </p:txBody>
      </p:sp>
      <p:sp>
        <p:nvSpPr>
          <p:cNvPr id="15" name="pole tekstowe 14">
            <a:extLst>
              <a:ext uri="{FF2B5EF4-FFF2-40B4-BE49-F238E27FC236}">
                <a16:creationId xmlns:a16="http://schemas.microsoft.com/office/drawing/2014/main" id="{8C33C722-6D26-B0C8-09EC-2F42460389C5}"/>
              </a:ext>
            </a:extLst>
          </p:cNvPr>
          <p:cNvSpPr txBox="1"/>
          <p:nvPr/>
        </p:nvSpPr>
        <p:spPr>
          <a:xfrm>
            <a:off x="8356144" y="7658578"/>
            <a:ext cx="10399775" cy="646331"/>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pl-PL" dirty="0">
                <a:solidFill>
                  <a:schemeClr val="tx1"/>
                </a:solidFill>
                <a:latin typeface="+mn-lt"/>
                <a:ea typeface="Calibri" panose="020F0502020204030204" pitchFamily="34" charset="0"/>
                <a:cs typeface="Calibri" panose="020F0502020204030204" pitchFamily="34" charset="0"/>
              </a:rPr>
              <a:t>Wprowadzenie tego rozwiązania w podsystemie AIS/IMPORT PLUS polega na wysłaniu do podmiotu komunikatu, że zgłoszenie celne w procedurze 42 i 63 zostało rozliczone przez organ celny.</a:t>
            </a:r>
            <a:endParaRPr kumimoji="0" lang="pl-PL" sz="1800" b="0" i="0" u="none" strike="noStrike" kern="0" cap="none" spc="0" normalizeH="0" baseline="0" noProof="0" dirty="0">
              <a:ln>
                <a:noFill/>
              </a:ln>
              <a:solidFill>
                <a:schemeClr val="tx1"/>
              </a:solidFill>
              <a:effectLst/>
              <a:uLnTx/>
              <a:uFillTx/>
              <a:latin typeface="+mn-lt"/>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040224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D6A0A9-F5E8-E191-4595-EF8BB02F1491}"/>
            </a:ext>
          </a:extLst>
        </p:cNvPr>
        <p:cNvGrpSpPr/>
        <p:nvPr/>
      </p:nvGrpSpPr>
      <p:grpSpPr>
        <a:xfrm>
          <a:off x="0" y="0"/>
          <a:ext cx="0" cy="0"/>
          <a:chOff x="0" y="0"/>
          <a:chExt cx="0" cy="0"/>
        </a:xfrm>
      </p:grpSpPr>
      <p:sp>
        <p:nvSpPr>
          <p:cNvPr id="37" name="object 37">
            <a:extLst>
              <a:ext uri="{FF2B5EF4-FFF2-40B4-BE49-F238E27FC236}">
                <a16:creationId xmlns:a16="http://schemas.microsoft.com/office/drawing/2014/main" id="{1593F77D-0F6A-0102-FFA4-3EF2878325AB}"/>
              </a:ext>
            </a:extLst>
          </p:cNvPr>
          <p:cNvSpPr txBox="1">
            <a:spLocks noGrp="1"/>
          </p:cNvSpPr>
          <p:nvPr>
            <p:ph type="dt" sz="half" idx="6"/>
          </p:nvPr>
        </p:nvSpPr>
        <p:spPr>
          <a:prstGeom prst="rect">
            <a:avLst/>
          </a:prstGeom>
        </p:spPr>
        <p:txBody>
          <a:bodyPr vert="horz" wrap="square" lIns="0" tIns="27940" rIns="0" bIns="0" rtlCol="0">
            <a:spAutoFit/>
          </a:bodyPr>
          <a:lstStyle/>
          <a:p>
            <a:pPr marL="12700">
              <a:lnSpc>
                <a:spcPct val="100000"/>
              </a:lnSpc>
              <a:spcBef>
                <a:spcPts val="220"/>
              </a:spcBef>
              <a:tabLst>
                <a:tab pos="2276475" algn="l"/>
                <a:tab pos="2463165" algn="l"/>
              </a:tabLst>
            </a:pPr>
            <a:r>
              <a:rPr spc="120" dirty="0"/>
              <a:t>Ministerstwo</a:t>
            </a:r>
            <a:r>
              <a:rPr spc="290" dirty="0"/>
              <a:t> </a:t>
            </a:r>
            <a:r>
              <a:rPr spc="114" dirty="0"/>
              <a:t>Finansów</a:t>
            </a:r>
            <a:r>
              <a:rPr dirty="0"/>
              <a:t>	</a:t>
            </a:r>
            <a:r>
              <a:rPr b="0" spc="-50" dirty="0">
                <a:latin typeface="Open Sans"/>
                <a:cs typeface="Open Sans"/>
              </a:rPr>
              <a:t>/</a:t>
            </a:r>
            <a:r>
              <a:rPr b="0" dirty="0">
                <a:latin typeface="Open Sans"/>
                <a:cs typeface="Open Sans"/>
              </a:rPr>
              <a:t>	</a:t>
            </a:r>
            <a:r>
              <a:rPr b="0" spc="110" dirty="0">
                <a:latin typeface="Open Sans"/>
                <a:cs typeface="Open Sans"/>
              </a:rPr>
              <a:t>gov.pl/finanse </a:t>
            </a:r>
          </a:p>
        </p:txBody>
      </p:sp>
      <p:sp>
        <p:nvSpPr>
          <p:cNvPr id="38" name="object 38">
            <a:extLst>
              <a:ext uri="{FF2B5EF4-FFF2-40B4-BE49-F238E27FC236}">
                <a16:creationId xmlns:a16="http://schemas.microsoft.com/office/drawing/2014/main" id="{426373F8-2B84-5E78-F4DF-1303C40D9E51}"/>
              </a:ext>
            </a:extLst>
          </p:cNvPr>
          <p:cNvSpPr txBox="1">
            <a:spLocks noGrp="1"/>
          </p:cNvSpPr>
          <p:nvPr>
            <p:ph type="ftr" sz="quarter" idx="5"/>
          </p:nvPr>
        </p:nvSpPr>
        <p:spPr>
          <a:prstGeom prst="rect">
            <a:avLst/>
          </a:prstGeom>
        </p:spPr>
        <p:txBody>
          <a:bodyPr vert="horz" wrap="square" lIns="0" tIns="27940" rIns="0" bIns="0" rtlCol="0">
            <a:spAutoFit/>
          </a:bodyPr>
          <a:lstStyle/>
          <a:p>
            <a:pPr marL="12700">
              <a:lnSpc>
                <a:spcPct val="100000"/>
              </a:lnSpc>
              <a:spcBef>
                <a:spcPts val="220"/>
              </a:spcBef>
              <a:tabLst>
                <a:tab pos="3196590" algn="l"/>
                <a:tab pos="3382645" algn="l"/>
              </a:tabLst>
            </a:pPr>
            <a:r>
              <a:rPr spc="120" dirty="0"/>
              <a:t>Krajowa</a:t>
            </a:r>
            <a:r>
              <a:rPr spc="265" dirty="0"/>
              <a:t> </a:t>
            </a:r>
            <a:r>
              <a:rPr spc="130" dirty="0"/>
              <a:t>Administracja</a:t>
            </a:r>
            <a:r>
              <a:rPr spc="270" dirty="0"/>
              <a:t> </a:t>
            </a:r>
            <a:r>
              <a:rPr spc="105" dirty="0"/>
              <a:t>Skarbowa</a:t>
            </a:r>
            <a:r>
              <a:rPr dirty="0"/>
              <a:t>	</a:t>
            </a:r>
            <a:r>
              <a:rPr b="0" spc="-50" dirty="0">
                <a:latin typeface="Open Sans"/>
                <a:cs typeface="Open Sans"/>
              </a:rPr>
              <a:t>/</a:t>
            </a:r>
            <a:r>
              <a:rPr b="0" dirty="0">
                <a:latin typeface="Open Sans"/>
                <a:cs typeface="Open Sans"/>
              </a:rPr>
              <a:t>	</a:t>
            </a:r>
            <a:r>
              <a:rPr b="0" spc="114" dirty="0">
                <a:latin typeface="Open Sans"/>
                <a:cs typeface="Open Sans"/>
              </a:rPr>
              <a:t>gov.pl/kas </a:t>
            </a:r>
          </a:p>
        </p:txBody>
      </p:sp>
      <p:sp>
        <p:nvSpPr>
          <p:cNvPr id="39" name="object 39">
            <a:extLst>
              <a:ext uri="{FF2B5EF4-FFF2-40B4-BE49-F238E27FC236}">
                <a16:creationId xmlns:a16="http://schemas.microsoft.com/office/drawing/2014/main" id="{1B16503B-3B93-FD98-464D-1A7959B90395}"/>
              </a:ext>
            </a:extLst>
          </p:cNvPr>
          <p:cNvSpPr txBox="1">
            <a:spLocks noGrp="1"/>
          </p:cNvSpPr>
          <p:nvPr>
            <p:ph type="sldNum" sz="quarter" idx="7"/>
          </p:nvPr>
        </p:nvSpPr>
        <p:spPr>
          <a:xfrm>
            <a:off x="18929260" y="10751027"/>
            <a:ext cx="571590" cy="212879"/>
          </a:xfrm>
          <a:prstGeom prst="rect">
            <a:avLst/>
          </a:prstGeom>
        </p:spPr>
        <p:txBody>
          <a:bodyPr vert="horz" wrap="square" lIns="0" tIns="27940" rIns="0" bIns="0" rtlCol="0">
            <a:spAutoFit/>
          </a:bodyPr>
          <a:lstStyle/>
          <a:p>
            <a:pPr marL="38100">
              <a:lnSpc>
                <a:spcPct val="100000"/>
              </a:lnSpc>
              <a:spcBef>
                <a:spcPts val="220"/>
              </a:spcBef>
            </a:pPr>
            <a:fld id="{81D60167-4931-47E6-BA6A-407CBD079E47}" type="slidenum">
              <a:rPr spc="-50" dirty="0"/>
              <a:t>31</a:t>
            </a:fld>
            <a:endParaRPr spc="-50" dirty="0"/>
          </a:p>
        </p:txBody>
      </p:sp>
      <p:sp>
        <p:nvSpPr>
          <p:cNvPr id="5" name="object 10">
            <a:extLst>
              <a:ext uri="{FF2B5EF4-FFF2-40B4-BE49-F238E27FC236}">
                <a16:creationId xmlns:a16="http://schemas.microsoft.com/office/drawing/2014/main" id="{56A787F6-A82C-13F6-C3AE-F80BE97847E3}"/>
              </a:ext>
            </a:extLst>
          </p:cNvPr>
          <p:cNvSpPr txBox="1"/>
          <p:nvPr/>
        </p:nvSpPr>
        <p:spPr>
          <a:xfrm>
            <a:off x="8388986" y="2320761"/>
            <a:ext cx="5423290" cy="444994"/>
          </a:xfrm>
          <a:prstGeom prst="rect">
            <a:avLst/>
          </a:prstGeom>
        </p:spPr>
        <p:txBody>
          <a:bodyPr vert="horz" wrap="square" lIns="0" tIns="13970" rIns="0" bIns="0" rtlCol="0">
            <a:spAutoFit/>
          </a:bodyPr>
          <a:lstStyle/>
          <a:p>
            <a:pPr marL="12700">
              <a:lnSpc>
                <a:spcPct val="100000"/>
              </a:lnSpc>
              <a:spcBef>
                <a:spcPts val="110"/>
              </a:spcBef>
            </a:pPr>
            <a:r>
              <a:rPr lang="pl-PL" sz="2800" b="1" dirty="0">
                <a:solidFill>
                  <a:schemeClr val="tx1"/>
                </a:solidFill>
                <a:latin typeface="+mn-lt"/>
                <a:cs typeface="Lato Black"/>
              </a:rPr>
              <a:t>Jak</a:t>
            </a:r>
            <a:r>
              <a:rPr lang="pl-PL" sz="2800" b="1" spc="-65" dirty="0">
                <a:solidFill>
                  <a:schemeClr val="tx1"/>
                </a:solidFill>
                <a:latin typeface="+mn-lt"/>
                <a:cs typeface="Lato Black"/>
              </a:rPr>
              <a:t> </a:t>
            </a:r>
            <a:r>
              <a:rPr lang="pl-PL" sz="2800" b="1" dirty="0">
                <a:solidFill>
                  <a:schemeClr val="tx1"/>
                </a:solidFill>
                <a:latin typeface="+mn-lt"/>
                <a:cs typeface="Lato Black"/>
              </a:rPr>
              <a:t>korzystają</a:t>
            </a:r>
            <a:r>
              <a:rPr lang="pl-PL" sz="2800" b="1" spc="-65" dirty="0">
                <a:solidFill>
                  <a:schemeClr val="tx1"/>
                </a:solidFill>
                <a:latin typeface="+mn-lt"/>
                <a:cs typeface="Lato Black"/>
              </a:rPr>
              <a:t> </a:t>
            </a:r>
            <a:r>
              <a:rPr lang="pl-PL" sz="2800" b="1" spc="-10" dirty="0">
                <a:solidFill>
                  <a:schemeClr val="tx1"/>
                </a:solidFill>
                <a:latin typeface="+mn-lt"/>
                <a:cs typeface="Lato Black"/>
              </a:rPr>
              <a:t>obywatele</a:t>
            </a:r>
            <a:endParaRPr lang="pl-PL" sz="2800" dirty="0">
              <a:solidFill>
                <a:schemeClr val="tx1"/>
              </a:solidFill>
              <a:latin typeface="+mn-lt"/>
              <a:cs typeface="Lato Black"/>
            </a:endParaRPr>
          </a:p>
        </p:txBody>
      </p:sp>
      <p:sp>
        <p:nvSpPr>
          <p:cNvPr id="6" name="object 18">
            <a:extLst>
              <a:ext uri="{FF2B5EF4-FFF2-40B4-BE49-F238E27FC236}">
                <a16:creationId xmlns:a16="http://schemas.microsoft.com/office/drawing/2014/main" id="{ABC04B7B-F598-A4B1-AF57-E9CFD16076C5}"/>
              </a:ext>
            </a:extLst>
          </p:cNvPr>
          <p:cNvSpPr/>
          <p:nvPr/>
        </p:nvSpPr>
        <p:spPr>
          <a:xfrm>
            <a:off x="1087436" y="2945783"/>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latin typeface="+mn-lt"/>
            </a:endParaRPr>
          </a:p>
        </p:txBody>
      </p:sp>
      <p:sp>
        <p:nvSpPr>
          <p:cNvPr id="24" name="object 18">
            <a:extLst>
              <a:ext uri="{FF2B5EF4-FFF2-40B4-BE49-F238E27FC236}">
                <a16:creationId xmlns:a16="http://schemas.microsoft.com/office/drawing/2014/main" id="{D9B0EAF8-D356-8C88-6B98-5DEAAF717E8B}"/>
              </a:ext>
            </a:extLst>
          </p:cNvPr>
          <p:cNvSpPr/>
          <p:nvPr/>
        </p:nvSpPr>
        <p:spPr>
          <a:xfrm rot="5400000" flipV="1">
            <a:off x="4536564" y="5984544"/>
            <a:ext cx="7402513" cy="167354"/>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latin typeface="+mn-lt"/>
            </a:endParaRPr>
          </a:p>
        </p:txBody>
      </p:sp>
      <p:sp>
        <p:nvSpPr>
          <p:cNvPr id="26" name="object 18">
            <a:extLst>
              <a:ext uri="{FF2B5EF4-FFF2-40B4-BE49-F238E27FC236}">
                <a16:creationId xmlns:a16="http://schemas.microsoft.com/office/drawing/2014/main" id="{5668DDD9-2799-0150-7426-033A59161549}"/>
              </a:ext>
            </a:extLst>
          </p:cNvPr>
          <p:cNvSpPr/>
          <p:nvPr/>
        </p:nvSpPr>
        <p:spPr>
          <a:xfrm>
            <a:off x="1144453" y="58832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latin typeface="+mn-lt"/>
            </a:endParaRPr>
          </a:p>
        </p:txBody>
      </p:sp>
      <p:sp>
        <p:nvSpPr>
          <p:cNvPr id="32" name="object 18">
            <a:extLst>
              <a:ext uri="{FF2B5EF4-FFF2-40B4-BE49-F238E27FC236}">
                <a16:creationId xmlns:a16="http://schemas.microsoft.com/office/drawing/2014/main" id="{80F24772-5DE0-F097-BA68-577CFA0B21C9}"/>
              </a:ext>
            </a:extLst>
          </p:cNvPr>
          <p:cNvSpPr/>
          <p:nvPr/>
        </p:nvSpPr>
        <p:spPr>
          <a:xfrm>
            <a:off x="1087436" y="97694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latin typeface="+mn-lt"/>
            </a:endParaRPr>
          </a:p>
        </p:txBody>
      </p:sp>
      <p:sp>
        <p:nvSpPr>
          <p:cNvPr id="33" name="object 8">
            <a:extLst>
              <a:ext uri="{FF2B5EF4-FFF2-40B4-BE49-F238E27FC236}">
                <a16:creationId xmlns:a16="http://schemas.microsoft.com/office/drawing/2014/main" id="{94B4E228-9CF4-B651-FC6B-9BCDEC5061D6}"/>
              </a:ext>
            </a:extLst>
          </p:cNvPr>
          <p:cNvSpPr txBox="1"/>
          <p:nvPr/>
        </p:nvSpPr>
        <p:spPr>
          <a:xfrm>
            <a:off x="1060450" y="649545"/>
            <a:ext cx="17514756" cy="689291"/>
          </a:xfrm>
          <a:prstGeom prst="rect">
            <a:avLst/>
          </a:prstGeom>
        </p:spPr>
        <p:txBody>
          <a:bodyPr vert="horz" wrap="square" lIns="0" tIns="12065" rIns="0" bIns="0" rtlCol="0">
            <a:spAutoFit/>
          </a:bodyPr>
          <a:lstStyle/>
          <a:p>
            <a:pPr marL="12700">
              <a:lnSpc>
                <a:spcPct val="100000"/>
              </a:lnSpc>
              <a:spcBef>
                <a:spcPts val="95"/>
              </a:spcBef>
            </a:pPr>
            <a:r>
              <a:rPr lang="pl-PL" sz="4400" b="1" dirty="0">
                <a:latin typeface="+mn-lt"/>
                <a:cs typeface="Lato Black"/>
              </a:rPr>
              <a:t>PUESC – Platforma Usług Elektronicznych Skarbowo-Celnych </a:t>
            </a:r>
            <a:endParaRPr sz="4400" dirty="0">
              <a:latin typeface="+mn-lt"/>
              <a:cs typeface="Lato Black"/>
            </a:endParaRPr>
          </a:p>
        </p:txBody>
      </p:sp>
      <p:sp>
        <p:nvSpPr>
          <p:cNvPr id="19" name="object 18">
            <a:extLst>
              <a:ext uri="{FF2B5EF4-FFF2-40B4-BE49-F238E27FC236}">
                <a16:creationId xmlns:a16="http://schemas.microsoft.com/office/drawing/2014/main" id="{4D212260-A4B3-86F2-1ABE-68BD72F1FD2E}"/>
              </a:ext>
            </a:extLst>
          </p:cNvPr>
          <p:cNvSpPr/>
          <p:nvPr/>
        </p:nvSpPr>
        <p:spPr>
          <a:xfrm>
            <a:off x="1144453" y="77120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latin typeface="+mn-lt"/>
            </a:endParaRPr>
          </a:p>
        </p:txBody>
      </p:sp>
      <p:sp>
        <p:nvSpPr>
          <p:cNvPr id="13" name="object 9">
            <a:extLst>
              <a:ext uri="{FF2B5EF4-FFF2-40B4-BE49-F238E27FC236}">
                <a16:creationId xmlns:a16="http://schemas.microsoft.com/office/drawing/2014/main" id="{4CBC9523-425E-32A7-01B6-3DF69261F94C}"/>
              </a:ext>
            </a:extLst>
          </p:cNvPr>
          <p:cNvSpPr txBox="1"/>
          <p:nvPr/>
        </p:nvSpPr>
        <p:spPr>
          <a:xfrm>
            <a:off x="1144453" y="2348467"/>
            <a:ext cx="5535614" cy="444994"/>
          </a:xfrm>
          <a:prstGeom prst="rect">
            <a:avLst/>
          </a:prstGeom>
        </p:spPr>
        <p:txBody>
          <a:bodyPr vert="horz" wrap="square" lIns="0" tIns="13970" rIns="0" bIns="0" rtlCol="0">
            <a:spAutoFit/>
          </a:bodyPr>
          <a:lstStyle>
            <a:defPPr>
              <a:defRPr kern="0"/>
            </a:defPPr>
          </a:lstStyle>
          <a:p>
            <a:pPr marL="12700">
              <a:lnSpc>
                <a:spcPct val="100000"/>
              </a:lnSpc>
              <a:spcBef>
                <a:spcPts val="110"/>
              </a:spcBef>
            </a:pPr>
            <a:r>
              <a:rPr lang="pl-PL" sz="2800" b="1" dirty="0">
                <a:latin typeface="+mn-lt"/>
                <a:cs typeface="Lato Black"/>
              </a:rPr>
              <a:t>Wdrożone </a:t>
            </a:r>
            <a:r>
              <a:rPr sz="2800" b="1" spc="-10" dirty="0" err="1">
                <a:latin typeface="+mn-lt"/>
                <a:cs typeface="Lato Black"/>
              </a:rPr>
              <a:t>funkcjonalności</a:t>
            </a:r>
            <a:endParaRPr sz="2800" dirty="0">
              <a:latin typeface="+mn-lt"/>
              <a:cs typeface="Lato Black"/>
            </a:endParaRPr>
          </a:p>
        </p:txBody>
      </p:sp>
      <p:sp>
        <p:nvSpPr>
          <p:cNvPr id="2" name="object 2">
            <a:extLst>
              <a:ext uri="{FF2B5EF4-FFF2-40B4-BE49-F238E27FC236}">
                <a16:creationId xmlns:a16="http://schemas.microsoft.com/office/drawing/2014/main" id="{1761BD1E-C3F1-B018-BFEE-19ED6F67D3C5}"/>
              </a:ext>
            </a:extLst>
          </p:cNvPr>
          <p:cNvSpPr txBox="1"/>
          <p:nvPr/>
        </p:nvSpPr>
        <p:spPr>
          <a:xfrm>
            <a:off x="1179291" y="3125812"/>
            <a:ext cx="6237814" cy="2593659"/>
          </a:xfrm>
          <a:prstGeom prst="rect">
            <a:avLst/>
          </a:prstGeom>
        </p:spPr>
        <p:txBody>
          <a:bodyPr vert="horz" wrap="square" lIns="0" tIns="12700" rIns="0" bIns="0" rtlCol="0">
            <a:spAutoFit/>
          </a:bodyPr>
          <a:lstStyle/>
          <a:p>
            <a:pPr marL="0" marR="5080" lvl="0" indent="0" defTabSz="914400" eaLnBrk="1" fontAlgn="auto" latinLnBrk="0" hangingPunct="1">
              <a:lnSpc>
                <a:spcPts val="2180"/>
              </a:lnSpc>
              <a:spcBef>
                <a:spcPts val="100"/>
              </a:spcBef>
              <a:spcAft>
                <a:spcPts val="0"/>
              </a:spcAft>
              <a:buClrTx/>
              <a:buSzTx/>
              <a:buFontTx/>
              <a:buNone/>
              <a:tabLst/>
              <a:defRPr/>
            </a:pPr>
            <a:r>
              <a:rPr kumimoji="0" lang="pl-PL" sz="1800" b="1"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Projekt Cyfrowa Obsługa Wiążących Informacji (PUESC.P3.2) system EBTI-PL2</a:t>
            </a:r>
          </a:p>
          <a:p>
            <a:pPr marL="285750" marR="5080" lvl="0" indent="-285750" defTabSz="914400" eaLnBrk="1" fontAlgn="auto" latinLnBrk="0" hangingPunct="1">
              <a:lnSpc>
                <a:spcPts val="2180"/>
              </a:lnSpc>
              <a:spcBef>
                <a:spcPts val="100"/>
              </a:spcBef>
              <a:spcAft>
                <a:spcPts val="0"/>
              </a:spcAft>
              <a:buClrTx/>
              <a:buSzTx/>
              <a:buFont typeface="Arial" panose="020B0604020202020204" pitchFamily="34" charset="0"/>
              <a:buChar char="•"/>
              <a:tabLst/>
              <a:defRPr/>
            </a:pPr>
            <a:r>
              <a:rPr kumimoji="0" lang="pl-PL" sz="1800" b="0"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Wdrożenie elektronicznych formularzy do obsługi postępowań </a:t>
            </a:r>
            <a:r>
              <a:rPr kumimoji="0" lang="pl-PL" sz="1800" b="0" i="0" u="none" strike="noStrike" kern="0" cap="none" spc="0" normalizeH="0" baseline="0" noProof="0" dirty="0" err="1">
                <a:ln>
                  <a:noFill/>
                </a:ln>
                <a:solidFill>
                  <a:prstClr val="black"/>
                </a:solidFill>
                <a:effectLst/>
                <a:uLnTx/>
                <a:uFillTx/>
                <a:latin typeface="+mn-lt"/>
                <a:ea typeface="Calibri" panose="020F0502020204030204" pitchFamily="34" charset="0"/>
                <a:cs typeface="Calibri" panose="020F0502020204030204" pitchFamily="34" charset="0"/>
              </a:rPr>
              <a:t>drugoinstancyjnych</a:t>
            </a:r>
            <a:r>
              <a:rPr kumimoji="0" lang="pl-PL" sz="1800" b="0"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 w zakresie WIA</a:t>
            </a:r>
          </a:p>
          <a:p>
            <a:pPr marL="285750" marR="5080" lvl="0" indent="-285750" defTabSz="914400" eaLnBrk="1" fontAlgn="auto" latinLnBrk="0" hangingPunct="1">
              <a:lnSpc>
                <a:spcPts val="2180"/>
              </a:lnSpc>
              <a:spcBef>
                <a:spcPts val="100"/>
              </a:spcBef>
              <a:spcAft>
                <a:spcPts val="0"/>
              </a:spcAft>
              <a:buClrTx/>
              <a:buSzTx/>
              <a:buFont typeface="Arial" panose="020B0604020202020204" pitchFamily="34" charset="0"/>
              <a:buChar char="•"/>
              <a:tabLst/>
              <a:defRPr/>
            </a:pPr>
            <a:r>
              <a:rPr kumimoji="0" lang="pl-PL" sz="1800" b="0"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Wdrożenie elektronicznych formularzy do obsługi postępowań </a:t>
            </a:r>
            <a:r>
              <a:rPr kumimoji="0" lang="pl-PL" sz="1800" b="0" i="0" u="none" strike="noStrike" kern="0" cap="none" spc="0" normalizeH="0" baseline="0" noProof="0" dirty="0" err="1">
                <a:ln>
                  <a:noFill/>
                </a:ln>
                <a:solidFill>
                  <a:prstClr val="black"/>
                </a:solidFill>
                <a:effectLst/>
                <a:uLnTx/>
                <a:uFillTx/>
                <a:latin typeface="+mn-lt"/>
                <a:ea typeface="Calibri" panose="020F0502020204030204" pitchFamily="34" charset="0"/>
                <a:cs typeface="Calibri" panose="020F0502020204030204" pitchFamily="34" charset="0"/>
              </a:rPr>
              <a:t>drugoinstancyjnych</a:t>
            </a:r>
            <a:r>
              <a:rPr kumimoji="0" lang="pl-PL" sz="1800" b="0"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 w zakresie WIT</a:t>
            </a:r>
          </a:p>
          <a:p>
            <a:pPr marL="285750" marR="5080" lvl="0" indent="-285750" defTabSz="914400" eaLnBrk="1" fontAlgn="auto" latinLnBrk="0" hangingPunct="1">
              <a:lnSpc>
                <a:spcPts val="2180"/>
              </a:lnSpc>
              <a:spcBef>
                <a:spcPts val="100"/>
              </a:spcBef>
              <a:spcAft>
                <a:spcPts val="0"/>
              </a:spcAft>
              <a:buClrTx/>
              <a:buSzTx/>
              <a:buFont typeface="Arial" panose="020B0604020202020204" pitchFamily="34" charset="0"/>
              <a:buChar char="•"/>
              <a:tabLst/>
              <a:defRPr/>
            </a:pPr>
            <a:r>
              <a:rPr kumimoji="0" lang="pl-PL" sz="1800" b="0"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Wdrożenie elektronicznych formularzy do obsługi cofnięć i unieważnień WIT</a:t>
            </a:r>
          </a:p>
          <a:p>
            <a:pPr marL="0" marR="5080" lvl="0" indent="0" defTabSz="914400" eaLnBrk="1" fontAlgn="auto" latinLnBrk="0" hangingPunct="1">
              <a:lnSpc>
                <a:spcPts val="2180"/>
              </a:lnSpc>
              <a:spcBef>
                <a:spcPts val="100"/>
              </a:spcBef>
              <a:spcAft>
                <a:spcPts val="0"/>
              </a:spcAft>
              <a:buClrTx/>
              <a:buSzTx/>
              <a:buFontTx/>
              <a:buNone/>
              <a:tabLst/>
              <a:defRPr/>
            </a:pPr>
            <a:r>
              <a:rPr kumimoji="0" lang="pl-PL" sz="1800" b="0"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2025 r.</a:t>
            </a:r>
          </a:p>
        </p:txBody>
      </p:sp>
      <p:sp>
        <p:nvSpPr>
          <p:cNvPr id="3" name="pole tekstowe 2">
            <a:extLst>
              <a:ext uri="{FF2B5EF4-FFF2-40B4-BE49-F238E27FC236}">
                <a16:creationId xmlns:a16="http://schemas.microsoft.com/office/drawing/2014/main" id="{CAA1091E-DE61-BF57-ED3A-C50F26CF6A35}"/>
              </a:ext>
            </a:extLst>
          </p:cNvPr>
          <p:cNvSpPr txBox="1"/>
          <p:nvPr/>
        </p:nvSpPr>
        <p:spPr>
          <a:xfrm>
            <a:off x="8388986" y="3062150"/>
            <a:ext cx="10782916" cy="1754326"/>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pl-PL"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Po wdrożeniu zmodernizowanych e-usług publicznych do 30.09.2026 r. złożono:</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pl-PL" dirty="0">
                <a:latin typeface="+mn-lt"/>
                <a:ea typeface="Calibri" panose="020F0502020204030204" pitchFamily="34" charset="0"/>
                <a:cs typeface="Calibri" panose="020F0502020204030204" pitchFamily="34" charset="0"/>
              </a:rPr>
              <a:t>50</a:t>
            </a:r>
            <a:r>
              <a:rPr kumimoji="0" lang="pl-PL"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 formularzy WIA-OZ Złożenie odwołania/zażalenia,</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l-PL"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84 formularze WIA-WY Wycofanie w sprawach WIA,</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pl-PL"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113 formularzy WIT-OD złożenie odwołania od decyzji WIT,</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pl-PL" dirty="0">
                <a:latin typeface="+mn-lt"/>
                <a:ea typeface="Calibri" panose="020F0502020204030204" pitchFamily="34" charset="0"/>
                <a:cs typeface="Calibri" panose="020F0502020204030204" pitchFamily="34" charset="0"/>
              </a:rPr>
              <a:t>130</a:t>
            </a:r>
            <a:r>
              <a:rPr kumimoji="0" lang="pl-PL"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 formularzy WIT-WY Wycofanie wniosku w sprawach WIT,</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pl-PL" dirty="0">
                <a:latin typeface="+mn-lt"/>
                <a:ea typeface="Calibri" panose="020F0502020204030204" pitchFamily="34" charset="0"/>
                <a:cs typeface="Calibri" panose="020F0502020204030204" pitchFamily="34" charset="0"/>
              </a:rPr>
              <a:t>7</a:t>
            </a:r>
            <a:r>
              <a:rPr kumimoji="0" lang="pl-PL"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 formularzy WIT-PU Wniosek o przedłużenie użycia WIT.</a:t>
            </a:r>
          </a:p>
        </p:txBody>
      </p:sp>
      <p:sp>
        <p:nvSpPr>
          <p:cNvPr id="4" name="object 2">
            <a:extLst>
              <a:ext uri="{FF2B5EF4-FFF2-40B4-BE49-F238E27FC236}">
                <a16:creationId xmlns:a16="http://schemas.microsoft.com/office/drawing/2014/main" id="{707C24E6-882C-ED9D-10FD-14814546CE3F}"/>
              </a:ext>
            </a:extLst>
          </p:cNvPr>
          <p:cNvSpPr txBox="1"/>
          <p:nvPr/>
        </p:nvSpPr>
        <p:spPr>
          <a:xfrm>
            <a:off x="1207835" y="6047080"/>
            <a:ext cx="6858000" cy="1452321"/>
          </a:xfrm>
          <a:prstGeom prst="rect">
            <a:avLst/>
          </a:prstGeom>
        </p:spPr>
        <p:txBody>
          <a:bodyPr vert="horz" wrap="square" lIns="0" tIns="12700" rIns="0" bIns="0" rtlCol="0">
            <a:spAutoFit/>
          </a:bodyPr>
          <a:lstStyle/>
          <a:p>
            <a:pPr marL="0" marR="5080" lvl="0" indent="0" defTabSz="914400" eaLnBrk="1" fontAlgn="auto" latinLnBrk="0" hangingPunct="1">
              <a:lnSpc>
                <a:spcPts val="2180"/>
              </a:lnSpc>
              <a:spcBef>
                <a:spcPts val="100"/>
              </a:spcBef>
              <a:spcAft>
                <a:spcPts val="0"/>
              </a:spcAft>
              <a:buClrTx/>
              <a:buSzTx/>
              <a:buFontTx/>
              <a:buNone/>
              <a:tabLst/>
              <a:defRPr/>
            </a:pPr>
            <a:r>
              <a:rPr kumimoji="0" lang="pl-PL" sz="1800" b="1"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Projekt Cyfrowa Obsługa Zgłoszeń (PUESC.P4.1) system AIS i AES</a:t>
            </a:r>
            <a:endParaRPr kumimoji="0" lang="pl-PL" sz="1800" b="0"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endParaRPr>
          </a:p>
          <a:p>
            <a:pPr marL="0" marR="5080" lvl="0" indent="0" defTabSz="914400" eaLnBrk="1" fontAlgn="auto" latinLnBrk="0" hangingPunct="1">
              <a:lnSpc>
                <a:spcPts val="2180"/>
              </a:lnSpc>
              <a:spcBef>
                <a:spcPts val="100"/>
              </a:spcBef>
              <a:spcAft>
                <a:spcPts val="0"/>
              </a:spcAft>
              <a:buClrTx/>
              <a:buSzTx/>
              <a:buFontTx/>
              <a:buNone/>
              <a:tabLst/>
              <a:defRPr/>
            </a:pPr>
            <a:r>
              <a:rPr kumimoji="0" lang="pl-PL" sz="1800" b="0"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Wdrożenie pilnych zmian ujętych w harmonogramie "UCC </a:t>
            </a:r>
            <a:r>
              <a:rPr kumimoji="0" lang="pl-PL" sz="1800" b="0" i="0" u="none" strike="noStrike" kern="0" cap="none" spc="0" normalizeH="0" baseline="0" noProof="0" dirty="0" err="1">
                <a:ln>
                  <a:noFill/>
                </a:ln>
                <a:solidFill>
                  <a:prstClr val="black"/>
                </a:solidFill>
                <a:effectLst/>
                <a:uLnTx/>
                <a:uFillTx/>
                <a:latin typeface="+mn-lt"/>
                <a:ea typeface="Calibri" panose="020F0502020204030204" pitchFamily="34" charset="0"/>
                <a:cs typeface="Calibri" panose="020F0502020204030204" pitchFamily="34" charset="0"/>
              </a:rPr>
              <a:t>Work</a:t>
            </a:r>
            <a:r>
              <a:rPr kumimoji="0" lang="pl-PL" sz="1800" b="0"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 </a:t>
            </a:r>
            <a:r>
              <a:rPr kumimoji="0" lang="pl-PL" sz="1800" b="0" i="0" u="none" strike="noStrike" kern="0" cap="none" spc="0" normalizeH="0" baseline="0" noProof="0" dirty="0" err="1">
                <a:ln>
                  <a:noFill/>
                </a:ln>
                <a:solidFill>
                  <a:prstClr val="black"/>
                </a:solidFill>
                <a:effectLst/>
                <a:uLnTx/>
                <a:uFillTx/>
                <a:latin typeface="+mn-lt"/>
                <a:ea typeface="Calibri" panose="020F0502020204030204" pitchFamily="34" charset="0"/>
                <a:cs typeface="Calibri" panose="020F0502020204030204" pitchFamily="34" charset="0"/>
              </a:rPr>
              <a:t>Programme</a:t>
            </a:r>
            <a:r>
              <a:rPr kumimoji="0" lang="pl-PL" sz="1800" b="0"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a:t>
            </a:r>
          </a:p>
          <a:p>
            <a:pPr marL="0" marR="5080" lvl="0" indent="0" defTabSz="914400" eaLnBrk="1" fontAlgn="auto" latinLnBrk="0" hangingPunct="1">
              <a:lnSpc>
                <a:spcPts val="2180"/>
              </a:lnSpc>
              <a:spcBef>
                <a:spcPts val="100"/>
              </a:spcBef>
              <a:spcAft>
                <a:spcPts val="0"/>
              </a:spcAft>
              <a:buClrTx/>
              <a:buSzTx/>
              <a:buFontTx/>
              <a:buNone/>
              <a:tabLst/>
              <a:defRPr/>
            </a:pPr>
            <a:endParaRPr kumimoji="0" lang="pl-PL" sz="1800" b="0"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endParaRPr>
          </a:p>
          <a:p>
            <a:pPr marL="0" marR="5080" lvl="0" indent="0" defTabSz="914400" eaLnBrk="1" fontAlgn="auto" latinLnBrk="0" hangingPunct="1">
              <a:lnSpc>
                <a:spcPts val="2180"/>
              </a:lnSpc>
              <a:spcBef>
                <a:spcPts val="100"/>
              </a:spcBef>
              <a:spcAft>
                <a:spcPts val="0"/>
              </a:spcAft>
              <a:buClrTx/>
              <a:buSzTx/>
              <a:buFontTx/>
              <a:buNone/>
              <a:tabLst/>
              <a:defRPr/>
            </a:pPr>
            <a:r>
              <a:rPr kumimoji="0" lang="pl-PL" sz="1800" b="0"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IV kwartał 2025 r.</a:t>
            </a:r>
          </a:p>
        </p:txBody>
      </p:sp>
      <p:sp>
        <p:nvSpPr>
          <p:cNvPr id="7" name="object 11">
            <a:extLst>
              <a:ext uri="{FF2B5EF4-FFF2-40B4-BE49-F238E27FC236}">
                <a16:creationId xmlns:a16="http://schemas.microsoft.com/office/drawing/2014/main" id="{AD582D8A-AAF8-76CB-0A47-5E5B8FB28CCA}"/>
              </a:ext>
            </a:extLst>
          </p:cNvPr>
          <p:cNvSpPr txBox="1"/>
          <p:nvPr/>
        </p:nvSpPr>
        <p:spPr>
          <a:xfrm>
            <a:off x="8373959" y="6050344"/>
            <a:ext cx="10668000" cy="567463"/>
          </a:xfrm>
          <a:prstGeom prst="rect">
            <a:avLst/>
          </a:prstGeom>
        </p:spPr>
        <p:txBody>
          <a:bodyPr vert="horz" wrap="square" lIns="0" tIns="12700" rIns="0" bIns="0" rtlCol="0">
            <a:spAutoFit/>
          </a:bodyPr>
          <a:lstStyle/>
          <a:p>
            <a:pPr marL="0" marR="0" lvl="0" indent="0" defTabSz="914400" eaLnBrk="1" fontAlgn="auto" latinLnBrk="0" hangingPunct="1">
              <a:lnSpc>
                <a:spcPts val="2180"/>
              </a:lnSpc>
              <a:spcBef>
                <a:spcPts val="0"/>
              </a:spcBef>
              <a:spcAft>
                <a:spcPts val="0"/>
              </a:spcAft>
              <a:buClrTx/>
              <a:buSzTx/>
              <a:buFontTx/>
              <a:buNone/>
              <a:tabLst/>
              <a:defRPr/>
            </a:pPr>
            <a:r>
              <a:rPr kumimoji="0" lang="pl-PL" sz="1800" b="0"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W pełni automatyczna obsługa procedur wywozowych i procedur przywozowych. Funkcjonalności w niektórych aspektach zostały zmodyfikowane, aby jak najprościej i najszybciej obsłużyć klientów KAS.   </a:t>
            </a:r>
          </a:p>
        </p:txBody>
      </p:sp>
      <p:sp>
        <p:nvSpPr>
          <p:cNvPr id="8" name="pole tekstowe 7">
            <a:extLst>
              <a:ext uri="{FF2B5EF4-FFF2-40B4-BE49-F238E27FC236}">
                <a16:creationId xmlns:a16="http://schemas.microsoft.com/office/drawing/2014/main" id="{D02A0069-252A-032B-F271-F846BC7E5AAE}"/>
              </a:ext>
            </a:extLst>
          </p:cNvPr>
          <p:cNvSpPr txBox="1"/>
          <p:nvPr/>
        </p:nvSpPr>
        <p:spPr>
          <a:xfrm>
            <a:off x="1144453" y="7837818"/>
            <a:ext cx="6714201" cy="1317733"/>
          </a:xfrm>
          <a:prstGeom prst="rect">
            <a:avLst/>
          </a:prstGeom>
          <a:noFill/>
        </p:spPr>
        <p:txBody>
          <a:bodyPr wrap="square" rtlCol="0">
            <a:spAutoFit/>
          </a:bodyPr>
          <a:lstStyle/>
          <a:p>
            <a:pPr marL="0" marR="0" lvl="0" indent="0" defTabSz="914400" eaLnBrk="1" fontAlgn="auto" latinLnBrk="0" hangingPunct="1">
              <a:lnSpc>
                <a:spcPct val="114000"/>
              </a:lnSpc>
              <a:spcBef>
                <a:spcPts val="600"/>
              </a:spcBef>
              <a:spcAft>
                <a:spcPts val="600"/>
              </a:spcAft>
              <a:buClrTx/>
              <a:buSzTx/>
              <a:buFontTx/>
              <a:buNone/>
              <a:tabLst/>
              <a:defRPr/>
            </a:pPr>
            <a:r>
              <a:rPr kumimoji="0" lang="pl-PL" sz="1800" b="1"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Projekt Rozwój Portalu PUESC (PUESC.P4.4.1) system SEAP</a:t>
            </a:r>
            <a:endParaRPr kumimoji="0" lang="pl-PL" sz="1800" b="0"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endParaRPr>
          </a:p>
          <a:p>
            <a:pPr marL="0" marR="0" lvl="0" indent="0" defTabSz="914400" eaLnBrk="1" fontAlgn="auto" latinLnBrk="0" hangingPunct="1">
              <a:lnSpc>
                <a:spcPct val="114000"/>
              </a:lnSpc>
              <a:spcBef>
                <a:spcPts val="600"/>
              </a:spcBef>
              <a:spcAft>
                <a:spcPts val="600"/>
              </a:spcAft>
              <a:buClrTx/>
              <a:buSzTx/>
              <a:buFontTx/>
              <a:buNone/>
              <a:tabLst/>
              <a:defRPr/>
            </a:pPr>
            <a:r>
              <a:rPr kumimoji="0" lang="pl-PL" sz="1800" b="0"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Modernizacja pulpitu użytkowników portalu PUESC</a:t>
            </a:r>
          </a:p>
          <a:p>
            <a:pPr marL="0" marR="0" lvl="0" indent="0" defTabSz="914400" eaLnBrk="1" fontAlgn="auto" latinLnBrk="0" hangingPunct="1">
              <a:lnSpc>
                <a:spcPct val="114000"/>
              </a:lnSpc>
              <a:spcBef>
                <a:spcPts val="600"/>
              </a:spcBef>
              <a:spcAft>
                <a:spcPts val="600"/>
              </a:spcAft>
              <a:buClrTx/>
              <a:buSzTx/>
              <a:buFontTx/>
              <a:buNone/>
              <a:tabLst/>
              <a:defRPr/>
            </a:pPr>
            <a:r>
              <a:rPr kumimoji="0" lang="pl-PL" sz="1800" b="0"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IV kwartał 2025 r.</a:t>
            </a:r>
          </a:p>
        </p:txBody>
      </p:sp>
      <p:sp>
        <p:nvSpPr>
          <p:cNvPr id="9" name="pole tekstowe 8">
            <a:extLst>
              <a:ext uri="{FF2B5EF4-FFF2-40B4-BE49-F238E27FC236}">
                <a16:creationId xmlns:a16="http://schemas.microsoft.com/office/drawing/2014/main" id="{43B38318-38AC-FD49-6D01-C61D9F459927}"/>
              </a:ext>
            </a:extLst>
          </p:cNvPr>
          <p:cNvSpPr txBox="1"/>
          <p:nvPr/>
        </p:nvSpPr>
        <p:spPr>
          <a:xfrm>
            <a:off x="8392468" y="7851675"/>
            <a:ext cx="9714337" cy="1137106"/>
          </a:xfrm>
          <a:prstGeom prst="rect">
            <a:avLst/>
          </a:prstGeom>
          <a:noFill/>
        </p:spPr>
        <p:txBody>
          <a:bodyPr wrap="square" rtlCol="0">
            <a:spAutoFit/>
          </a:bodyPr>
          <a:lstStyle/>
          <a:p>
            <a:pPr marL="0" marR="0" lvl="0" indent="0" defTabSz="914400" eaLnBrk="1" fontAlgn="auto" latinLnBrk="0" hangingPunct="1">
              <a:lnSpc>
                <a:spcPct val="114000"/>
              </a:lnSpc>
              <a:spcBef>
                <a:spcPts val="600"/>
              </a:spcBef>
              <a:spcAft>
                <a:spcPts val="600"/>
              </a:spcAft>
              <a:buClrTx/>
              <a:buSzTx/>
              <a:buFontTx/>
              <a:buNone/>
              <a:tabLst/>
              <a:defRPr/>
            </a:pPr>
            <a:r>
              <a:rPr kumimoji="0" lang="pl-PL" sz="1800" b="0"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Wdrożenie zmian na portalu PUESC we wskazanym zakresie pozwala m.in. na:</a:t>
            </a:r>
          </a:p>
          <a:p>
            <a:pPr marL="285750" marR="0" lvl="0" indent="-285750" defTabSz="914400" eaLnBrk="1" fontAlgn="auto" latinLnBrk="0" hangingPunct="1">
              <a:lnSpc>
                <a:spcPct val="114000"/>
              </a:lnSpc>
              <a:spcBef>
                <a:spcPts val="300"/>
              </a:spcBef>
              <a:spcAft>
                <a:spcPts val="300"/>
              </a:spcAft>
              <a:buClrTx/>
              <a:buSzTx/>
              <a:buFont typeface="Arial" panose="020B0604020202020204" pitchFamily="34" charset="0"/>
              <a:buChar char="•"/>
              <a:tabLst/>
              <a:defRPr/>
            </a:pPr>
            <a:r>
              <a:rPr kumimoji="0" lang="pl-PL" sz="1800" b="0"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poprawę widoku dokumentów i użyteczności komunikatów, informacji i wskazówek prezentowanych użytkownikowi.</a:t>
            </a:r>
          </a:p>
        </p:txBody>
      </p:sp>
    </p:spTree>
    <p:extLst>
      <p:ext uri="{BB962C8B-B14F-4D97-AF65-F5344CB8AC3E}">
        <p14:creationId xmlns:p14="http://schemas.microsoft.com/office/powerpoint/2010/main" val="30991131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78507F-A24C-4130-AA36-2F62EEEACE9F}"/>
            </a:ext>
          </a:extLst>
        </p:cNvPr>
        <p:cNvGrpSpPr/>
        <p:nvPr/>
      </p:nvGrpSpPr>
      <p:grpSpPr>
        <a:xfrm>
          <a:off x="0" y="0"/>
          <a:ext cx="0" cy="0"/>
          <a:chOff x="0" y="0"/>
          <a:chExt cx="0" cy="0"/>
        </a:xfrm>
      </p:grpSpPr>
      <p:sp>
        <p:nvSpPr>
          <p:cNvPr id="37" name="object 37">
            <a:extLst>
              <a:ext uri="{FF2B5EF4-FFF2-40B4-BE49-F238E27FC236}">
                <a16:creationId xmlns:a16="http://schemas.microsoft.com/office/drawing/2014/main" id="{846B7F2E-FDF8-F41E-D556-A3547B570AB8}"/>
              </a:ext>
            </a:extLst>
          </p:cNvPr>
          <p:cNvSpPr txBox="1">
            <a:spLocks noGrp="1"/>
          </p:cNvSpPr>
          <p:nvPr>
            <p:ph type="dt" sz="half" idx="6"/>
          </p:nvPr>
        </p:nvSpPr>
        <p:spPr>
          <a:prstGeom prst="rect">
            <a:avLst/>
          </a:prstGeom>
        </p:spPr>
        <p:txBody>
          <a:bodyPr vert="horz" wrap="square" lIns="0" tIns="27940" rIns="0" bIns="0" rtlCol="0">
            <a:spAutoFit/>
          </a:bodyPr>
          <a:lstStyle/>
          <a:p>
            <a:pPr marL="12700">
              <a:lnSpc>
                <a:spcPct val="100000"/>
              </a:lnSpc>
              <a:spcBef>
                <a:spcPts val="220"/>
              </a:spcBef>
              <a:tabLst>
                <a:tab pos="2276475" algn="l"/>
                <a:tab pos="2463165" algn="l"/>
              </a:tabLst>
            </a:pPr>
            <a:r>
              <a:rPr spc="120" dirty="0"/>
              <a:t>Ministerstwo</a:t>
            </a:r>
            <a:r>
              <a:rPr spc="290" dirty="0"/>
              <a:t> </a:t>
            </a:r>
            <a:r>
              <a:rPr spc="114" dirty="0"/>
              <a:t>Finansów</a:t>
            </a:r>
            <a:r>
              <a:rPr dirty="0"/>
              <a:t>	</a:t>
            </a:r>
            <a:r>
              <a:rPr b="0" spc="-50" dirty="0">
                <a:latin typeface="Open Sans"/>
                <a:cs typeface="Open Sans"/>
              </a:rPr>
              <a:t>/</a:t>
            </a:r>
            <a:r>
              <a:rPr b="0" dirty="0">
                <a:latin typeface="Open Sans"/>
                <a:cs typeface="Open Sans"/>
              </a:rPr>
              <a:t>	</a:t>
            </a:r>
            <a:r>
              <a:rPr b="0" spc="110" dirty="0">
                <a:latin typeface="Open Sans"/>
                <a:cs typeface="Open Sans"/>
              </a:rPr>
              <a:t>gov.pl/finanse </a:t>
            </a:r>
          </a:p>
        </p:txBody>
      </p:sp>
      <p:sp>
        <p:nvSpPr>
          <p:cNvPr id="38" name="object 38">
            <a:extLst>
              <a:ext uri="{FF2B5EF4-FFF2-40B4-BE49-F238E27FC236}">
                <a16:creationId xmlns:a16="http://schemas.microsoft.com/office/drawing/2014/main" id="{DA6E0006-B6F7-CBEA-169E-91D8850DB603}"/>
              </a:ext>
            </a:extLst>
          </p:cNvPr>
          <p:cNvSpPr txBox="1">
            <a:spLocks noGrp="1"/>
          </p:cNvSpPr>
          <p:nvPr>
            <p:ph type="ftr" sz="quarter" idx="5"/>
          </p:nvPr>
        </p:nvSpPr>
        <p:spPr>
          <a:prstGeom prst="rect">
            <a:avLst/>
          </a:prstGeom>
        </p:spPr>
        <p:txBody>
          <a:bodyPr vert="horz" wrap="square" lIns="0" tIns="27940" rIns="0" bIns="0" rtlCol="0">
            <a:spAutoFit/>
          </a:bodyPr>
          <a:lstStyle/>
          <a:p>
            <a:pPr marL="12700">
              <a:lnSpc>
                <a:spcPct val="100000"/>
              </a:lnSpc>
              <a:spcBef>
                <a:spcPts val="220"/>
              </a:spcBef>
              <a:tabLst>
                <a:tab pos="3196590" algn="l"/>
                <a:tab pos="3382645" algn="l"/>
              </a:tabLst>
            </a:pPr>
            <a:r>
              <a:rPr spc="120" dirty="0"/>
              <a:t>Krajowa</a:t>
            </a:r>
            <a:r>
              <a:rPr spc="265" dirty="0"/>
              <a:t> </a:t>
            </a:r>
            <a:r>
              <a:rPr spc="130" dirty="0"/>
              <a:t>Administracja</a:t>
            </a:r>
            <a:r>
              <a:rPr spc="270" dirty="0"/>
              <a:t> </a:t>
            </a:r>
            <a:r>
              <a:rPr spc="105" dirty="0"/>
              <a:t>Skarbowa</a:t>
            </a:r>
            <a:r>
              <a:rPr dirty="0"/>
              <a:t>	</a:t>
            </a:r>
            <a:r>
              <a:rPr b="0" spc="-50" dirty="0">
                <a:latin typeface="Open Sans"/>
                <a:cs typeface="Open Sans"/>
              </a:rPr>
              <a:t>/</a:t>
            </a:r>
            <a:r>
              <a:rPr b="0" dirty="0">
                <a:latin typeface="Open Sans"/>
                <a:cs typeface="Open Sans"/>
              </a:rPr>
              <a:t>	</a:t>
            </a:r>
            <a:r>
              <a:rPr b="0" spc="114" dirty="0">
                <a:latin typeface="Open Sans"/>
                <a:cs typeface="Open Sans"/>
              </a:rPr>
              <a:t>gov.pl/kas </a:t>
            </a:r>
          </a:p>
        </p:txBody>
      </p:sp>
      <p:sp>
        <p:nvSpPr>
          <p:cNvPr id="39" name="object 39">
            <a:extLst>
              <a:ext uri="{FF2B5EF4-FFF2-40B4-BE49-F238E27FC236}">
                <a16:creationId xmlns:a16="http://schemas.microsoft.com/office/drawing/2014/main" id="{B6FEE54F-F38F-9B2C-ECC3-F708E1F51D40}"/>
              </a:ext>
            </a:extLst>
          </p:cNvPr>
          <p:cNvSpPr txBox="1">
            <a:spLocks noGrp="1"/>
          </p:cNvSpPr>
          <p:nvPr>
            <p:ph type="sldNum" sz="quarter" idx="7"/>
          </p:nvPr>
        </p:nvSpPr>
        <p:spPr>
          <a:xfrm>
            <a:off x="18929260" y="10751027"/>
            <a:ext cx="571590" cy="212879"/>
          </a:xfrm>
          <a:prstGeom prst="rect">
            <a:avLst/>
          </a:prstGeom>
        </p:spPr>
        <p:txBody>
          <a:bodyPr vert="horz" wrap="square" lIns="0" tIns="27940" rIns="0" bIns="0" rtlCol="0">
            <a:spAutoFit/>
          </a:bodyPr>
          <a:lstStyle/>
          <a:p>
            <a:pPr marL="38100">
              <a:lnSpc>
                <a:spcPct val="100000"/>
              </a:lnSpc>
              <a:spcBef>
                <a:spcPts val="220"/>
              </a:spcBef>
            </a:pPr>
            <a:fld id="{81D60167-4931-47E6-BA6A-407CBD079E47}" type="slidenum">
              <a:rPr spc="-50" dirty="0"/>
              <a:t>32</a:t>
            </a:fld>
            <a:endParaRPr spc="-50" dirty="0"/>
          </a:p>
        </p:txBody>
      </p:sp>
      <p:sp>
        <p:nvSpPr>
          <p:cNvPr id="5" name="object 10">
            <a:extLst>
              <a:ext uri="{FF2B5EF4-FFF2-40B4-BE49-F238E27FC236}">
                <a16:creationId xmlns:a16="http://schemas.microsoft.com/office/drawing/2014/main" id="{258EFF40-504B-1E9F-E3F6-E61F079419A4}"/>
              </a:ext>
            </a:extLst>
          </p:cNvPr>
          <p:cNvSpPr txBox="1"/>
          <p:nvPr/>
        </p:nvSpPr>
        <p:spPr>
          <a:xfrm>
            <a:off x="8388986" y="2320761"/>
            <a:ext cx="5423290" cy="444994"/>
          </a:xfrm>
          <a:prstGeom prst="rect">
            <a:avLst/>
          </a:prstGeom>
        </p:spPr>
        <p:txBody>
          <a:bodyPr vert="horz" wrap="square" lIns="0" tIns="13970" rIns="0" bIns="0" rtlCol="0">
            <a:spAutoFit/>
          </a:bodyPr>
          <a:lstStyle/>
          <a:p>
            <a:pPr marL="12700">
              <a:lnSpc>
                <a:spcPct val="100000"/>
              </a:lnSpc>
              <a:spcBef>
                <a:spcPts val="110"/>
              </a:spcBef>
            </a:pPr>
            <a:r>
              <a:rPr lang="pl-PL" sz="2800" b="1" dirty="0">
                <a:solidFill>
                  <a:schemeClr val="tx1"/>
                </a:solidFill>
                <a:latin typeface="+mn-lt"/>
                <a:cs typeface="Lato Black"/>
              </a:rPr>
              <a:t>Jak</a:t>
            </a:r>
            <a:r>
              <a:rPr lang="pl-PL" sz="2800" b="1" spc="-65" dirty="0">
                <a:solidFill>
                  <a:schemeClr val="tx1"/>
                </a:solidFill>
                <a:latin typeface="+mn-lt"/>
                <a:cs typeface="Lato Black"/>
              </a:rPr>
              <a:t> </a:t>
            </a:r>
            <a:r>
              <a:rPr lang="pl-PL" sz="2800" b="1" dirty="0">
                <a:solidFill>
                  <a:schemeClr val="tx1"/>
                </a:solidFill>
                <a:latin typeface="+mn-lt"/>
                <a:cs typeface="Lato Black"/>
              </a:rPr>
              <a:t>korzystają</a:t>
            </a:r>
            <a:r>
              <a:rPr lang="pl-PL" sz="2800" b="1" spc="-65" dirty="0">
                <a:solidFill>
                  <a:schemeClr val="tx1"/>
                </a:solidFill>
                <a:latin typeface="+mn-lt"/>
                <a:cs typeface="Lato Black"/>
              </a:rPr>
              <a:t> </a:t>
            </a:r>
            <a:r>
              <a:rPr lang="pl-PL" sz="2800" b="1" spc="-10" dirty="0">
                <a:solidFill>
                  <a:schemeClr val="tx1"/>
                </a:solidFill>
                <a:latin typeface="+mn-lt"/>
                <a:cs typeface="Lato Black"/>
              </a:rPr>
              <a:t>obywatele</a:t>
            </a:r>
            <a:endParaRPr lang="pl-PL" sz="2800" dirty="0">
              <a:solidFill>
                <a:schemeClr val="tx1"/>
              </a:solidFill>
              <a:latin typeface="+mn-lt"/>
              <a:cs typeface="Lato Black"/>
            </a:endParaRPr>
          </a:p>
        </p:txBody>
      </p:sp>
      <p:sp>
        <p:nvSpPr>
          <p:cNvPr id="6" name="object 18">
            <a:extLst>
              <a:ext uri="{FF2B5EF4-FFF2-40B4-BE49-F238E27FC236}">
                <a16:creationId xmlns:a16="http://schemas.microsoft.com/office/drawing/2014/main" id="{45DF0EFD-1CAC-1301-88FC-2744CCB25169}"/>
              </a:ext>
            </a:extLst>
          </p:cNvPr>
          <p:cNvSpPr/>
          <p:nvPr/>
        </p:nvSpPr>
        <p:spPr>
          <a:xfrm>
            <a:off x="1087436" y="2945783"/>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latin typeface="+mn-lt"/>
            </a:endParaRPr>
          </a:p>
        </p:txBody>
      </p:sp>
      <p:sp>
        <p:nvSpPr>
          <p:cNvPr id="24" name="object 18">
            <a:extLst>
              <a:ext uri="{FF2B5EF4-FFF2-40B4-BE49-F238E27FC236}">
                <a16:creationId xmlns:a16="http://schemas.microsoft.com/office/drawing/2014/main" id="{D21F740C-417D-3FF1-F78F-3FDB71EF4036}"/>
              </a:ext>
            </a:extLst>
          </p:cNvPr>
          <p:cNvSpPr/>
          <p:nvPr/>
        </p:nvSpPr>
        <p:spPr>
          <a:xfrm rot="5400000" flipV="1">
            <a:off x="4397469" y="6074047"/>
            <a:ext cx="7631112" cy="216947"/>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latin typeface="+mn-lt"/>
            </a:endParaRPr>
          </a:p>
        </p:txBody>
      </p:sp>
      <p:sp>
        <p:nvSpPr>
          <p:cNvPr id="26" name="object 18">
            <a:extLst>
              <a:ext uri="{FF2B5EF4-FFF2-40B4-BE49-F238E27FC236}">
                <a16:creationId xmlns:a16="http://schemas.microsoft.com/office/drawing/2014/main" id="{504C581B-5A18-68FD-E1B9-11A9851A0938}"/>
              </a:ext>
            </a:extLst>
          </p:cNvPr>
          <p:cNvSpPr/>
          <p:nvPr/>
        </p:nvSpPr>
        <p:spPr>
          <a:xfrm>
            <a:off x="1087436" y="6286946"/>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latin typeface="+mn-lt"/>
            </a:endParaRPr>
          </a:p>
        </p:txBody>
      </p:sp>
      <p:sp>
        <p:nvSpPr>
          <p:cNvPr id="32" name="object 18">
            <a:extLst>
              <a:ext uri="{FF2B5EF4-FFF2-40B4-BE49-F238E27FC236}">
                <a16:creationId xmlns:a16="http://schemas.microsoft.com/office/drawing/2014/main" id="{FB15558F-9C57-4393-79A4-E359B969A646}"/>
              </a:ext>
            </a:extLst>
          </p:cNvPr>
          <p:cNvSpPr/>
          <p:nvPr/>
        </p:nvSpPr>
        <p:spPr>
          <a:xfrm>
            <a:off x="1060450" y="99980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latin typeface="+mn-lt"/>
            </a:endParaRPr>
          </a:p>
        </p:txBody>
      </p:sp>
      <p:sp>
        <p:nvSpPr>
          <p:cNvPr id="33" name="object 8">
            <a:extLst>
              <a:ext uri="{FF2B5EF4-FFF2-40B4-BE49-F238E27FC236}">
                <a16:creationId xmlns:a16="http://schemas.microsoft.com/office/drawing/2014/main" id="{692ADACA-63B1-63B0-9EFA-E0856EB9FD99}"/>
              </a:ext>
            </a:extLst>
          </p:cNvPr>
          <p:cNvSpPr txBox="1"/>
          <p:nvPr/>
        </p:nvSpPr>
        <p:spPr>
          <a:xfrm>
            <a:off x="1060450" y="649545"/>
            <a:ext cx="17514756" cy="689291"/>
          </a:xfrm>
          <a:prstGeom prst="rect">
            <a:avLst/>
          </a:prstGeom>
        </p:spPr>
        <p:txBody>
          <a:bodyPr vert="horz" wrap="square" lIns="0" tIns="12065" rIns="0" bIns="0" rtlCol="0">
            <a:spAutoFit/>
          </a:bodyPr>
          <a:lstStyle/>
          <a:p>
            <a:pPr marL="12700">
              <a:lnSpc>
                <a:spcPct val="100000"/>
              </a:lnSpc>
              <a:spcBef>
                <a:spcPts val="95"/>
              </a:spcBef>
            </a:pPr>
            <a:r>
              <a:rPr lang="pl-PL" sz="4400" b="1" dirty="0">
                <a:latin typeface="+mn-lt"/>
                <a:cs typeface="Lato Black"/>
              </a:rPr>
              <a:t>PUESC – Platforma Usług Elektronicznych Skarbowo-Celnych </a:t>
            </a:r>
            <a:endParaRPr sz="4400" dirty="0">
              <a:latin typeface="+mn-lt"/>
              <a:cs typeface="Lato Black"/>
            </a:endParaRPr>
          </a:p>
        </p:txBody>
      </p:sp>
      <p:sp>
        <p:nvSpPr>
          <p:cNvPr id="19" name="object 18">
            <a:extLst>
              <a:ext uri="{FF2B5EF4-FFF2-40B4-BE49-F238E27FC236}">
                <a16:creationId xmlns:a16="http://schemas.microsoft.com/office/drawing/2014/main" id="{C6626689-C654-DEBD-9BF2-00D3AB11E460}"/>
              </a:ext>
            </a:extLst>
          </p:cNvPr>
          <p:cNvSpPr/>
          <p:nvPr/>
        </p:nvSpPr>
        <p:spPr>
          <a:xfrm>
            <a:off x="1131138" y="78644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latin typeface="+mn-lt"/>
            </a:endParaRPr>
          </a:p>
        </p:txBody>
      </p:sp>
      <p:sp>
        <p:nvSpPr>
          <p:cNvPr id="13" name="object 9">
            <a:extLst>
              <a:ext uri="{FF2B5EF4-FFF2-40B4-BE49-F238E27FC236}">
                <a16:creationId xmlns:a16="http://schemas.microsoft.com/office/drawing/2014/main" id="{FD51A40F-1B8C-1DC4-0674-AA331368AE1B}"/>
              </a:ext>
            </a:extLst>
          </p:cNvPr>
          <p:cNvSpPr txBox="1"/>
          <p:nvPr/>
        </p:nvSpPr>
        <p:spPr>
          <a:xfrm>
            <a:off x="1144453" y="2348467"/>
            <a:ext cx="5535614" cy="444994"/>
          </a:xfrm>
          <a:prstGeom prst="rect">
            <a:avLst/>
          </a:prstGeom>
        </p:spPr>
        <p:txBody>
          <a:bodyPr vert="horz" wrap="square" lIns="0" tIns="13970" rIns="0" bIns="0" rtlCol="0">
            <a:spAutoFit/>
          </a:bodyPr>
          <a:lstStyle>
            <a:defPPr>
              <a:defRPr kern="0"/>
            </a:defPPr>
          </a:lstStyle>
          <a:p>
            <a:pPr marL="12700">
              <a:lnSpc>
                <a:spcPct val="100000"/>
              </a:lnSpc>
              <a:spcBef>
                <a:spcPts val="110"/>
              </a:spcBef>
            </a:pPr>
            <a:r>
              <a:rPr lang="pl-PL" sz="2800" b="1" dirty="0">
                <a:latin typeface="+mn-lt"/>
                <a:cs typeface="Lato Black"/>
              </a:rPr>
              <a:t>Wdrożone </a:t>
            </a:r>
            <a:r>
              <a:rPr sz="2800" b="1" spc="-75" dirty="0">
                <a:latin typeface="+mn-lt"/>
                <a:cs typeface="Lato Black"/>
              </a:rPr>
              <a:t> </a:t>
            </a:r>
            <a:r>
              <a:rPr sz="2800" b="1" spc="-10" dirty="0">
                <a:latin typeface="+mn-lt"/>
                <a:cs typeface="Lato Black"/>
              </a:rPr>
              <a:t>funkcjonalności</a:t>
            </a:r>
            <a:endParaRPr sz="2800" dirty="0">
              <a:latin typeface="+mn-lt"/>
              <a:cs typeface="Lato Black"/>
            </a:endParaRPr>
          </a:p>
        </p:txBody>
      </p:sp>
      <p:sp>
        <p:nvSpPr>
          <p:cNvPr id="2" name="pole tekstowe 1">
            <a:extLst>
              <a:ext uri="{FF2B5EF4-FFF2-40B4-BE49-F238E27FC236}">
                <a16:creationId xmlns:a16="http://schemas.microsoft.com/office/drawing/2014/main" id="{71881E18-A946-1761-4BB9-6F12C92711F0}"/>
              </a:ext>
            </a:extLst>
          </p:cNvPr>
          <p:cNvSpPr txBox="1"/>
          <p:nvPr/>
        </p:nvSpPr>
        <p:spPr>
          <a:xfrm>
            <a:off x="1144453" y="3125812"/>
            <a:ext cx="6763892" cy="2031325"/>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pl-PL" sz="1800" b="1"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Projekt Single </a:t>
            </a:r>
            <a:r>
              <a:rPr kumimoji="0" lang="pl-PL" sz="1800" b="1" i="0" u="none" strike="noStrike" kern="0" cap="none" spc="0" normalizeH="0" baseline="0" noProof="0" dirty="0" err="1">
                <a:ln>
                  <a:noFill/>
                </a:ln>
                <a:solidFill>
                  <a:prstClr val="black"/>
                </a:solidFill>
                <a:effectLst/>
                <a:uLnTx/>
                <a:uFillTx/>
                <a:latin typeface="+mn-lt"/>
                <a:ea typeface="Calibri" panose="020F0502020204030204" pitchFamily="34" charset="0"/>
                <a:cs typeface="Calibri" panose="020F0502020204030204" pitchFamily="34" charset="0"/>
              </a:rPr>
              <a:t>Window</a:t>
            </a:r>
            <a:r>
              <a:rPr kumimoji="0" lang="pl-PL" sz="1800" b="1"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 Plus (PUESC.P4.2) system PKWD-SINGLE WINDOW</a:t>
            </a:r>
          </a:p>
          <a:p>
            <a:pPr marL="0" marR="0" lvl="0" indent="0" defTabSz="914400" eaLnBrk="1" fontAlgn="auto" latinLnBrk="0" hangingPunct="1">
              <a:lnSpc>
                <a:spcPct val="100000"/>
              </a:lnSpc>
              <a:spcBef>
                <a:spcPts val="0"/>
              </a:spcBef>
              <a:spcAft>
                <a:spcPts val="0"/>
              </a:spcAft>
              <a:buClrTx/>
              <a:buSzTx/>
              <a:buFontTx/>
              <a:buNone/>
              <a:tabLst/>
              <a:defRPr/>
            </a:pPr>
            <a:endParaRPr kumimoji="0" lang="pl-PL" sz="1800" b="0"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pl-PL" sz="1800" b="0"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Pilotażowe uruchomienie e-usługi „Uzyskaj graniczne dokumenty weterynaryjne dotyczące pasz”</a:t>
            </a:r>
          </a:p>
          <a:p>
            <a:pPr marL="0" marR="0" lvl="0" indent="0" defTabSz="914400" eaLnBrk="1" fontAlgn="auto" latinLnBrk="0" hangingPunct="1">
              <a:lnSpc>
                <a:spcPct val="100000"/>
              </a:lnSpc>
              <a:spcBef>
                <a:spcPts val="0"/>
              </a:spcBef>
              <a:spcAft>
                <a:spcPts val="0"/>
              </a:spcAft>
              <a:buClrTx/>
              <a:buSzTx/>
              <a:buFontTx/>
              <a:buNone/>
              <a:tabLst/>
              <a:defRPr/>
            </a:pPr>
            <a:endParaRPr kumimoji="0" lang="pl-PL" sz="1800" b="0"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pl-PL" sz="1800" b="0"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IV kwartał 2025 r.</a:t>
            </a:r>
          </a:p>
        </p:txBody>
      </p:sp>
      <p:sp>
        <p:nvSpPr>
          <p:cNvPr id="3" name="pole tekstowe 2">
            <a:extLst>
              <a:ext uri="{FF2B5EF4-FFF2-40B4-BE49-F238E27FC236}">
                <a16:creationId xmlns:a16="http://schemas.microsoft.com/office/drawing/2014/main" id="{E6CFA88B-0163-1ABC-E7C4-84286AA4C6DB}"/>
              </a:ext>
            </a:extLst>
          </p:cNvPr>
          <p:cNvSpPr txBox="1"/>
          <p:nvPr/>
        </p:nvSpPr>
        <p:spPr>
          <a:xfrm>
            <a:off x="8314352" y="3121918"/>
            <a:ext cx="10671925" cy="3139321"/>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pl-PL" sz="1800" b="0"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Pilotażowe uruchomienie od 22 grudnia 2025 r. e-usługi „Uzyskaj graniczne dokumenty weterynaryjne dotyczące pasz” w dwóch przejściach granicznych kolejowych (Kuźnica i Siemianówka) dało importerom pasz możliwość składania elektronicznie wniosków do Granicznego Lekarza Weterynarii o przeprowadzenie weterynaryjnej granicznej kontroli pasz i uzyskanie dokumentów wymaganych do objęcia importowanego towaru procedurą celną.</a:t>
            </a:r>
          </a:p>
          <a:p>
            <a:pPr marL="0" marR="0" lvl="0" indent="0" defTabSz="914400" eaLnBrk="1" fontAlgn="auto" latinLnBrk="0" hangingPunct="1">
              <a:lnSpc>
                <a:spcPct val="100000"/>
              </a:lnSpc>
              <a:spcBef>
                <a:spcPts val="0"/>
              </a:spcBef>
              <a:spcAft>
                <a:spcPts val="0"/>
              </a:spcAft>
              <a:buClrTx/>
              <a:buSzTx/>
              <a:buFontTx/>
              <a:buNone/>
              <a:tabLst/>
              <a:defRPr/>
            </a:pPr>
            <a:r>
              <a:rPr kumimoji="0" lang="pl-PL" sz="1800" b="0"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Celem pilotażu jest weryfikacja funkcjonalności elektronicznego składania przez podmioty gospodarcze ww. wniosku oraz wydawania przez organy Inspekcji Weterynaryjnej ww. dokumentu po kontroli urzędowej. Dotychczasowy okres pilotażu został pozytywnie oceniony przez Główny Inspektorat Weterynarii (GLW), stąd podjęto decyzję o jego kontynuacji z udziałem dodatkowych granicznych jednostek inspekcji weterynaryjnej. </a:t>
            </a:r>
          </a:p>
          <a:p>
            <a:pPr marL="0" marR="0" lvl="0" indent="0" defTabSz="914400" eaLnBrk="1" fontAlgn="auto" latinLnBrk="0" hangingPunct="1">
              <a:lnSpc>
                <a:spcPct val="100000"/>
              </a:lnSpc>
              <a:spcBef>
                <a:spcPts val="0"/>
              </a:spcBef>
              <a:spcAft>
                <a:spcPts val="0"/>
              </a:spcAft>
              <a:buClrTx/>
              <a:buSzTx/>
              <a:buFontTx/>
              <a:buNone/>
              <a:tabLst/>
              <a:defRPr/>
            </a:pPr>
            <a:r>
              <a:rPr kumimoji="0" lang="pl-PL" sz="1800" b="0"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Po zakończeniu fazy pilotażu dokonana zostanie jego ewaluacja wraz z podjęciem decyzji kierunkowej dotyczącej ogólnopolskiego wdrożenia usługi w pełnym zakresie.</a:t>
            </a:r>
          </a:p>
        </p:txBody>
      </p:sp>
      <p:sp>
        <p:nvSpPr>
          <p:cNvPr id="4" name="pole tekstowe 3">
            <a:extLst>
              <a:ext uri="{FF2B5EF4-FFF2-40B4-BE49-F238E27FC236}">
                <a16:creationId xmlns:a16="http://schemas.microsoft.com/office/drawing/2014/main" id="{8588F749-8998-7326-3B5E-4B08364BE54C}"/>
              </a:ext>
            </a:extLst>
          </p:cNvPr>
          <p:cNvSpPr txBox="1"/>
          <p:nvPr/>
        </p:nvSpPr>
        <p:spPr>
          <a:xfrm>
            <a:off x="1144453" y="6447126"/>
            <a:ext cx="6554091" cy="1249701"/>
          </a:xfrm>
          <a:prstGeom prst="rect">
            <a:avLst/>
          </a:prstGeom>
          <a:noFill/>
        </p:spPr>
        <p:txBody>
          <a:bodyPr wrap="square">
            <a:spAutoFit/>
          </a:bodyPr>
          <a:lstStyle/>
          <a:p>
            <a:pPr marL="0" marR="5080" lvl="0" indent="0" defTabSz="914400" eaLnBrk="1" fontAlgn="auto" latinLnBrk="0" hangingPunct="1">
              <a:lnSpc>
                <a:spcPts val="2180"/>
              </a:lnSpc>
              <a:spcBef>
                <a:spcPts val="100"/>
              </a:spcBef>
              <a:spcAft>
                <a:spcPts val="0"/>
              </a:spcAft>
              <a:buClrTx/>
              <a:buSzTx/>
              <a:buFontTx/>
              <a:buNone/>
              <a:tabLst/>
              <a:defRPr/>
            </a:pPr>
            <a:r>
              <a:rPr kumimoji="0" lang="pl-PL" sz="1800" b="1"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Projekt Cyfrowa Obsługa Zgłoszeń (PUESC.P4.1) system PDR PL/UE</a:t>
            </a:r>
            <a:endParaRPr kumimoji="0" lang="pl-PL" sz="1800" b="0"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endParaRPr>
          </a:p>
          <a:p>
            <a:pPr marL="0" marR="5080" lvl="0" indent="0" defTabSz="914400" eaLnBrk="1" fontAlgn="auto" latinLnBrk="0" hangingPunct="1">
              <a:lnSpc>
                <a:spcPts val="2180"/>
              </a:lnSpc>
              <a:spcBef>
                <a:spcPts val="100"/>
              </a:spcBef>
              <a:spcAft>
                <a:spcPts val="0"/>
              </a:spcAft>
              <a:buClrTx/>
              <a:buSzTx/>
              <a:buFontTx/>
              <a:buNone/>
              <a:tabLst/>
              <a:defRPr/>
            </a:pPr>
            <a:r>
              <a:rPr kumimoji="0" lang="pl-PL" sz="1800" b="0"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Publikacja danych słownikowych na portalu PUESC</a:t>
            </a:r>
          </a:p>
          <a:p>
            <a:pPr marL="0" marR="5080" lvl="0" indent="0" defTabSz="914400" eaLnBrk="1" fontAlgn="auto" latinLnBrk="0" hangingPunct="1">
              <a:lnSpc>
                <a:spcPts val="2180"/>
              </a:lnSpc>
              <a:spcBef>
                <a:spcPts val="100"/>
              </a:spcBef>
              <a:spcAft>
                <a:spcPts val="0"/>
              </a:spcAft>
              <a:buClrTx/>
              <a:buSzTx/>
              <a:buFontTx/>
              <a:buNone/>
              <a:tabLst/>
              <a:defRPr/>
            </a:pPr>
            <a:endParaRPr kumimoji="0" lang="pl-PL" sz="1800" b="0"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endParaRPr>
          </a:p>
          <a:p>
            <a:pPr marL="0" marR="5080" lvl="0" indent="0" defTabSz="914400" eaLnBrk="1" fontAlgn="auto" latinLnBrk="0" hangingPunct="1">
              <a:lnSpc>
                <a:spcPts val="2180"/>
              </a:lnSpc>
              <a:spcBef>
                <a:spcPts val="100"/>
              </a:spcBef>
              <a:spcAft>
                <a:spcPts val="0"/>
              </a:spcAft>
              <a:buClrTx/>
              <a:buSzTx/>
              <a:buFontTx/>
              <a:buNone/>
              <a:tabLst/>
              <a:defRPr/>
            </a:pPr>
            <a:r>
              <a:rPr kumimoji="0" lang="pl-PL" sz="1800" b="0"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2025 r.</a:t>
            </a:r>
          </a:p>
        </p:txBody>
      </p:sp>
      <p:sp>
        <p:nvSpPr>
          <p:cNvPr id="7" name="pole tekstowe 6">
            <a:extLst>
              <a:ext uri="{FF2B5EF4-FFF2-40B4-BE49-F238E27FC236}">
                <a16:creationId xmlns:a16="http://schemas.microsoft.com/office/drawing/2014/main" id="{A4AAA631-9914-CF12-A65F-88835E0463C2}"/>
              </a:ext>
            </a:extLst>
          </p:cNvPr>
          <p:cNvSpPr txBox="1"/>
          <p:nvPr/>
        </p:nvSpPr>
        <p:spPr>
          <a:xfrm>
            <a:off x="8337498" y="6384974"/>
            <a:ext cx="10591761" cy="120032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pl-PL" sz="1800"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Publikacja na portalu PUESC danych publicznych, zleconych oraz pozostających w zakresie merytorycznym systemów AES PLUS, AIS PLUS oraz NCTS2 PLUS, zapewnia klientom zewnętrznym dostęp do aktualnych </a:t>
            </a:r>
            <a:br>
              <a:rPr kumimoji="0" lang="pl-PL" sz="1800"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br>
            <a:r>
              <a:rPr kumimoji="0" lang="pl-PL" sz="1800"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i zweryfikowanych informacji w jednym, ogólnodostępnym kanale, bez konieczności bezpośredniego dostępu do systemów wewnętrznych.</a:t>
            </a:r>
          </a:p>
        </p:txBody>
      </p:sp>
      <p:sp>
        <p:nvSpPr>
          <p:cNvPr id="8" name="pole tekstowe 7">
            <a:extLst>
              <a:ext uri="{FF2B5EF4-FFF2-40B4-BE49-F238E27FC236}">
                <a16:creationId xmlns:a16="http://schemas.microsoft.com/office/drawing/2014/main" id="{F7A529EE-73E7-D054-C67F-71CC6BD62B53}"/>
              </a:ext>
            </a:extLst>
          </p:cNvPr>
          <p:cNvSpPr txBox="1"/>
          <p:nvPr/>
        </p:nvSpPr>
        <p:spPr>
          <a:xfrm>
            <a:off x="1144453" y="7916782"/>
            <a:ext cx="6774847" cy="1961050"/>
          </a:xfrm>
          <a:prstGeom prst="rect">
            <a:avLst/>
          </a:prstGeom>
          <a:noFill/>
        </p:spPr>
        <p:txBody>
          <a:bodyPr wrap="square" rtlCol="0">
            <a:spAutoFit/>
          </a:bodyPr>
          <a:lstStyle/>
          <a:p>
            <a:pPr marL="0" marR="0" lvl="0" indent="0" defTabSz="914400" eaLnBrk="1" fontAlgn="auto" latinLnBrk="0" hangingPunct="1">
              <a:lnSpc>
                <a:spcPct val="114000"/>
              </a:lnSpc>
              <a:spcBef>
                <a:spcPts val="600"/>
              </a:spcBef>
              <a:spcAft>
                <a:spcPts val="600"/>
              </a:spcAft>
              <a:buClrTx/>
              <a:buSzTx/>
              <a:buFontTx/>
              <a:buNone/>
              <a:tabLst/>
              <a:defRPr/>
            </a:pPr>
            <a:r>
              <a:rPr kumimoji="0" lang="pl-PL" sz="1800" b="1"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Projekt Cyfrowa Obsługa Deklaracji i Płatności (PUESC.P12) system ZEFIR2</a:t>
            </a:r>
            <a:endParaRPr kumimoji="0" lang="pl-PL" sz="1800"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endParaRPr>
          </a:p>
          <a:p>
            <a:pPr marL="0" marR="0" lvl="0" indent="0" defTabSz="914400" eaLnBrk="1" fontAlgn="auto" latinLnBrk="0" hangingPunct="1">
              <a:lnSpc>
                <a:spcPct val="114000"/>
              </a:lnSpc>
              <a:spcBef>
                <a:spcPts val="600"/>
              </a:spcBef>
              <a:spcAft>
                <a:spcPts val="600"/>
              </a:spcAft>
              <a:buClrTx/>
              <a:buSzTx/>
              <a:buFontTx/>
              <a:buNone/>
              <a:tabLst/>
              <a:defRPr/>
            </a:pPr>
            <a:r>
              <a:rPr kumimoji="0" lang="pl-PL" sz="1800"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Rozszerzenie form płatności o możliwość skorzystania przez klientów KAS z usługi zewnętrznej BLIK w ramach e-usługi publicznej e-Płatności </a:t>
            </a:r>
          </a:p>
          <a:p>
            <a:pPr marL="0" marR="0" lvl="0" indent="0" defTabSz="914400" eaLnBrk="1" fontAlgn="auto" latinLnBrk="0" hangingPunct="1">
              <a:lnSpc>
                <a:spcPct val="114000"/>
              </a:lnSpc>
              <a:spcBef>
                <a:spcPts val="600"/>
              </a:spcBef>
              <a:spcAft>
                <a:spcPts val="600"/>
              </a:spcAft>
              <a:buClrTx/>
              <a:buSzTx/>
              <a:buFontTx/>
              <a:buNone/>
              <a:tabLst/>
              <a:defRPr/>
            </a:pPr>
            <a:r>
              <a:rPr kumimoji="0" lang="pl-PL" sz="1800"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III kwartał 2025 r.</a:t>
            </a:r>
          </a:p>
        </p:txBody>
      </p:sp>
      <p:sp>
        <p:nvSpPr>
          <p:cNvPr id="9" name="pole tekstowe 8">
            <a:extLst>
              <a:ext uri="{FF2B5EF4-FFF2-40B4-BE49-F238E27FC236}">
                <a16:creationId xmlns:a16="http://schemas.microsoft.com/office/drawing/2014/main" id="{94E71D69-78B9-E2B3-54B9-A468B93954D3}"/>
              </a:ext>
            </a:extLst>
          </p:cNvPr>
          <p:cNvSpPr txBox="1"/>
          <p:nvPr/>
        </p:nvSpPr>
        <p:spPr>
          <a:xfrm>
            <a:off x="8321499" y="7916782"/>
            <a:ext cx="10580775" cy="1491370"/>
          </a:xfrm>
          <a:prstGeom prst="rect">
            <a:avLst/>
          </a:prstGeom>
          <a:noFill/>
        </p:spPr>
        <p:txBody>
          <a:bodyPr wrap="square" rtlCol="0">
            <a:spAutoFit/>
          </a:bodyPr>
          <a:lstStyle/>
          <a:p>
            <a:pPr marL="0" marR="0" lvl="0" indent="0" defTabSz="914400" eaLnBrk="1" fontAlgn="auto" latinLnBrk="0" hangingPunct="1">
              <a:lnSpc>
                <a:spcPct val="114000"/>
              </a:lnSpc>
              <a:spcBef>
                <a:spcPts val="600"/>
              </a:spcBef>
              <a:spcAft>
                <a:spcPts val="600"/>
              </a:spcAft>
              <a:buClrTx/>
              <a:buSzTx/>
              <a:buFontTx/>
              <a:buNone/>
              <a:tabLst/>
              <a:defRPr/>
            </a:pPr>
            <a:r>
              <a:rPr kumimoji="0" lang="pl-PL"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Dostarczenie klientom Krajowej Administracji Skarbowej (KAS) nowoczesnych rozwiązań informatycznych w zakresie możliwości uregulowania należności w formie płatności elektronicznych w czasie rzeczywistym oraz otrzymanie przez klienta stanu rozliczenia w trybie online.</a:t>
            </a:r>
          </a:p>
          <a:p>
            <a:pPr marL="0" marR="0" lvl="0" indent="0" defTabSz="914400" eaLnBrk="1" fontAlgn="auto" latinLnBrk="0" hangingPunct="1">
              <a:lnSpc>
                <a:spcPct val="114000"/>
              </a:lnSpc>
              <a:spcBef>
                <a:spcPts val="600"/>
              </a:spcBef>
              <a:spcAft>
                <a:spcPts val="600"/>
              </a:spcAft>
              <a:buClrTx/>
              <a:buSzTx/>
              <a:buFontTx/>
              <a:buNone/>
              <a:tabLst/>
              <a:defRPr/>
            </a:pPr>
            <a:r>
              <a:rPr kumimoji="0" lang="pl-PL"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Wg stanu na 30.09.2026 r. zrealizowano </a:t>
            </a:r>
            <a:r>
              <a:rPr lang="pl-PL" b="1" dirty="0">
                <a:latin typeface="+mn-lt"/>
                <a:ea typeface="Calibri" panose="020F0502020204030204" pitchFamily="34" charset="0"/>
                <a:cs typeface="Calibri" panose="020F0502020204030204" pitchFamily="34" charset="0"/>
              </a:rPr>
              <a:t>93 013 </a:t>
            </a:r>
            <a:r>
              <a:rPr kumimoji="0" lang="pl-PL"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płatności BLIK i </a:t>
            </a:r>
            <a:r>
              <a:rPr kumimoji="0" lang="pl-PL" b="1"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63 659 </a:t>
            </a:r>
            <a:r>
              <a:rPr kumimoji="0" lang="pl-PL"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płatności </a:t>
            </a:r>
            <a:r>
              <a:rPr kumimoji="0" lang="pl-PL" b="0" i="0" u="none" strike="noStrike" kern="0" cap="none" spc="0" normalizeH="0" baseline="0" noProof="0" dirty="0" err="1">
                <a:ln>
                  <a:noFill/>
                </a:ln>
                <a:solidFill>
                  <a:sysClr val="windowText" lastClr="000000"/>
                </a:solidFill>
                <a:effectLst/>
                <a:uLnTx/>
                <a:uFillTx/>
                <a:latin typeface="+mn-lt"/>
                <a:ea typeface="Calibri" panose="020F0502020204030204" pitchFamily="34" charset="0"/>
                <a:cs typeface="Calibri" panose="020F0502020204030204" pitchFamily="34" charset="0"/>
              </a:rPr>
              <a:t>Paybynet</a:t>
            </a:r>
            <a:r>
              <a:rPr kumimoji="0" lang="pl-PL"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9177841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9B368A-7C6B-9C15-1031-4C6782A2F2B4}"/>
            </a:ext>
          </a:extLst>
        </p:cNvPr>
        <p:cNvGrpSpPr/>
        <p:nvPr/>
      </p:nvGrpSpPr>
      <p:grpSpPr>
        <a:xfrm>
          <a:off x="0" y="0"/>
          <a:ext cx="0" cy="0"/>
          <a:chOff x="0" y="0"/>
          <a:chExt cx="0" cy="0"/>
        </a:xfrm>
      </p:grpSpPr>
      <p:sp>
        <p:nvSpPr>
          <p:cNvPr id="37" name="object 37">
            <a:extLst>
              <a:ext uri="{FF2B5EF4-FFF2-40B4-BE49-F238E27FC236}">
                <a16:creationId xmlns:a16="http://schemas.microsoft.com/office/drawing/2014/main" id="{1D9B165A-D71F-B276-9E03-B1231F5FB7F7}"/>
              </a:ext>
            </a:extLst>
          </p:cNvPr>
          <p:cNvSpPr txBox="1">
            <a:spLocks noGrp="1"/>
          </p:cNvSpPr>
          <p:nvPr>
            <p:ph type="dt" sz="half" idx="6"/>
          </p:nvPr>
        </p:nvSpPr>
        <p:spPr>
          <a:prstGeom prst="rect">
            <a:avLst/>
          </a:prstGeom>
        </p:spPr>
        <p:txBody>
          <a:bodyPr vert="horz" wrap="square" lIns="0" tIns="27940" rIns="0" bIns="0" rtlCol="0">
            <a:spAutoFit/>
          </a:bodyPr>
          <a:lstStyle/>
          <a:p>
            <a:pPr marL="12700">
              <a:lnSpc>
                <a:spcPct val="100000"/>
              </a:lnSpc>
              <a:spcBef>
                <a:spcPts val="220"/>
              </a:spcBef>
              <a:tabLst>
                <a:tab pos="2276475" algn="l"/>
                <a:tab pos="2463165" algn="l"/>
              </a:tabLst>
            </a:pPr>
            <a:r>
              <a:rPr spc="120" dirty="0"/>
              <a:t>Ministerstwo</a:t>
            </a:r>
            <a:r>
              <a:rPr spc="290" dirty="0"/>
              <a:t> </a:t>
            </a:r>
            <a:r>
              <a:rPr spc="114" dirty="0"/>
              <a:t>Finansów</a:t>
            </a:r>
            <a:r>
              <a:rPr dirty="0"/>
              <a:t>	</a:t>
            </a:r>
            <a:r>
              <a:rPr b="0" spc="-50" dirty="0">
                <a:latin typeface="Open Sans"/>
                <a:cs typeface="Open Sans"/>
              </a:rPr>
              <a:t>/</a:t>
            </a:r>
            <a:r>
              <a:rPr b="0" dirty="0">
                <a:latin typeface="Open Sans"/>
                <a:cs typeface="Open Sans"/>
              </a:rPr>
              <a:t>	</a:t>
            </a:r>
            <a:r>
              <a:rPr b="0" spc="110" dirty="0">
                <a:latin typeface="Open Sans"/>
                <a:cs typeface="Open Sans"/>
              </a:rPr>
              <a:t>gov.pl/finanse </a:t>
            </a:r>
          </a:p>
        </p:txBody>
      </p:sp>
      <p:sp>
        <p:nvSpPr>
          <p:cNvPr id="38" name="object 38">
            <a:extLst>
              <a:ext uri="{FF2B5EF4-FFF2-40B4-BE49-F238E27FC236}">
                <a16:creationId xmlns:a16="http://schemas.microsoft.com/office/drawing/2014/main" id="{6C1B85C8-221B-5768-225E-14DD89921915}"/>
              </a:ext>
            </a:extLst>
          </p:cNvPr>
          <p:cNvSpPr txBox="1">
            <a:spLocks noGrp="1"/>
          </p:cNvSpPr>
          <p:nvPr>
            <p:ph type="ftr" sz="quarter" idx="5"/>
          </p:nvPr>
        </p:nvSpPr>
        <p:spPr>
          <a:prstGeom prst="rect">
            <a:avLst/>
          </a:prstGeom>
        </p:spPr>
        <p:txBody>
          <a:bodyPr vert="horz" wrap="square" lIns="0" tIns="27940" rIns="0" bIns="0" rtlCol="0">
            <a:spAutoFit/>
          </a:bodyPr>
          <a:lstStyle/>
          <a:p>
            <a:pPr marL="12700">
              <a:lnSpc>
                <a:spcPct val="100000"/>
              </a:lnSpc>
              <a:spcBef>
                <a:spcPts val="220"/>
              </a:spcBef>
              <a:tabLst>
                <a:tab pos="3196590" algn="l"/>
                <a:tab pos="3382645" algn="l"/>
              </a:tabLst>
            </a:pPr>
            <a:r>
              <a:rPr spc="120" dirty="0"/>
              <a:t>Krajowa</a:t>
            </a:r>
            <a:r>
              <a:rPr spc="265" dirty="0"/>
              <a:t> </a:t>
            </a:r>
            <a:r>
              <a:rPr spc="130" dirty="0"/>
              <a:t>Administracja</a:t>
            </a:r>
            <a:r>
              <a:rPr spc="270" dirty="0"/>
              <a:t> </a:t>
            </a:r>
            <a:r>
              <a:rPr spc="105" dirty="0"/>
              <a:t>Skarbowa</a:t>
            </a:r>
            <a:r>
              <a:rPr dirty="0"/>
              <a:t>	</a:t>
            </a:r>
            <a:r>
              <a:rPr b="0" spc="-50" dirty="0">
                <a:latin typeface="Open Sans"/>
                <a:cs typeface="Open Sans"/>
              </a:rPr>
              <a:t>/</a:t>
            </a:r>
            <a:r>
              <a:rPr b="0" dirty="0">
                <a:latin typeface="Open Sans"/>
                <a:cs typeface="Open Sans"/>
              </a:rPr>
              <a:t>	</a:t>
            </a:r>
            <a:r>
              <a:rPr b="0" spc="114" dirty="0">
                <a:latin typeface="Open Sans"/>
                <a:cs typeface="Open Sans"/>
              </a:rPr>
              <a:t>gov.pl/kas </a:t>
            </a:r>
          </a:p>
        </p:txBody>
      </p:sp>
      <p:sp>
        <p:nvSpPr>
          <p:cNvPr id="39" name="object 39">
            <a:extLst>
              <a:ext uri="{FF2B5EF4-FFF2-40B4-BE49-F238E27FC236}">
                <a16:creationId xmlns:a16="http://schemas.microsoft.com/office/drawing/2014/main" id="{2181C858-A308-0B45-86B0-53BB6B76DD16}"/>
              </a:ext>
            </a:extLst>
          </p:cNvPr>
          <p:cNvSpPr txBox="1">
            <a:spLocks noGrp="1"/>
          </p:cNvSpPr>
          <p:nvPr>
            <p:ph type="sldNum" sz="quarter" idx="7"/>
          </p:nvPr>
        </p:nvSpPr>
        <p:spPr>
          <a:xfrm>
            <a:off x="18929260" y="10751027"/>
            <a:ext cx="571590" cy="212879"/>
          </a:xfrm>
          <a:prstGeom prst="rect">
            <a:avLst/>
          </a:prstGeom>
        </p:spPr>
        <p:txBody>
          <a:bodyPr vert="horz" wrap="square" lIns="0" tIns="27940" rIns="0" bIns="0" rtlCol="0">
            <a:spAutoFit/>
          </a:bodyPr>
          <a:lstStyle/>
          <a:p>
            <a:pPr marL="38100">
              <a:lnSpc>
                <a:spcPct val="100000"/>
              </a:lnSpc>
              <a:spcBef>
                <a:spcPts val="220"/>
              </a:spcBef>
            </a:pPr>
            <a:fld id="{81D60167-4931-47E6-BA6A-407CBD079E47}" type="slidenum">
              <a:rPr spc="-50" dirty="0"/>
              <a:t>33</a:t>
            </a:fld>
            <a:endParaRPr spc="-50" dirty="0"/>
          </a:p>
        </p:txBody>
      </p:sp>
      <p:sp>
        <p:nvSpPr>
          <p:cNvPr id="5" name="object 10">
            <a:extLst>
              <a:ext uri="{FF2B5EF4-FFF2-40B4-BE49-F238E27FC236}">
                <a16:creationId xmlns:a16="http://schemas.microsoft.com/office/drawing/2014/main" id="{A39652F9-FEFA-372B-5396-D7CE3A7C367E}"/>
              </a:ext>
            </a:extLst>
          </p:cNvPr>
          <p:cNvSpPr txBox="1"/>
          <p:nvPr/>
        </p:nvSpPr>
        <p:spPr>
          <a:xfrm>
            <a:off x="9127245" y="2366962"/>
            <a:ext cx="5423290" cy="444994"/>
          </a:xfrm>
          <a:prstGeom prst="rect">
            <a:avLst/>
          </a:prstGeom>
        </p:spPr>
        <p:txBody>
          <a:bodyPr vert="horz" wrap="square" lIns="0" tIns="13970" rIns="0" bIns="0" rtlCol="0">
            <a:spAutoFit/>
          </a:bodyPr>
          <a:lstStyle/>
          <a:p>
            <a:pPr marL="12700">
              <a:lnSpc>
                <a:spcPct val="100000"/>
              </a:lnSpc>
              <a:spcBef>
                <a:spcPts val="110"/>
              </a:spcBef>
            </a:pPr>
            <a:r>
              <a:rPr lang="pl-PL" sz="2800" b="1" dirty="0">
                <a:solidFill>
                  <a:schemeClr val="tx1"/>
                </a:solidFill>
                <a:latin typeface="+mn-lt"/>
                <a:cs typeface="Lato Black"/>
              </a:rPr>
              <a:t>Jak</a:t>
            </a:r>
            <a:r>
              <a:rPr lang="pl-PL" sz="2800" b="1" spc="-65" dirty="0">
                <a:solidFill>
                  <a:schemeClr val="tx1"/>
                </a:solidFill>
                <a:latin typeface="+mn-lt"/>
                <a:cs typeface="Lato Black"/>
              </a:rPr>
              <a:t> </a:t>
            </a:r>
            <a:r>
              <a:rPr lang="pl-PL" sz="2800" b="1" dirty="0">
                <a:solidFill>
                  <a:schemeClr val="tx1"/>
                </a:solidFill>
                <a:latin typeface="+mn-lt"/>
                <a:cs typeface="Lato Black"/>
              </a:rPr>
              <a:t>korzystają</a:t>
            </a:r>
            <a:r>
              <a:rPr lang="pl-PL" sz="2800" b="1" spc="-65" dirty="0">
                <a:solidFill>
                  <a:schemeClr val="tx1"/>
                </a:solidFill>
                <a:latin typeface="+mn-lt"/>
                <a:cs typeface="Lato Black"/>
              </a:rPr>
              <a:t> </a:t>
            </a:r>
            <a:r>
              <a:rPr lang="pl-PL" sz="2800" b="1" spc="-10" dirty="0">
                <a:solidFill>
                  <a:schemeClr val="tx1"/>
                </a:solidFill>
                <a:latin typeface="+mn-lt"/>
                <a:cs typeface="Lato Black"/>
              </a:rPr>
              <a:t>obywatele</a:t>
            </a:r>
            <a:endParaRPr lang="pl-PL" sz="2800" dirty="0">
              <a:solidFill>
                <a:schemeClr val="tx1"/>
              </a:solidFill>
              <a:latin typeface="+mn-lt"/>
              <a:cs typeface="Lato Black"/>
            </a:endParaRPr>
          </a:p>
        </p:txBody>
      </p:sp>
      <p:sp>
        <p:nvSpPr>
          <p:cNvPr id="6" name="object 18">
            <a:extLst>
              <a:ext uri="{FF2B5EF4-FFF2-40B4-BE49-F238E27FC236}">
                <a16:creationId xmlns:a16="http://schemas.microsoft.com/office/drawing/2014/main" id="{F08C3923-8121-99BF-09AF-D3C912361703}"/>
              </a:ext>
            </a:extLst>
          </p:cNvPr>
          <p:cNvSpPr/>
          <p:nvPr/>
        </p:nvSpPr>
        <p:spPr>
          <a:xfrm>
            <a:off x="1087436" y="2945783"/>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latin typeface="+mn-lt"/>
            </a:endParaRPr>
          </a:p>
        </p:txBody>
      </p:sp>
      <p:sp>
        <p:nvSpPr>
          <p:cNvPr id="24" name="object 18">
            <a:extLst>
              <a:ext uri="{FF2B5EF4-FFF2-40B4-BE49-F238E27FC236}">
                <a16:creationId xmlns:a16="http://schemas.microsoft.com/office/drawing/2014/main" id="{58584A36-1802-1E38-228A-32B76B8FA532}"/>
              </a:ext>
            </a:extLst>
          </p:cNvPr>
          <p:cNvSpPr/>
          <p:nvPr/>
        </p:nvSpPr>
        <p:spPr>
          <a:xfrm rot="5400000" flipV="1">
            <a:off x="5340325" y="5984542"/>
            <a:ext cx="7402513" cy="167354"/>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latin typeface="+mn-lt"/>
            </a:endParaRPr>
          </a:p>
        </p:txBody>
      </p:sp>
      <p:sp>
        <p:nvSpPr>
          <p:cNvPr id="26" name="object 18">
            <a:extLst>
              <a:ext uri="{FF2B5EF4-FFF2-40B4-BE49-F238E27FC236}">
                <a16:creationId xmlns:a16="http://schemas.microsoft.com/office/drawing/2014/main" id="{1EEB9A9E-7875-E3BD-DCE5-3C53CE8025E9}"/>
              </a:ext>
            </a:extLst>
          </p:cNvPr>
          <p:cNvSpPr/>
          <p:nvPr/>
        </p:nvSpPr>
        <p:spPr>
          <a:xfrm>
            <a:off x="1144453" y="7440510"/>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latin typeface="+mn-lt"/>
            </a:endParaRPr>
          </a:p>
        </p:txBody>
      </p:sp>
      <p:sp>
        <p:nvSpPr>
          <p:cNvPr id="32" name="object 18">
            <a:extLst>
              <a:ext uri="{FF2B5EF4-FFF2-40B4-BE49-F238E27FC236}">
                <a16:creationId xmlns:a16="http://schemas.microsoft.com/office/drawing/2014/main" id="{20CE491D-0492-F49E-C4D6-86BDBBEFA9E5}"/>
              </a:ext>
            </a:extLst>
          </p:cNvPr>
          <p:cNvSpPr/>
          <p:nvPr/>
        </p:nvSpPr>
        <p:spPr>
          <a:xfrm>
            <a:off x="1087436" y="97694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latin typeface="+mn-lt"/>
            </a:endParaRPr>
          </a:p>
        </p:txBody>
      </p:sp>
      <p:sp>
        <p:nvSpPr>
          <p:cNvPr id="33" name="object 8">
            <a:extLst>
              <a:ext uri="{FF2B5EF4-FFF2-40B4-BE49-F238E27FC236}">
                <a16:creationId xmlns:a16="http://schemas.microsoft.com/office/drawing/2014/main" id="{FE5E1481-A1BF-8B9B-5239-C21766637D21}"/>
              </a:ext>
            </a:extLst>
          </p:cNvPr>
          <p:cNvSpPr txBox="1"/>
          <p:nvPr/>
        </p:nvSpPr>
        <p:spPr>
          <a:xfrm>
            <a:off x="1060450" y="649545"/>
            <a:ext cx="17514756" cy="689291"/>
          </a:xfrm>
          <a:prstGeom prst="rect">
            <a:avLst/>
          </a:prstGeom>
        </p:spPr>
        <p:txBody>
          <a:bodyPr vert="horz" wrap="square" lIns="0" tIns="12065" rIns="0" bIns="0" rtlCol="0">
            <a:spAutoFit/>
          </a:bodyPr>
          <a:lstStyle/>
          <a:p>
            <a:pPr marL="12700">
              <a:lnSpc>
                <a:spcPct val="100000"/>
              </a:lnSpc>
              <a:spcBef>
                <a:spcPts val="95"/>
              </a:spcBef>
            </a:pPr>
            <a:r>
              <a:rPr lang="pl-PL" sz="4400" b="1" dirty="0">
                <a:latin typeface="+mn-lt"/>
                <a:cs typeface="Lato Black"/>
              </a:rPr>
              <a:t>PUESC – Platforma Usług Elektronicznych Skarbowo-Celnych </a:t>
            </a:r>
            <a:endParaRPr sz="4400" dirty="0">
              <a:latin typeface="+mn-lt"/>
              <a:cs typeface="Lato Black"/>
            </a:endParaRPr>
          </a:p>
        </p:txBody>
      </p:sp>
      <p:sp>
        <p:nvSpPr>
          <p:cNvPr id="13" name="object 9">
            <a:extLst>
              <a:ext uri="{FF2B5EF4-FFF2-40B4-BE49-F238E27FC236}">
                <a16:creationId xmlns:a16="http://schemas.microsoft.com/office/drawing/2014/main" id="{A7857B3D-1636-61C3-A28F-478341F0820C}"/>
              </a:ext>
            </a:extLst>
          </p:cNvPr>
          <p:cNvSpPr txBox="1"/>
          <p:nvPr/>
        </p:nvSpPr>
        <p:spPr>
          <a:xfrm>
            <a:off x="1144453" y="2348467"/>
            <a:ext cx="5535614" cy="444994"/>
          </a:xfrm>
          <a:prstGeom prst="rect">
            <a:avLst/>
          </a:prstGeom>
        </p:spPr>
        <p:txBody>
          <a:bodyPr vert="horz" wrap="square" lIns="0" tIns="13970" rIns="0" bIns="0" rtlCol="0">
            <a:spAutoFit/>
          </a:bodyPr>
          <a:lstStyle>
            <a:defPPr>
              <a:defRPr kern="0"/>
            </a:defPPr>
          </a:lstStyle>
          <a:p>
            <a:pPr marL="12700">
              <a:lnSpc>
                <a:spcPct val="100000"/>
              </a:lnSpc>
              <a:spcBef>
                <a:spcPts val="110"/>
              </a:spcBef>
            </a:pPr>
            <a:r>
              <a:rPr lang="pl-PL" sz="2800" b="1" dirty="0">
                <a:latin typeface="+mn-lt"/>
                <a:cs typeface="Lato Black"/>
              </a:rPr>
              <a:t>Wdrożone </a:t>
            </a:r>
            <a:r>
              <a:rPr sz="2800" b="1" spc="-75" dirty="0">
                <a:latin typeface="+mn-lt"/>
                <a:cs typeface="Lato Black"/>
              </a:rPr>
              <a:t> </a:t>
            </a:r>
            <a:r>
              <a:rPr sz="2800" b="1" spc="-10" dirty="0">
                <a:latin typeface="+mn-lt"/>
                <a:cs typeface="Lato Black"/>
              </a:rPr>
              <a:t>funkcjonalności</a:t>
            </a:r>
            <a:endParaRPr sz="2800" dirty="0">
              <a:latin typeface="+mn-lt"/>
              <a:cs typeface="Lato Black"/>
            </a:endParaRPr>
          </a:p>
        </p:txBody>
      </p:sp>
      <p:sp>
        <p:nvSpPr>
          <p:cNvPr id="8" name="pole tekstowe 7">
            <a:extLst>
              <a:ext uri="{FF2B5EF4-FFF2-40B4-BE49-F238E27FC236}">
                <a16:creationId xmlns:a16="http://schemas.microsoft.com/office/drawing/2014/main" id="{1DAA0EF9-0410-0483-5463-A5A9E8D52FF8}"/>
              </a:ext>
            </a:extLst>
          </p:cNvPr>
          <p:cNvSpPr txBox="1"/>
          <p:nvPr/>
        </p:nvSpPr>
        <p:spPr>
          <a:xfrm>
            <a:off x="1060450" y="3136771"/>
            <a:ext cx="7696200" cy="4248535"/>
          </a:xfrm>
          <a:prstGeom prst="rect">
            <a:avLst/>
          </a:prstGeom>
          <a:noFill/>
        </p:spPr>
        <p:txBody>
          <a:bodyPr wrap="square" rtlCol="0">
            <a:spAutoFit/>
          </a:bodyPr>
          <a:lstStyle/>
          <a:p>
            <a:pPr marL="0" marR="0" lvl="0" indent="0" defTabSz="914400" eaLnBrk="1" fontAlgn="auto" latinLnBrk="0" hangingPunct="1">
              <a:lnSpc>
                <a:spcPct val="114000"/>
              </a:lnSpc>
              <a:spcBef>
                <a:spcPts val="600"/>
              </a:spcBef>
              <a:spcAft>
                <a:spcPts val="600"/>
              </a:spcAft>
              <a:buClrTx/>
              <a:buSzTx/>
              <a:buFontTx/>
              <a:buNone/>
              <a:tabLst/>
              <a:defRPr/>
            </a:pPr>
            <a:r>
              <a:rPr kumimoji="0" lang="pl-PL" sz="1800" b="1"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Projekt Cyfrowa Obsługa Rejestracji i Wniosków (PUESC.P4.4.2) system SZPROT</a:t>
            </a:r>
            <a:endParaRPr kumimoji="0" lang="pl-PL" sz="1800"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endParaRPr>
          </a:p>
          <a:p>
            <a:pPr marL="0" marR="0" lvl="0" indent="0" defTabSz="914400" eaLnBrk="1" fontAlgn="auto" latinLnBrk="0" hangingPunct="1">
              <a:lnSpc>
                <a:spcPct val="114000"/>
              </a:lnSpc>
              <a:spcBef>
                <a:spcPts val="600"/>
              </a:spcBef>
              <a:spcAft>
                <a:spcPts val="600"/>
              </a:spcAft>
              <a:buClrTx/>
              <a:buSzTx/>
              <a:buFontTx/>
              <a:buNone/>
              <a:tabLst/>
              <a:defRPr/>
            </a:pPr>
            <a:r>
              <a:rPr kumimoji="0" lang="pl-PL" sz="1800"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Wdrożenie zmodernizowanych i dostosowanych do zmian wynikających z nowego załącznika A do rozporządzenia wykonawczego i rozporządzenia delegowanego) </a:t>
            </a:r>
            <a:br>
              <a:rPr kumimoji="0" lang="pl-PL" sz="1800"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br>
            <a:r>
              <a:rPr kumimoji="0" lang="pl-PL" sz="1800"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e-usług:</a:t>
            </a:r>
            <a:br>
              <a:rPr kumimoji="0" lang="pl-PL" sz="1800"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br>
            <a:r>
              <a:rPr kumimoji="0" lang="pl-PL" sz="1800"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1. Uzyskaj pozwolenie na odroczenie płatności należności celnych (DPO)</a:t>
            </a:r>
            <a:br>
              <a:rPr kumimoji="0" lang="pl-PL" sz="1800"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br>
            <a:r>
              <a:rPr kumimoji="0" lang="pl-PL" sz="1800"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2. Uzyskaj status upoważnionego przedsiębiorcy (AEO)</a:t>
            </a:r>
            <a:br>
              <a:rPr kumimoji="0" lang="pl-PL" sz="1800"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br>
            <a:r>
              <a:rPr kumimoji="0" lang="pl-PL" sz="1800"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3. Uzyskaj pozwolenie na odprawę czasową (TEA).</a:t>
            </a:r>
          </a:p>
          <a:p>
            <a:pPr marL="0" marR="0" lvl="0" indent="0" defTabSz="914400" eaLnBrk="1" fontAlgn="auto" latinLnBrk="0" hangingPunct="1">
              <a:lnSpc>
                <a:spcPct val="114000"/>
              </a:lnSpc>
              <a:spcBef>
                <a:spcPts val="0"/>
              </a:spcBef>
              <a:spcAft>
                <a:spcPts val="600"/>
              </a:spcAft>
              <a:buClrTx/>
              <a:buSzTx/>
              <a:buFontTx/>
              <a:buNone/>
              <a:tabLst/>
              <a:defRPr/>
            </a:pPr>
            <a:r>
              <a:rPr kumimoji="0" lang="pl-PL" sz="1800"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4. Uzyskaj pozwolenie na zabezpieczenia generalne – złożenie, obniżenie wysokości lub zwolnienie (CGU)</a:t>
            </a:r>
          </a:p>
          <a:p>
            <a:pPr marL="0" marR="0" lvl="0" indent="0" defTabSz="914400" eaLnBrk="1" fontAlgn="auto" latinLnBrk="0" hangingPunct="1">
              <a:lnSpc>
                <a:spcPct val="114000"/>
              </a:lnSpc>
              <a:spcBef>
                <a:spcPts val="600"/>
              </a:spcBef>
              <a:spcAft>
                <a:spcPts val="600"/>
              </a:spcAft>
              <a:buClrTx/>
              <a:buSzTx/>
              <a:buFontTx/>
              <a:buNone/>
              <a:tabLst/>
              <a:defRPr/>
            </a:pPr>
            <a:r>
              <a:rPr kumimoji="0" lang="pl-PL" sz="1800"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2025 r.</a:t>
            </a:r>
          </a:p>
        </p:txBody>
      </p:sp>
      <p:sp>
        <p:nvSpPr>
          <p:cNvPr id="9" name="pole tekstowe 8">
            <a:extLst>
              <a:ext uri="{FF2B5EF4-FFF2-40B4-BE49-F238E27FC236}">
                <a16:creationId xmlns:a16="http://schemas.microsoft.com/office/drawing/2014/main" id="{9C94F697-5CFA-FA1E-99E6-00250C349719}"/>
              </a:ext>
            </a:extLst>
          </p:cNvPr>
          <p:cNvSpPr txBox="1"/>
          <p:nvPr/>
        </p:nvSpPr>
        <p:spPr>
          <a:xfrm>
            <a:off x="9125259" y="3121049"/>
            <a:ext cx="9105066" cy="705899"/>
          </a:xfrm>
          <a:prstGeom prst="rect">
            <a:avLst/>
          </a:prstGeom>
          <a:noFill/>
        </p:spPr>
        <p:txBody>
          <a:bodyPr wrap="square" rtlCol="0">
            <a:spAutoFit/>
          </a:bodyPr>
          <a:lstStyle/>
          <a:p>
            <a:pPr marL="0" marR="0" lvl="0" indent="0" defTabSz="914400" eaLnBrk="1" fontAlgn="auto" latinLnBrk="0" hangingPunct="1">
              <a:lnSpc>
                <a:spcPct val="114000"/>
              </a:lnSpc>
              <a:spcBef>
                <a:spcPts val="600"/>
              </a:spcBef>
              <a:spcAft>
                <a:spcPts val="600"/>
              </a:spcAft>
              <a:buClrTx/>
              <a:buSzTx/>
              <a:buFontTx/>
              <a:buNone/>
              <a:tabLst/>
              <a:defRPr/>
            </a:pPr>
            <a:r>
              <a:rPr kumimoji="0" lang="pl-PL"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Po wdrożeniu </a:t>
            </a:r>
            <a:r>
              <a:rPr kumimoji="0" lang="pl-PL" b="0" i="0" u="none" strike="noStrike" kern="0" cap="none" spc="0" normalizeH="0" baseline="0" noProof="0" dirty="0">
                <a:ln>
                  <a:noFill/>
                </a:ln>
                <a:solidFill>
                  <a:schemeClr val="tx1"/>
                </a:solidFill>
                <a:effectLst/>
                <a:uLnTx/>
                <a:uFillTx/>
                <a:latin typeface="+mn-lt"/>
                <a:ea typeface="Calibri" panose="020F0502020204030204" pitchFamily="34" charset="0"/>
                <a:cs typeface="Calibri" panose="020F0502020204030204" pitchFamily="34" charset="0"/>
              </a:rPr>
              <a:t>zmodernizowanych e-usług publicznych od 13.03.2025 r. do 30.09.2026 r. zarejestrowano </a:t>
            </a:r>
            <a:r>
              <a:rPr lang="pl-PL" b="1" dirty="0">
                <a:solidFill>
                  <a:schemeClr val="tx1"/>
                </a:solidFill>
                <a:latin typeface="+mn-lt"/>
                <a:ea typeface="Calibri" panose="020F0502020204030204" pitchFamily="34" charset="0"/>
                <a:cs typeface="Calibri" panose="020F0502020204030204" pitchFamily="34" charset="0"/>
              </a:rPr>
              <a:t>1376</a:t>
            </a:r>
            <a:r>
              <a:rPr kumimoji="0" lang="pl-PL" b="0" i="0" u="none" strike="noStrike" kern="0" cap="none" spc="0" normalizeH="0" baseline="0" noProof="0" dirty="0">
                <a:ln>
                  <a:noFill/>
                </a:ln>
                <a:solidFill>
                  <a:schemeClr val="tx1"/>
                </a:solidFill>
                <a:effectLst/>
                <a:uLnTx/>
                <a:uFillTx/>
                <a:latin typeface="+mn-lt"/>
                <a:ea typeface="Calibri" panose="020F0502020204030204" pitchFamily="34" charset="0"/>
                <a:cs typeface="Calibri" panose="020F0502020204030204" pitchFamily="34" charset="0"/>
              </a:rPr>
              <a:t> nowych </a:t>
            </a:r>
            <a:r>
              <a:rPr kumimoji="0" lang="pl-PL"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spraw. </a:t>
            </a:r>
            <a:r>
              <a:rPr kumimoji="0" lang="pl-PL" b="0" i="0" u="none" strike="noStrike" kern="0" cap="none" spc="0" normalizeH="0" baseline="0" noProof="0" dirty="0">
                <a:ln>
                  <a:noFill/>
                </a:ln>
                <a:solidFill>
                  <a:sysClr val="windowText" lastClr="000000"/>
                </a:solidFill>
                <a:effectLst/>
                <a:uLnTx/>
                <a:uFillTx/>
                <a:latin typeface="+mn-lt"/>
              </a:rPr>
              <a:t>	</a:t>
            </a:r>
          </a:p>
        </p:txBody>
      </p:sp>
      <p:sp>
        <p:nvSpPr>
          <p:cNvPr id="10" name="pole tekstowe 9">
            <a:extLst>
              <a:ext uri="{FF2B5EF4-FFF2-40B4-BE49-F238E27FC236}">
                <a16:creationId xmlns:a16="http://schemas.microsoft.com/office/drawing/2014/main" id="{2F465408-8791-A7F4-82AF-42461B3DBDBB}"/>
              </a:ext>
            </a:extLst>
          </p:cNvPr>
          <p:cNvSpPr txBox="1"/>
          <p:nvPr/>
        </p:nvSpPr>
        <p:spPr>
          <a:xfrm>
            <a:off x="1060450" y="7633440"/>
            <a:ext cx="7569815" cy="1645259"/>
          </a:xfrm>
          <a:prstGeom prst="rect">
            <a:avLst/>
          </a:prstGeom>
          <a:noFill/>
        </p:spPr>
        <p:txBody>
          <a:bodyPr wrap="square" rtlCol="0">
            <a:spAutoFit/>
          </a:bodyPr>
          <a:lstStyle/>
          <a:p>
            <a:pPr marL="0" marR="0" lvl="0" indent="0" defTabSz="914400" eaLnBrk="1" fontAlgn="auto" latinLnBrk="0" hangingPunct="1">
              <a:lnSpc>
                <a:spcPct val="114000"/>
              </a:lnSpc>
              <a:spcBef>
                <a:spcPts val="600"/>
              </a:spcBef>
              <a:spcAft>
                <a:spcPts val="600"/>
              </a:spcAft>
              <a:buClrTx/>
              <a:buSzTx/>
              <a:buFontTx/>
              <a:buNone/>
              <a:tabLst/>
              <a:defRPr/>
            </a:pPr>
            <a:r>
              <a:rPr kumimoji="0" lang="pl-PL" sz="1800" b="1"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Projekt Cyfrowa Obsługa Deklaracji i Płatności (PUESC.P12) system ZEFIR2</a:t>
            </a:r>
            <a:endParaRPr kumimoji="0" lang="pl-PL" sz="1800"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endParaRPr>
          </a:p>
          <a:p>
            <a:pPr marL="0" marR="0" lvl="0" indent="0" defTabSz="914400" eaLnBrk="1" fontAlgn="auto" latinLnBrk="0" hangingPunct="1">
              <a:lnSpc>
                <a:spcPct val="114000"/>
              </a:lnSpc>
              <a:spcBef>
                <a:spcPts val="600"/>
              </a:spcBef>
              <a:spcAft>
                <a:spcPts val="600"/>
              </a:spcAft>
              <a:buClrTx/>
              <a:buSzTx/>
              <a:buFontTx/>
              <a:buNone/>
              <a:tabLst/>
              <a:defRPr/>
            </a:pPr>
            <a:r>
              <a:rPr kumimoji="0" lang="pl-PL" sz="1800"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Udostępnienie zmodernizowanych formularzy elektronicznych deklaracji i wniosków z grupy pierwszej i drugiej</a:t>
            </a:r>
          </a:p>
          <a:p>
            <a:pPr marL="0" marR="0" lvl="0" indent="0" defTabSz="914400" eaLnBrk="1" fontAlgn="auto" latinLnBrk="0" hangingPunct="1">
              <a:lnSpc>
                <a:spcPct val="114000"/>
              </a:lnSpc>
              <a:spcBef>
                <a:spcPts val="600"/>
              </a:spcBef>
              <a:spcAft>
                <a:spcPts val="600"/>
              </a:spcAft>
              <a:buClrTx/>
              <a:buSzTx/>
              <a:buFontTx/>
              <a:buNone/>
              <a:tabLst/>
              <a:defRPr/>
            </a:pPr>
            <a:r>
              <a:rPr kumimoji="0" lang="pl-PL" sz="1800"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III kwartał 2025 r.</a:t>
            </a:r>
          </a:p>
        </p:txBody>
      </p:sp>
      <p:sp>
        <p:nvSpPr>
          <p:cNvPr id="11" name="pole tekstowe 10">
            <a:extLst>
              <a:ext uri="{FF2B5EF4-FFF2-40B4-BE49-F238E27FC236}">
                <a16:creationId xmlns:a16="http://schemas.microsoft.com/office/drawing/2014/main" id="{0EEAE5A2-843A-748D-13D9-ECDEE9F6CD3B}"/>
              </a:ext>
            </a:extLst>
          </p:cNvPr>
          <p:cNvSpPr txBox="1"/>
          <p:nvPr/>
        </p:nvSpPr>
        <p:spPr>
          <a:xfrm>
            <a:off x="9125259" y="7633440"/>
            <a:ext cx="9244460" cy="1337482"/>
          </a:xfrm>
          <a:prstGeom prst="rect">
            <a:avLst/>
          </a:prstGeom>
          <a:noFill/>
        </p:spPr>
        <p:txBody>
          <a:bodyPr wrap="square" rtlCol="0">
            <a:spAutoFit/>
          </a:bodyPr>
          <a:lstStyle/>
          <a:p>
            <a:pPr marL="0" marR="0" lvl="0" indent="0" defTabSz="914400" eaLnBrk="1" fontAlgn="auto" latinLnBrk="0" hangingPunct="1">
              <a:lnSpc>
                <a:spcPct val="114000"/>
              </a:lnSpc>
              <a:spcBef>
                <a:spcPts val="600"/>
              </a:spcBef>
              <a:spcAft>
                <a:spcPts val="600"/>
              </a:spcAft>
              <a:buClrTx/>
              <a:buSzTx/>
              <a:buFontTx/>
              <a:buNone/>
              <a:tabLst/>
              <a:defRPr/>
            </a:pPr>
            <a:r>
              <a:rPr kumimoji="0" lang="pl-PL" sz="1800"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Zwiększenie użyteczności formularzy i usług dostępnych na Platformie Usług Elektronicznych Skarbowo-Celnych (PUESC) oraz dostosowanie do wymagań PUESC i wymogów dostępności cyfrowej, zmian przepisów prawa, zgłaszanych potrzeb przez użytkowników zewnętrznych i zwiększenia automatyzacji procesów obsługi deklaracji w systemie ZEFIR2.</a:t>
            </a:r>
          </a:p>
        </p:txBody>
      </p:sp>
    </p:spTree>
    <p:extLst>
      <p:ext uri="{BB962C8B-B14F-4D97-AF65-F5344CB8AC3E}">
        <p14:creationId xmlns:p14="http://schemas.microsoft.com/office/powerpoint/2010/main" val="14398394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object 37"/>
          <p:cNvSpPr txBox="1">
            <a:spLocks noGrp="1"/>
          </p:cNvSpPr>
          <p:nvPr>
            <p:ph type="dt" sz="half" idx="6"/>
          </p:nvPr>
        </p:nvSpPr>
        <p:spPr>
          <a:prstGeom prst="rect">
            <a:avLst/>
          </a:prstGeom>
        </p:spPr>
        <p:txBody>
          <a:bodyPr vert="horz" wrap="square" lIns="0" tIns="27940" rIns="0" bIns="0" rtlCol="0">
            <a:spAutoFit/>
          </a:bodyPr>
          <a:lstStyle/>
          <a:p>
            <a:pPr marL="12700" marR="0" lvl="0" indent="0" defTabSz="914400" eaLnBrk="1" fontAlgn="auto" latinLnBrk="0" hangingPunct="1">
              <a:lnSpc>
                <a:spcPct val="100000"/>
              </a:lnSpc>
              <a:spcBef>
                <a:spcPts val="220"/>
              </a:spcBef>
              <a:spcAft>
                <a:spcPts val="0"/>
              </a:spcAft>
              <a:buClrTx/>
              <a:buSzTx/>
              <a:buFontTx/>
              <a:buNone/>
              <a:tabLst>
                <a:tab pos="2276475" algn="l"/>
                <a:tab pos="2463165" algn="l"/>
              </a:tabLst>
              <a:defRPr/>
            </a:pPr>
            <a:r>
              <a:rPr kumimoji="0" sz="1200" b="1" i="0" u="none" strike="noStrike" kern="0" cap="none" spc="120" normalizeH="0" baseline="0" noProof="0" dirty="0">
                <a:ln>
                  <a:noFill/>
                </a:ln>
                <a:solidFill>
                  <a:srgbClr val="696D6E"/>
                </a:solidFill>
                <a:effectLst/>
                <a:uLnTx/>
                <a:uFillTx/>
                <a:latin typeface="Open Sans"/>
                <a:cs typeface="Open Sans"/>
              </a:rPr>
              <a:t>Ministerstwo</a:t>
            </a:r>
            <a:r>
              <a:rPr kumimoji="0" sz="1200" b="1" i="0" u="none" strike="noStrike" kern="0" cap="none" spc="290" normalizeH="0" baseline="0" noProof="0" dirty="0">
                <a:ln>
                  <a:noFill/>
                </a:ln>
                <a:solidFill>
                  <a:srgbClr val="696D6E"/>
                </a:solidFill>
                <a:effectLst/>
                <a:uLnTx/>
                <a:uFillTx/>
                <a:latin typeface="Open Sans"/>
                <a:cs typeface="Open Sans"/>
              </a:rPr>
              <a:t> </a:t>
            </a:r>
            <a:r>
              <a:rPr kumimoji="0" sz="1200" b="1" i="0" u="none" strike="noStrike" kern="0" cap="none" spc="114" normalizeH="0" baseline="0" noProof="0" dirty="0">
                <a:ln>
                  <a:noFill/>
                </a:ln>
                <a:solidFill>
                  <a:srgbClr val="696D6E"/>
                </a:solidFill>
                <a:effectLst/>
                <a:uLnTx/>
                <a:uFillTx/>
                <a:latin typeface="Open Sans"/>
                <a:cs typeface="Open Sans"/>
              </a:rPr>
              <a:t>Finansów</a:t>
            </a:r>
            <a:r>
              <a:rPr kumimoji="0" sz="1200" b="1" i="0" u="none" strike="noStrike" kern="0" cap="none" spc="0" normalizeH="0" baseline="0" noProof="0" dirty="0">
                <a:ln>
                  <a:noFill/>
                </a:ln>
                <a:solidFill>
                  <a:srgbClr val="696D6E"/>
                </a:solidFill>
                <a:effectLst/>
                <a:uLnTx/>
                <a:uFillTx/>
                <a:latin typeface="Open Sans"/>
                <a:cs typeface="Open Sans"/>
              </a:rPr>
              <a:t>	</a:t>
            </a:r>
            <a:r>
              <a:rPr kumimoji="0" sz="1200" b="0" i="0" u="none" strike="noStrike" kern="0" cap="none" spc="-50" normalizeH="0" baseline="0" noProof="0" dirty="0">
                <a:ln>
                  <a:noFill/>
                </a:ln>
                <a:solidFill>
                  <a:srgbClr val="696D6E"/>
                </a:solidFill>
                <a:effectLst/>
                <a:uLnTx/>
                <a:uFillTx/>
                <a:latin typeface="Open Sans"/>
                <a:cs typeface="Open Sans"/>
              </a:rPr>
              <a:t>/</a:t>
            </a:r>
            <a:r>
              <a:rPr kumimoji="0" sz="1200" b="0" i="0" u="none" strike="noStrike" kern="0" cap="none" spc="0" normalizeH="0" baseline="0" noProof="0" dirty="0">
                <a:ln>
                  <a:noFill/>
                </a:ln>
                <a:solidFill>
                  <a:srgbClr val="696D6E"/>
                </a:solidFill>
                <a:effectLst/>
                <a:uLnTx/>
                <a:uFillTx/>
                <a:latin typeface="Open Sans"/>
                <a:cs typeface="Open Sans"/>
              </a:rPr>
              <a:t>	</a:t>
            </a:r>
            <a:r>
              <a:rPr kumimoji="0" sz="1200" b="0" i="0" u="none" strike="noStrike" kern="0" cap="none" spc="110" normalizeH="0" baseline="0" noProof="0" dirty="0">
                <a:ln>
                  <a:noFill/>
                </a:ln>
                <a:solidFill>
                  <a:srgbClr val="696D6E"/>
                </a:solidFill>
                <a:effectLst/>
                <a:uLnTx/>
                <a:uFillTx/>
                <a:latin typeface="Open Sans"/>
                <a:cs typeface="Open Sans"/>
              </a:rPr>
              <a:t>gov.pl/finanse </a:t>
            </a:r>
          </a:p>
        </p:txBody>
      </p:sp>
      <p:sp>
        <p:nvSpPr>
          <p:cNvPr id="38" name="object 38"/>
          <p:cNvSpPr txBox="1">
            <a:spLocks noGrp="1"/>
          </p:cNvSpPr>
          <p:nvPr>
            <p:ph type="ftr" sz="quarter" idx="5"/>
          </p:nvPr>
        </p:nvSpPr>
        <p:spPr>
          <a:prstGeom prst="rect">
            <a:avLst/>
          </a:prstGeom>
        </p:spPr>
        <p:txBody>
          <a:bodyPr vert="horz" wrap="square" lIns="0" tIns="27940" rIns="0" bIns="0" rtlCol="0">
            <a:spAutoFit/>
          </a:bodyPr>
          <a:lstStyle/>
          <a:p>
            <a:pPr marL="12700" marR="0" lvl="0" indent="0" defTabSz="914400" eaLnBrk="1" fontAlgn="auto" latinLnBrk="0" hangingPunct="1">
              <a:lnSpc>
                <a:spcPct val="100000"/>
              </a:lnSpc>
              <a:spcBef>
                <a:spcPts val="220"/>
              </a:spcBef>
              <a:spcAft>
                <a:spcPts val="0"/>
              </a:spcAft>
              <a:buClrTx/>
              <a:buSzTx/>
              <a:buFontTx/>
              <a:buNone/>
              <a:tabLst>
                <a:tab pos="3196590" algn="l"/>
                <a:tab pos="3382645" algn="l"/>
              </a:tabLst>
              <a:defRPr/>
            </a:pPr>
            <a:r>
              <a:rPr kumimoji="0" sz="1200" b="1" i="0" u="none" strike="noStrike" kern="0" cap="none" spc="120" normalizeH="0" baseline="0" noProof="0" dirty="0">
                <a:ln>
                  <a:noFill/>
                </a:ln>
                <a:solidFill>
                  <a:srgbClr val="696D6E"/>
                </a:solidFill>
                <a:effectLst/>
                <a:uLnTx/>
                <a:uFillTx/>
                <a:latin typeface="Open Sans"/>
                <a:cs typeface="Open Sans"/>
              </a:rPr>
              <a:t>Krajowa</a:t>
            </a:r>
            <a:r>
              <a:rPr kumimoji="0" sz="1200" b="1" i="0" u="none" strike="noStrike" kern="0" cap="none" spc="265" normalizeH="0" baseline="0" noProof="0" dirty="0">
                <a:ln>
                  <a:noFill/>
                </a:ln>
                <a:solidFill>
                  <a:srgbClr val="696D6E"/>
                </a:solidFill>
                <a:effectLst/>
                <a:uLnTx/>
                <a:uFillTx/>
                <a:latin typeface="Open Sans"/>
                <a:cs typeface="Open Sans"/>
              </a:rPr>
              <a:t> </a:t>
            </a:r>
            <a:r>
              <a:rPr kumimoji="0" sz="1200" b="1" i="0" u="none" strike="noStrike" kern="0" cap="none" spc="130" normalizeH="0" baseline="0" noProof="0" dirty="0">
                <a:ln>
                  <a:noFill/>
                </a:ln>
                <a:solidFill>
                  <a:srgbClr val="696D6E"/>
                </a:solidFill>
                <a:effectLst/>
                <a:uLnTx/>
                <a:uFillTx/>
                <a:latin typeface="Open Sans"/>
                <a:cs typeface="Open Sans"/>
              </a:rPr>
              <a:t>Administracja</a:t>
            </a:r>
            <a:r>
              <a:rPr kumimoji="0" sz="1200" b="1" i="0" u="none" strike="noStrike" kern="0" cap="none" spc="270" normalizeH="0" baseline="0" noProof="0" dirty="0">
                <a:ln>
                  <a:noFill/>
                </a:ln>
                <a:solidFill>
                  <a:srgbClr val="696D6E"/>
                </a:solidFill>
                <a:effectLst/>
                <a:uLnTx/>
                <a:uFillTx/>
                <a:latin typeface="Open Sans"/>
                <a:cs typeface="Open Sans"/>
              </a:rPr>
              <a:t> </a:t>
            </a:r>
            <a:r>
              <a:rPr kumimoji="0" sz="1200" b="1" i="0" u="none" strike="noStrike" kern="0" cap="none" spc="105" normalizeH="0" baseline="0" noProof="0" dirty="0">
                <a:ln>
                  <a:noFill/>
                </a:ln>
                <a:solidFill>
                  <a:srgbClr val="696D6E"/>
                </a:solidFill>
                <a:effectLst/>
                <a:uLnTx/>
                <a:uFillTx/>
                <a:latin typeface="Open Sans"/>
                <a:cs typeface="Open Sans"/>
              </a:rPr>
              <a:t>Skarbowa</a:t>
            </a:r>
            <a:r>
              <a:rPr kumimoji="0" sz="1200" b="1" i="0" u="none" strike="noStrike" kern="0" cap="none" spc="0" normalizeH="0" baseline="0" noProof="0" dirty="0">
                <a:ln>
                  <a:noFill/>
                </a:ln>
                <a:solidFill>
                  <a:srgbClr val="696D6E"/>
                </a:solidFill>
                <a:effectLst/>
                <a:uLnTx/>
                <a:uFillTx/>
                <a:latin typeface="Open Sans"/>
                <a:cs typeface="Open Sans"/>
              </a:rPr>
              <a:t>	</a:t>
            </a:r>
            <a:r>
              <a:rPr kumimoji="0" sz="1200" b="0" i="0" u="none" strike="noStrike" kern="0" cap="none" spc="-50" normalizeH="0" baseline="0" noProof="0" dirty="0">
                <a:ln>
                  <a:noFill/>
                </a:ln>
                <a:solidFill>
                  <a:srgbClr val="696D6E"/>
                </a:solidFill>
                <a:effectLst/>
                <a:uLnTx/>
                <a:uFillTx/>
                <a:latin typeface="Open Sans"/>
                <a:cs typeface="Open Sans"/>
              </a:rPr>
              <a:t>/</a:t>
            </a:r>
            <a:r>
              <a:rPr kumimoji="0" sz="1200" b="0" i="0" u="none" strike="noStrike" kern="0" cap="none" spc="0" normalizeH="0" baseline="0" noProof="0" dirty="0">
                <a:ln>
                  <a:noFill/>
                </a:ln>
                <a:solidFill>
                  <a:srgbClr val="696D6E"/>
                </a:solidFill>
                <a:effectLst/>
                <a:uLnTx/>
                <a:uFillTx/>
                <a:latin typeface="Open Sans"/>
                <a:cs typeface="Open Sans"/>
              </a:rPr>
              <a:t>	</a:t>
            </a:r>
            <a:r>
              <a:rPr kumimoji="0" sz="1200" b="0" i="0" u="none" strike="noStrike" kern="0" cap="none" spc="114" normalizeH="0" baseline="0" noProof="0" dirty="0">
                <a:ln>
                  <a:noFill/>
                </a:ln>
                <a:solidFill>
                  <a:srgbClr val="696D6E"/>
                </a:solidFill>
                <a:effectLst/>
                <a:uLnTx/>
                <a:uFillTx/>
                <a:latin typeface="Open Sans"/>
                <a:cs typeface="Open Sans"/>
              </a:rPr>
              <a:t>gov.pl/kas </a:t>
            </a:r>
          </a:p>
        </p:txBody>
      </p:sp>
      <p:sp>
        <p:nvSpPr>
          <p:cNvPr id="39" name="object 39"/>
          <p:cNvSpPr txBox="1">
            <a:spLocks noGrp="1"/>
          </p:cNvSpPr>
          <p:nvPr>
            <p:ph type="sldNum" sz="quarter" idx="7"/>
          </p:nvPr>
        </p:nvSpPr>
        <p:spPr>
          <a:xfrm>
            <a:off x="18929260" y="10751027"/>
            <a:ext cx="342990" cy="212879"/>
          </a:xfrm>
          <a:prstGeom prst="rect">
            <a:avLst/>
          </a:prstGeom>
        </p:spPr>
        <p:txBody>
          <a:bodyPr vert="horz" wrap="square" lIns="0" tIns="27940" rIns="0" bIns="0" rtlCol="0">
            <a:spAutoFit/>
          </a:bodyPr>
          <a:lstStyle/>
          <a:p>
            <a:pPr marL="38100" marR="0" lvl="0" indent="0" defTabSz="914400" eaLnBrk="1" fontAlgn="auto" latinLnBrk="0" hangingPunct="1">
              <a:lnSpc>
                <a:spcPct val="100000"/>
              </a:lnSpc>
              <a:spcBef>
                <a:spcPts val="220"/>
              </a:spcBef>
              <a:spcAft>
                <a:spcPts val="0"/>
              </a:spcAft>
              <a:buClrTx/>
              <a:buSzTx/>
              <a:buFontTx/>
              <a:buNone/>
              <a:tabLst/>
              <a:defRPr/>
            </a:pPr>
            <a:fld id="{81D60167-4931-47E6-BA6A-407CBD079E47}" type="slidenum">
              <a:rPr kumimoji="0" sz="1200" b="1" i="0" u="none" strike="noStrike" kern="0" cap="none" spc="-50" normalizeH="0" baseline="0" noProof="0" dirty="0">
                <a:ln>
                  <a:noFill/>
                </a:ln>
                <a:solidFill>
                  <a:srgbClr val="696D6E"/>
                </a:solidFill>
                <a:effectLst/>
                <a:uLnTx/>
                <a:uFillTx/>
                <a:latin typeface="Open Sans"/>
                <a:cs typeface="Open Sans"/>
              </a:rPr>
              <a:pPr marL="38100" marR="0" lvl="0" indent="0" defTabSz="914400" eaLnBrk="1" fontAlgn="auto" latinLnBrk="0" hangingPunct="1">
                <a:lnSpc>
                  <a:spcPct val="100000"/>
                </a:lnSpc>
                <a:spcBef>
                  <a:spcPts val="220"/>
                </a:spcBef>
                <a:spcAft>
                  <a:spcPts val="0"/>
                </a:spcAft>
                <a:buClrTx/>
                <a:buSzTx/>
                <a:buFontTx/>
                <a:buNone/>
                <a:tabLst/>
                <a:defRPr/>
              </a:pPr>
              <a:t>34</a:t>
            </a:fld>
            <a:endParaRPr kumimoji="0" sz="1200" b="1" i="0" u="none" strike="noStrike" kern="0" cap="none" spc="-50" normalizeH="0" baseline="0" noProof="0" dirty="0">
              <a:ln>
                <a:noFill/>
              </a:ln>
              <a:solidFill>
                <a:srgbClr val="696D6E"/>
              </a:solidFill>
              <a:effectLst/>
              <a:uLnTx/>
              <a:uFillTx/>
              <a:latin typeface="Open Sans"/>
              <a:cs typeface="Open Sans"/>
            </a:endParaRPr>
          </a:p>
        </p:txBody>
      </p:sp>
      <p:sp>
        <p:nvSpPr>
          <p:cNvPr id="4" name="object 10">
            <a:extLst>
              <a:ext uri="{FF2B5EF4-FFF2-40B4-BE49-F238E27FC236}">
                <a16:creationId xmlns:a16="http://schemas.microsoft.com/office/drawing/2014/main" id="{2952C755-142B-6501-987F-A088F537CC4A}"/>
              </a:ext>
            </a:extLst>
          </p:cNvPr>
          <p:cNvSpPr txBox="1"/>
          <p:nvPr/>
        </p:nvSpPr>
        <p:spPr>
          <a:xfrm>
            <a:off x="6772121" y="1582273"/>
            <a:ext cx="5748735" cy="444994"/>
          </a:xfrm>
          <a:prstGeom prst="rect">
            <a:avLst/>
          </a:prstGeom>
        </p:spPr>
        <p:txBody>
          <a:bodyPr vert="horz" wrap="square" lIns="0" tIns="13970" rIns="0" bIns="0" rtlCol="0">
            <a:spAutoFit/>
          </a:bodyPr>
          <a:lstStyle/>
          <a:p>
            <a:pPr marL="12700" marR="0" lvl="0" indent="0" defTabSz="914400" eaLnBrk="1" fontAlgn="auto" latinLnBrk="0" hangingPunct="1">
              <a:lnSpc>
                <a:spcPct val="100000"/>
              </a:lnSpc>
              <a:spcBef>
                <a:spcPts val="110"/>
              </a:spcBef>
              <a:spcAft>
                <a:spcPts val="0"/>
              </a:spcAft>
              <a:buClrTx/>
              <a:buSzTx/>
              <a:buFontTx/>
              <a:buNone/>
              <a:tabLst/>
              <a:defRPr/>
            </a:pPr>
            <a:r>
              <a:rPr kumimoji="0" lang="pl-PL" sz="2800" b="1" i="0" u="none" strike="noStrike" kern="0" cap="none" spc="0" normalizeH="0" baseline="0" noProof="0" dirty="0">
                <a:ln>
                  <a:noFill/>
                </a:ln>
                <a:solidFill>
                  <a:prstClr val="black"/>
                </a:solidFill>
                <a:effectLst/>
                <a:uLnTx/>
                <a:uFillTx/>
                <a:latin typeface="Calibri"/>
                <a:cs typeface="Lato Black"/>
              </a:rPr>
              <a:t>Jak</a:t>
            </a:r>
            <a:r>
              <a:rPr kumimoji="0" lang="pl-PL" sz="2800" b="1" i="0" u="none" strike="noStrike" kern="0" cap="none" spc="-65" normalizeH="0" baseline="0" noProof="0" dirty="0">
                <a:ln>
                  <a:noFill/>
                </a:ln>
                <a:solidFill>
                  <a:prstClr val="black"/>
                </a:solidFill>
                <a:effectLst/>
                <a:uLnTx/>
                <a:uFillTx/>
                <a:latin typeface="Calibri"/>
                <a:cs typeface="Lato Black"/>
              </a:rPr>
              <a:t> </a:t>
            </a:r>
            <a:r>
              <a:rPr kumimoji="0" lang="pl-PL" sz="2800" b="1" i="0" u="none" strike="noStrike" kern="0" cap="none" spc="0" normalizeH="0" baseline="0" noProof="0" dirty="0">
                <a:ln>
                  <a:noFill/>
                </a:ln>
                <a:solidFill>
                  <a:prstClr val="black"/>
                </a:solidFill>
                <a:effectLst/>
                <a:uLnTx/>
                <a:uFillTx/>
                <a:latin typeface="Calibri"/>
                <a:cs typeface="Lato Black"/>
              </a:rPr>
              <a:t>korzystają</a:t>
            </a:r>
            <a:r>
              <a:rPr kumimoji="0" lang="pl-PL" sz="2800" b="1" i="0" u="none" strike="noStrike" kern="0" cap="none" spc="-65" normalizeH="0" baseline="0" noProof="0" dirty="0">
                <a:ln>
                  <a:noFill/>
                </a:ln>
                <a:solidFill>
                  <a:prstClr val="black"/>
                </a:solidFill>
                <a:effectLst/>
                <a:uLnTx/>
                <a:uFillTx/>
                <a:latin typeface="Calibri"/>
                <a:cs typeface="Lato Black"/>
              </a:rPr>
              <a:t> </a:t>
            </a:r>
            <a:r>
              <a:rPr kumimoji="0" lang="pl-PL" sz="2800" b="1" i="0" u="none" strike="noStrike" kern="0" cap="none" spc="-10" normalizeH="0" baseline="0" noProof="0" dirty="0">
                <a:ln>
                  <a:noFill/>
                </a:ln>
                <a:solidFill>
                  <a:prstClr val="black"/>
                </a:solidFill>
                <a:effectLst/>
                <a:uLnTx/>
                <a:uFillTx/>
                <a:latin typeface="Calibri"/>
                <a:cs typeface="Lato Black"/>
              </a:rPr>
              <a:t>obywatele</a:t>
            </a:r>
            <a:endParaRPr kumimoji="0" lang="pl-PL" sz="2800" b="0" i="0" u="none" strike="noStrike" kern="0" cap="none" spc="0" normalizeH="0" baseline="0" noProof="0" dirty="0">
              <a:ln>
                <a:noFill/>
              </a:ln>
              <a:solidFill>
                <a:prstClr val="black"/>
              </a:solidFill>
              <a:effectLst/>
              <a:uLnTx/>
              <a:uFillTx/>
              <a:latin typeface="Calibri"/>
              <a:cs typeface="Lato Black"/>
            </a:endParaRPr>
          </a:p>
        </p:txBody>
      </p:sp>
      <p:sp>
        <p:nvSpPr>
          <p:cNvPr id="5" name="object 18">
            <a:extLst>
              <a:ext uri="{FF2B5EF4-FFF2-40B4-BE49-F238E27FC236}">
                <a16:creationId xmlns:a16="http://schemas.microsoft.com/office/drawing/2014/main" id="{ED5E9416-75FC-0367-3726-74AF789A2D66}"/>
              </a:ext>
            </a:extLst>
          </p:cNvPr>
          <p:cNvSpPr/>
          <p:nvPr/>
        </p:nvSpPr>
        <p:spPr>
          <a:xfrm>
            <a:off x="1060450" y="22256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marL="0" marR="0" lvl="0" indent="0" defTabSz="914400" eaLnBrk="1" fontAlgn="auto" latinLnBrk="0" hangingPunct="1">
              <a:lnSpc>
                <a:spcPts val="2140"/>
              </a:lnSpc>
              <a:spcBef>
                <a:spcPts val="0"/>
              </a:spcBef>
              <a:spcAft>
                <a:spcPts val="0"/>
              </a:spcAft>
              <a:buClrTx/>
              <a:buSzTx/>
              <a:buFontTx/>
              <a:buNone/>
              <a:tabLst/>
              <a:defRPr/>
            </a:pPr>
            <a:endParaRPr kumimoji="0" sz="1700" b="0" i="0" u="none" strike="noStrike" kern="0" cap="none" spc="0" normalizeH="0" baseline="0" noProof="0">
              <a:ln>
                <a:noFill/>
              </a:ln>
              <a:solidFill>
                <a:sysClr val="windowText" lastClr="000000"/>
              </a:solidFill>
              <a:effectLst/>
              <a:uLnTx/>
              <a:uFillTx/>
              <a:latin typeface="Calibri"/>
            </a:endParaRPr>
          </a:p>
        </p:txBody>
      </p:sp>
      <p:sp>
        <p:nvSpPr>
          <p:cNvPr id="6" name="object 18">
            <a:extLst>
              <a:ext uri="{FF2B5EF4-FFF2-40B4-BE49-F238E27FC236}">
                <a16:creationId xmlns:a16="http://schemas.microsoft.com/office/drawing/2014/main" id="{28094D3D-56F8-827D-4BB3-5E250B804832}"/>
              </a:ext>
            </a:extLst>
          </p:cNvPr>
          <p:cNvSpPr/>
          <p:nvPr/>
        </p:nvSpPr>
        <p:spPr>
          <a:xfrm rot="5400000" flipV="1">
            <a:off x="2960059" y="5302416"/>
            <a:ext cx="8658246" cy="1248994"/>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marL="0" marR="0" lvl="0" indent="0" defTabSz="914400" eaLnBrk="1" fontAlgn="auto" latinLnBrk="0" hangingPunct="1">
              <a:lnSpc>
                <a:spcPts val="2140"/>
              </a:lnSpc>
              <a:spcBef>
                <a:spcPts val="0"/>
              </a:spcBef>
              <a:spcAft>
                <a:spcPts val="0"/>
              </a:spcAft>
              <a:buClrTx/>
              <a:buSzTx/>
              <a:buFontTx/>
              <a:buNone/>
              <a:tabLst/>
              <a:defRPr/>
            </a:pPr>
            <a:endParaRPr kumimoji="0" sz="1700" b="0" i="0" u="none" strike="noStrike" kern="0" cap="none" spc="0" normalizeH="0" baseline="0" noProof="0">
              <a:ln>
                <a:noFill/>
              </a:ln>
              <a:solidFill>
                <a:sysClr val="windowText" lastClr="000000"/>
              </a:solidFill>
              <a:effectLst/>
              <a:uLnTx/>
              <a:uFillTx/>
            </a:endParaRPr>
          </a:p>
        </p:txBody>
      </p:sp>
      <p:sp>
        <p:nvSpPr>
          <p:cNvPr id="26" name="object 18">
            <a:extLst>
              <a:ext uri="{FF2B5EF4-FFF2-40B4-BE49-F238E27FC236}">
                <a16:creationId xmlns:a16="http://schemas.microsoft.com/office/drawing/2014/main" id="{9F187140-F36B-A65F-7E61-9589170BF238}"/>
              </a:ext>
            </a:extLst>
          </p:cNvPr>
          <p:cNvSpPr/>
          <p:nvPr/>
        </p:nvSpPr>
        <p:spPr>
          <a:xfrm>
            <a:off x="1061421" y="466658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marL="0" marR="0" lvl="0" indent="0" defTabSz="914400" eaLnBrk="1" fontAlgn="auto" latinLnBrk="0" hangingPunct="1">
              <a:lnSpc>
                <a:spcPts val="214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a:endParaRPr>
          </a:p>
        </p:txBody>
      </p:sp>
      <p:sp>
        <p:nvSpPr>
          <p:cNvPr id="29" name="object 18">
            <a:extLst>
              <a:ext uri="{FF2B5EF4-FFF2-40B4-BE49-F238E27FC236}">
                <a16:creationId xmlns:a16="http://schemas.microsoft.com/office/drawing/2014/main" id="{E7C9F31E-43A3-3BAC-F4C1-42E2948B5E81}"/>
              </a:ext>
            </a:extLst>
          </p:cNvPr>
          <p:cNvSpPr/>
          <p:nvPr/>
        </p:nvSpPr>
        <p:spPr>
          <a:xfrm flipV="1">
            <a:off x="990460" y="7606205"/>
            <a:ext cx="18036943" cy="45719"/>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marL="0" marR="0" lvl="0" indent="0" defTabSz="914400" eaLnBrk="1" fontAlgn="auto" latinLnBrk="0" hangingPunct="1">
              <a:lnSpc>
                <a:spcPts val="214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a:endParaRPr>
          </a:p>
        </p:txBody>
      </p:sp>
      <p:sp>
        <p:nvSpPr>
          <p:cNvPr id="31" name="object 18">
            <a:extLst>
              <a:ext uri="{FF2B5EF4-FFF2-40B4-BE49-F238E27FC236}">
                <a16:creationId xmlns:a16="http://schemas.microsoft.com/office/drawing/2014/main" id="{9CD3E683-E28C-3AB3-D0B3-6E8806FF1BE4}"/>
              </a:ext>
            </a:extLst>
          </p:cNvPr>
          <p:cNvSpPr/>
          <p:nvPr/>
        </p:nvSpPr>
        <p:spPr>
          <a:xfrm>
            <a:off x="990460" y="10266215"/>
            <a:ext cx="18009957" cy="45719"/>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marL="0" marR="0" lvl="0" indent="0" defTabSz="914400" eaLnBrk="1" fontAlgn="auto" latinLnBrk="0" hangingPunct="1">
              <a:lnSpc>
                <a:spcPts val="214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a:endParaRPr>
          </a:p>
        </p:txBody>
      </p:sp>
      <p:sp>
        <p:nvSpPr>
          <p:cNvPr id="14" name="object 9">
            <a:extLst>
              <a:ext uri="{FF2B5EF4-FFF2-40B4-BE49-F238E27FC236}">
                <a16:creationId xmlns:a16="http://schemas.microsoft.com/office/drawing/2014/main" id="{FA9BB80D-EBE2-4541-AE9E-F29EF4F62598}"/>
              </a:ext>
            </a:extLst>
          </p:cNvPr>
          <p:cNvSpPr txBox="1"/>
          <p:nvPr/>
        </p:nvSpPr>
        <p:spPr>
          <a:xfrm>
            <a:off x="1060450" y="1568431"/>
            <a:ext cx="5535614" cy="444994"/>
          </a:xfrm>
          <a:prstGeom prst="rect">
            <a:avLst/>
          </a:prstGeom>
        </p:spPr>
        <p:txBody>
          <a:bodyPr vert="horz" wrap="square" lIns="0" tIns="13970" rIns="0" bIns="0" rtlCol="0">
            <a:spAutoFit/>
          </a:bodyPr>
          <a:lstStyle>
            <a:defPPr>
              <a:defRPr kern="0"/>
            </a:defPPr>
          </a:lstStyle>
          <a:p>
            <a:pPr marL="12700" marR="0" lvl="0" indent="0" defTabSz="914400" eaLnBrk="1" fontAlgn="auto" latinLnBrk="0" hangingPunct="1">
              <a:lnSpc>
                <a:spcPct val="100000"/>
              </a:lnSpc>
              <a:spcBef>
                <a:spcPts val="110"/>
              </a:spcBef>
              <a:spcAft>
                <a:spcPts val="0"/>
              </a:spcAft>
              <a:buClrTx/>
              <a:buSzTx/>
              <a:buFontTx/>
              <a:buNone/>
              <a:tabLst/>
              <a:defRPr/>
            </a:pPr>
            <a:r>
              <a:rPr kumimoji="0" lang="pl-PL" sz="2800" b="1" i="0" u="none" strike="noStrike" kern="0" cap="none" spc="0" normalizeH="0" baseline="0" noProof="0" dirty="0">
                <a:ln>
                  <a:noFill/>
                </a:ln>
                <a:solidFill>
                  <a:sysClr val="windowText" lastClr="000000"/>
                </a:solidFill>
                <a:effectLst/>
                <a:uLnTx/>
                <a:uFillTx/>
                <a:latin typeface="Calibri"/>
                <a:cs typeface="Lato Black"/>
              </a:rPr>
              <a:t>Wdrożone </a:t>
            </a:r>
            <a:r>
              <a:rPr kumimoji="0" sz="2800" b="1" i="0" u="none" strike="noStrike" kern="0" cap="none" spc="-10" normalizeH="0" baseline="0" noProof="0" dirty="0" err="1">
                <a:ln>
                  <a:noFill/>
                </a:ln>
                <a:solidFill>
                  <a:sysClr val="windowText" lastClr="000000"/>
                </a:solidFill>
                <a:effectLst/>
                <a:uLnTx/>
                <a:uFillTx/>
                <a:latin typeface="Calibri"/>
                <a:cs typeface="Lato Black"/>
              </a:rPr>
              <a:t>funkcjonalności</a:t>
            </a:r>
            <a:endParaRPr kumimoji="0" sz="2800" b="0" i="0" u="none" strike="noStrike" kern="0" cap="none" spc="0" normalizeH="0" baseline="0" noProof="0" dirty="0">
              <a:ln>
                <a:noFill/>
              </a:ln>
              <a:solidFill>
                <a:sysClr val="windowText" lastClr="000000"/>
              </a:solidFill>
              <a:effectLst/>
              <a:uLnTx/>
              <a:uFillTx/>
              <a:latin typeface="Calibri"/>
              <a:cs typeface="Lato Black"/>
            </a:endParaRPr>
          </a:p>
        </p:txBody>
      </p:sp>
      <p:sp>
        <p:nvSpPr>
          <p:cNvPr id="2" name="object 8">
            <a:extLst>
              <a:ext uri="{FF2B5EF4-FFF2-40B4-BE49-F238E27FC236}">
                <a16:creationId xmlns:a16="http://schemas.microsoft.com/office/drawing/2014/main" id="{351E0418-0E91-970B-686C-532591BAD6B7}"/>
              </a:ext>
            </a:extLst>
          </p:cNvPr>
          <p:cNvSpPr txBox="1"/>
          <p:nvPr/>
        </p:nvSpPr>
        <p:spPr>
          <a:xfrm>
            <a:off x="1060450" y="649545"/>
            <a:ext cx="17514756" cy="689291"/>
          </a:xfrm>
          <a:prstGeom prst="rect">
            <a:avLst/>
          </a:prstGeom>
        </p:spPr>
        <p:txBody>
          <a:bodyPr vert="horz" wrap="square" lIns="0" tIns="12065" rIns="0" bIns="0" rtlCol="0">
            <a:spAutoFit/>
          </a:bodyPr>
          <a:lstStyle/>
          <a:p>
            <a:pPr marL="12700" marR="0" lvl="0" indent="0" defTabSz="914400" eaLnBrk="1" fontAlgn="auto" latinLnBrk="0" hangingPunct="1">
              <a:lnSpc>
                <a:spcPct val="100000"/>
              </a:lnSpc>
              <a:spcBef>
                <a:spcPts val="95"/>
              </a:spcBef>
              <a:spcAft>
                <a:spcPts val="0"/>
              </a:spcAft>
              <a:buClrTx/>
              <a:buSzTx/>
              <a:buFontTx/>
              <a:buNone/>
              <a:tabLst/>
              <a:defRPr/>
            </a:pPr>
            <a:r>
              <a:rPr kumimoji="0" lang="pl-PL" sz="4400" b="1" i="0" u="none" strike="noStrike" kern="0" cap="none" spc="0" normalizeH="0" baseline="0" noProof="0" dirty="0">
                <a:ln>
                  <a:noFill/>
                </a:ln>
                <a:solidFill>
                  <a:prstClr val="black"/>
                </a:solidFill>
                <a:effectLst/>
                <a:uLnTx/>
                <a:uFillTx/>
                <a:latin typeface="Calibri"/>
                <a:cs typeface="Lato Black"/>
              </a:rPr>
              <a:t>PUESC – Platforma Usług Elektronicznych Skarbowo-Celnych </a:t>
            </a:r>
            <a:endParaRPr kumimoji="0" sz="4400" b="0" i="0" u="none" strike="noStrike" kern="0" cap="none" spc="0" normalizeH="0" baseline="0" noProof="0" dirty="0">
              <a:ln>
                <a:noFill/>
              </a:ln>
              <a:solidFill>
                <a:prstClr val="black"/>
              </a:solidFill>
              <a:effectLst/>
              <a:uLnTx/>
              <a:uFillTx/>
              <a:latin typeface="Calibri"/>
              <a:cs typeface="Lato Black"/>
            </a:endParaRPr>
          </a:p>
        </p:txBody>
      </p:sp>
      <p:sp>
        <p:nvSpPr>
          <p:cNvPr id="3" name="pole tekstowe 2">
            <a:extLst>
              <a:ext uri="{FF2B5EF4-FFF2-40B4-BE49-F238E27FC236}">
                <a16:creationId xmlns:a16="http://schemas.microsoft.com/office/drawing/2014/main" id="{62E780D1-C995-5BF4-E291-E703BA154198}"/>
              </a:ext>
            </a:extLst>
          </p:cNvPr>
          <p:cNvSpPr txBox="1"/>
          <p:nvPr/>
        </p:nvSpPr>
        <p:spPr>
          <a:xfrm>
            <a:off x="1054558" y="2351494"/>
            <a:ext cx="5873292" cy="2276842"/>
          </a:xfrm>
          <a:prstGeom prst="rect">
            <a:avLst/>
          </a:prstGeom>
          <a:noFill/>
        </p:spPr>
        <p:txBody>
          <a:bodyPr wrap="square" rtlCol="0">
            <a:spAutoFit/>
          </a:bodyPr>
          <a:lstStyle/>
          <a:p>
            <a:pPr marL="0" marR="0" lvl="0" indent="0" defTabSz="914400" eaLnBrk="1" fontAlgn="auto" latinLnBrk="0" hangingPunct="1">
              <a:lnSpc>
                <a:spcPct val="114000"/>
              </a:lnSpc>
              <a:spcBef>
                <a:spcPts val="600"/>
              </a:spcBef>
              <a:spcAft>
                <a:spcPts val="600"/>
              </a:spcAft>
              <a:buClrTx/>
              <a:buSzTx/>
              <a:buFontTx/>
              <a:buNone/>
              <a:tabLst/>
              <a:defRPr/>
            </a:pPr>
            <a:r>
              <a:rPr kumimoji="0" lang="pl-PL" sz="1800" b="1"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Projekt Cyfrowa Obsługa Zgłoszeń (PUESC.P4.1) </a:t>
            </a:r>
            <a:br>
              <a:rPr kumimoji="0" lang="pl-PL" sz="1800" b="1"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br>
            <a:r>
              <a:rPr kumimoji="0" lang="pl-PL" sz="1800" b="1"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system NCTS2</a:t>
            </a:r>
            <a:endParaRPr kumimoji="0" lang="pl-PL" sz="1800"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endParaRPr>
          </a:p>
          <a:p>
            <a:pPr marL="0" marR="0" lvl="0" indent="0" defTabSz="914400" eaLnBrk="1" fontAlgn="auto" latinLnBrk="0" hangingPunct="1">
              <a:lnSpc>
                <a:spcPct val="114000"/>
              </a:lnSpc>
              <a:spcBef>
                <a:spcPts val="600"/>
              </a:spcBef>
              <a:spcAft>
                <a:spcPts val="600"/>
              </a:spcAft>
              <a:buClrTx/>
              <a:buSzTx/>
              <a:buFontTx/>
              <a:buNone/>
              <a:tabLst/>
              <a:defRPr/>
            </a:pPr>
            <a:r>
              <a:rPr kumimoji="0" lang="pl-PL" sz="1800"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Wdrożenie systemu NCTS2 dostosowanego do wymogów UCC (model danych EU CDM), a następnie systemu NCTS2 PLUS</a:t>
            </a:r>
          </a:p>
          <a:p>
            <a:pPr marL="0" marR="0" lvl="0" indent="0" defTabSz="914400" eaLnBrk="1" fontAlgn="auto" latinLnBrk="0" hangingPunct="1">
              <a:lnSpc>
                <a:spcPct val="114000"/>
              </a:lnSpc>
              <a:spcBef>
                <a:spcPts val="600"/>
              </a:spcBef>
              <a:spcAft>
                <a:spcPts val="600"/>
              </a:spcAft>
              <a:buClrTx/>
              <a:buSzTx/>
              <a:buFontTx/>
              <a:buNone/>
              <a:tabLst/>
              <a:defRPr/>
            </a:pPr>
            <a:r>
              <a:rPr kumimoji="0" lang="pl-PL" sz="1800"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2024 r.</a:t>
            </a:r>
          </a:p>
        </p:txBody>
      </p:sp>
      <p:sp>
        <p:nvSpPr>
          <p:cNvPr id="7" name="pole tekstowe 6">
            <a:extLst>
              <a:ext uri="{FF2B5EF4-FFF2-40B4-BE49-F238E27FC236}">
                <a16:creationId xmlns:a16="http://schemas.microsoft.com/office/drawing/2014/main" id="{BF6A0C69-6429-7CBE-713D-87D035365654}"/>
              </a:ext>
            </a:extLst>
          </p:cNvPr>
          <p:cNvSpPr txBox="1"/>
          <p:nvPr/>
        </p:nvSpPr>
        <p:spPr>
          <a:xfrm>
            <a:off x="6772121" y="2235855"/>
            <a:ext cx="11958814" cy="2430730"/>
          </a:xfrm>
          <a:prstGeom prst="rect">
            <a:avLst/>
          </a:prstGeom>
          <a:noFill/>
        </p:spPr>
        <p:txBody>
          <a:bodyPr wrap="square" rtlCol="0">
            <a:spAutoFit/>
          </a:bodyPr>
          <a:lstStyle/>
          <a:p>
            <a:pPr marL="0" marR="0" lvl="0" indent="0" defTabSz="914400" eaLnBrk="1" fontAlgn="auto" latinLnBrk="0" hangingPunct="1">
              <a:lnSpc>
                <a:spcPct val="114000"/>
              </a:lnSpc>
              <a:spcBef>
                <a:spcPts val="600"/>
              </a:spcBef>
              <a:spcAft>
                <a:spcPts val="600"/>
              </a:spcAft>
              <a:buClrTx/>
              <a:buSzTx/>
              <a:buFontTx/>
              <a:buNone/>
              <a:tabLst/>
              <a:defRPr/>
            </a:pPr>
            <a:r>
              <a:rPr kumimoji="0" lang="pl-PL"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Nowe funkcjonalności zapewniają obsługę operacji tranzytowych w tranzycie unijnym (T1 i T2) oraz TIR według wymagań unijnej fazy 5 NCTS oraz dodatkowych wymagań krajowych (pełna elektroniczna obsługa zdarzeń podczas przewozu oraz usprawnienia interfejsów z systemem wywozowym (AES/ECS2 PLUS) i systemem importowym (AIS/IMPORT PLUS). </a:t>
            </a:r>
          </a:p>
          <a:p>
            <a:pPr marL="0" marR="0" lvl="0" indent="0" defTabSz="914400" eaLnBrk="1" fontAlgn="auto" latinLnBrk="0" hangingPunct="1">
              <a:lnSpc>
                <a:spcPct val="114000"/>
              </a:lnSpc>
              <a:spcBef>
                <a:spcPts val="600"/>
              </a:spcBef>
              <a:spcAft>
                <a:spcPts val="600"/>
              </a:spcAft>
              <a:buClrTx/>
              <a:buSzTx/>
              <a:buFontTx/>
              <a:buNone/>
              <a:tabLst/>
              <a:defRPr/>
            </a:pPr>
            <a:r>
              <a:rPr kumimoji="0" lang="pl-PL"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Od dnia wdrożenia do 30.09.2026 r. w systemie NCTS2 PLUS zostało:</a:t>
            </a:r>
          </a:p>
          <a:p>
            <a:pPr marL="285750" marR="0" lvl="0" indent="-285750" defTabSz="914400" eaLnBrk="1" fontAlgn="auto" latinLnBrk="0" hangingPunct="1">
              <a:lnSpc>
                <a:spcPct val="114000"/>
              </a:lnSpc>
              <a:spcBef>
                <a:spcPts val="600"/>
              </a:spcBef>
              <a:spcAft>
                <a:spcPts val="600"/>
              </a:spcAft>
              <a:buClrTx/>
              <a:buSzTx/>
              <a:buFont typeface="Arial" panose="020B0604020202020204" pitchFamily="34" charset="0"/>
              <a:buChar char="•"/>
              <a:tabLst/>
              <a:defRPr/>
            </a:pPr>
            <a:r>
              <a:rPr kumimoji="0" lang="pl-PL"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otwartych </a:t>
            </a:r>
            <a:r>
              <a:rPr kumimoji="0" lang="pl-PL" b="1"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2 488 585 </a:t>
            </a:r>
            <a:r>
              <a:rPr kumimoji="0" lang="pl-PL"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operacji,</a:t>
            </a:r>
          </a:p>
          <a:p>
            <a:pPr marL="285750" marR="0" lvl="0" indent="-285750" defTabSz="914400" eaLnBrk="1" fontAlgn="auto" latinLnBrk="0" hangingPunct="1">
              <a:lnSpc>
                <a:spcPct val="114000"/>
              </a:lnSpc>
              <a:spcBef>
                <a:spcPts val="600"/>
              </a:spcBef>
              <a:spcAft>
                <a:spcPts val="600"/>
              </a:spcAft>
              <a:buClrTx/>
              <a:buSzTx/>
              <a:buFont typeface="Arial" panose="020B0604020202020204" pitchFamily="34" charset="0"/>
              <a:buChar char="•"/>
              <a:tabLst/>
              <a:defRPr/>
            </a:pPr>
            <a:r>
              <a:rPr kumimoji="0" lang="pl-PL"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zamkniętych </a:t>
            </a:r>
            <a:r>
              <a:rPr lang="pl-PL" b="1" dirty="0">
                <a:latin typeface="+mn-lt"/>
                <a:ea typeface="Calibri" panose="020F0502020204030204" pitchFamily="34" charset="0"/>
                <a:cs typeface="Calibri" panose="020F0502020204030204" pitchFamily="34" charset="0"/>
              </a:rPr>
              <a:t>2 533 171 </a:t>
            </a:r>
            <a:r>
              <a:rPr kumimoji="0" lang="pl-PL"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operacji.</a:t>
            </a:r>
          </a:p>
        </p:txBody>
      </p:sp>
      <p:sp>
        <p:nvSpPr>
          <p:cNvPr id="8" name="pole tekstowe 7">
            <a:extLst>
              <a:ext uri="{FF2B5EF4-FFF2-40B4-BE49-F238E27FC236}">
                <a16:creationId xmlns:a16="http://schemas.microsoft.com/office/drawing/2014/main" id="{094023E5-EB67-3BA7-2DA6-E3D972612D54}"/>
              </a:ext>
            </a:extLst>
          </p:cNvPr>
          <p:cNvSpPr txBox="1"/>
          <p:nvPr/>
        </p:nvSpPr>
        <p:spPr>
          <a:xfrm>
            <a:off x="1067361" y="4918770"/>
            <a:ext cx="5334355" cy="1645259"/>
          </a:xfrm>
          <a:prstGeom prst="rect">
            <a:avLst/>
          </a:prstGeom>
          <a:noFill/>
        </p:spPr>
        <p:txBody>
          <a:bodyPr wrap="square" rtlCol="0">
            <a:spAutoFit/>
          </a:bodyPr>
          <a:lstStyle/>
          <a:p>
            <a:pPr marL="0" marR="0" lvl="0" indent="0" defTabSz="914400" eaLnBrk="1" fontAlgn="auto" latinLnBrk="0" hangingPunct="1">
              <a:lnSpc>
                <a:spcPct val="114000"/>
              </a:lnSpc>
              <a:spcBef>
                <a:spcPts val="600"/>
              </a:spcBef>
              <a:spcAft>
                <a:spcPts val="600"/>
              </a:spcAft>
              <a:buClrTx/>
              <a:buSzTx/>
              <a:buFontTx/>
              <a:buNone/>
              <a:tabLst/>
              <a:defRPr/>
            </a:pPr>
            <a:r>
              <a:rPr kumimoji="0" lang="pl-PL" sz="1800" b="1"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Projekt Single Window Plus (PUESC.P4.2) </a:t>
            </a:r>
            <a:br>
              <a:rPr kumimoji="0" lang="pl-PL" sz="1800" b="1"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br>
            <a:r>
              <a:rPr kumimoji="0" lang="pl-PL" sz="1800" b="1"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system PKWD-SINGLE WINDOW</a:t>
            </a:r>
            <a:endParaRPr kumimoji="0" lang="pl-PL" sz="1800"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endParaRPr>
          </a:p>
          <a:p>
            <a:pPr marL="0" marR="0" lvl="0" indent="0" defTabSz="914400" eaLnBrk="1" fontAlgn="auto" latinLnBrk="0" hangingPunct="1">
              <a:lnSpc>
                <a:spcPct val="114000"/>
              </a:lnSpc>
              <a:spcBef>
                <a:spcPts val="600"/>
              </a:spcBef>
              <a:spcAft>
                <a:spcPts val="600"/>
              </a:spcAft>
              <a:buClrTx/>
              <a:buSzTx/>
              <a:buFontTx/>
              <a:buNone/>
              <a:tabLst/>
              <a:defRPr/>
            </a:pPr>
            <a:r>
              <a:rPr kumimoji="0" lang="pl-PL" sz="1800"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Integracja z systemem EU CSW-CERTEX </a:t>
            </a:r>
          </a:p>
          <a:p>
            <a:pPr marL="0" marR="0" lvl="0" indent="0" defTabSz="914400" eaLnBrk="1" fontAlgn="auto" latinLnBrk="0" hangingPunct="1">
              <a:lnSpc>
                <a:spcPct val="114000"/>
              </a:lnSpc>
              <a:spcBef>
                <a:spcPts val="600"/>
              </a:spcBef>
              <a:spcAft>
                <a:spcPts val="600"/>
              </a:spcAft>
              <a:buClrTx/>
              <a:buSzTx/>
              <a:buFontTx/>
              <a:buNone/>
              <a:tabLst/>
              <a:defRPr/>
            </a:pPr>
            <a:r>
              <a:rPr kumimoji="0" lang="pl-PL" sz="1800"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wydanie: 5.0 (2025 r.) oraz 5.1 (I kwartał 2026 r.)</a:t>
            </a:r>
          </a:p>
        </p:txBody>
      </p:sp>
      <p:sp>
        <p:nvSpPr>
          <p:cNvPr id="9" name="pole tekstowe 8">
            <a:extLst>
              <a:ext uri="{FF2B5EF4-FFF2-40B4-BE49-F238E27FC236}">
                <a16:creationId xmlns:a16="http://schemas.microsoft.com/office/drawing/2014/main" id="{8E9CB2C8-AE43-2E3E-B987-7CAA329ED8A3}"/>
              </a:ext>
            </a:extLst>
          </p:cNvPr>
          <p:cNvSpPr txBox="1"/>
          <p:nvPr/>
        </p:nvSpPr>
        <p:spPr>
          <a:xfrm>
            <a:off x="6772121" y="4930625"/>
            <a:ext cx="12145762" cy="2600648"/>
          </a:xfrm>
          <a:prstGeom prst="rect">
            <a:avLst/>
          </a:prstGeom>
          <a:noFill/>
        </p:spPr>
        <p:txBody>
          <a:bodyPr wrap="square" rtlCol="0">
            <a:spAutoFit/>
          </a:bodyPr>
          <a:lstStyle/>
          <a:p>
            <a:pPr marL="0" marR="0" lvl="0" indent="0" defTabSz="914400" eaLnBrk="1" fontAlgn="auto" latinLnBrk="0" hangingPunct="1">
              <a:lnSpc>
                <a:spcPct val="114000"/>
              </a:lnSpc>
              <a:spcBef>
                <a:spcPts val="600"/>
              </a:spcBef>
              <a:spcAft>
                <a:spcPts val="600"/>
              </a:spcAft>
              <a:buClrTx/>
              <a:buSzTx/>
              <a:buFontTx/>
              <a:buNone/>
              <a:tabLst/>
              <a:defRPr/>
            </a:pPr>
            <a:r>
              <a:rPr kumimoji="0" lang="pl-PL" sz="1800"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Integracja systemu PKWD-SINGLE WINDOW z wyższą wersją EU CSW-CERTEX (</a:t>
            </a:r>
            <a:r>
              <a:rPr kumimoji="0" lang="pl-PL" sz="1800" b="0" i="0" u="none" strike="noStrike" kern="0" cap="none" spc="0" normalizeH="0" baseline="0" noProof="0" dirty="0" err="1">
                <a:ln>
                  <a:noFill/>
                </a:ln>
                <a:solidFill>
                  <a:sysClr val="windowText" lastClr="000000"/>
                </a:solidFill>
                <a:effectLst/>
                <a:uLnTx/>
                <a:uFillTx/>
                <a:latin typeface="+mn-lt"/>
                <a:ea typeface="Calibri" panose="020F0502020204030204" pitchFamily="34" charset="0"/>
                <a:cs typeface="Calibri" panose="020F0502020204030204" pitchFamily="34" charset="0"/>
              </a:rPr>
              <a:t>Release</a:t>
            </a:r>
            <a:r>
              <a:rPr kumimoji="0" lang="pl-PL" sz="1800"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 5.1) poszerzyła zestaw dokumentów UE wymaganych do zgłoszenia celnego, walidowanych automatycznie w trakcie odprawy celnej. Aktualnie sprawdzane są dokumenty: CHED-A, CHED-P, CHED-D, CHED-PP, COI, ODS, FGAS, dotyczące importu dóbr kultury (ICG) i CBAM. </a:t>
            </a:r>
            <a:br>
              <a:rPr kumimoji="0" lang="pl-PL" sz="1800"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br>
            <a:r>
              <a:rPr kumimoji="0" lang="pl-PL" sz="1800"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W ponad 90% przypadków walidacja automatyczna przebiega pozytywnie (tzw. "happy </a:t>
            </a:r>
            <a:r>
              <a:rPr kumimoji="0" lang="pl-PL" sz="1800" b="0" i="0" u="none" strike="noStrike" kern="0" cap="none" spc="0" normalizeH="0" baseline="0" noProof="0" dirty="0" err="1">
                <a:ln>
                  <a:noFill/>
                </a:ln>
                <a:solidFill>
                  <a:sysClr val="windowText" lastClr="000000"/>
                </a:solidFill>
                <a:effectLst/>
                <a:uLnTx/>
                <a:uFillTx/>
                <a:latin typeface="+mn-lt"/>
                <a:ea typeface="Calibri" panose="020F0502020204030204" pitchFamily="34" charset="0"/>
                <a:cs typeface="Calibri" panose="020F0502020204030204" pitchFamily="34" charset="0"/>
              </a:rPr>
              <a:t>flow</a:t>
            </a:r>
            <a:r>
              <a:rPr kumimoji="0" lang="pl-PL" sz="1800"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 i nie wymaga konieczności manualnej interwencji ze strony funkcjonariuszy zaangażowanych w proces odprawy celnej towarów, a tym samym nie jest wymagane przez podmioty gospodarcze dostarczanie organom KAS dokumentów w formie papierowej (tradycyjnej). </a:t>
            </a:r>
            <a:br>
              <a:rPr kumimoji="0" lang="pl-PL" sz="1800"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br>
            <a:r>
              <a:rPr kumimoji="0" lang="pl-PL" sz="1800"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Dzięki wdrożonej usłudze w okresie od 03.03.2025 r. do 30.09.2026 r. w sposób automatyczny sprawdzonych </a:t>
            </a:r>
            <a:br>
              <a:rPr kumimoji="0" lang="pl-PL" sz="1800"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br>
            <a:r>
              <a:rPr kumimoji="0" lang="pl-PL" sz="1800"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i </a:t>
            </a:r>
            <a:r>
              <a:rPr kumimoji="0" lang="pl-PL" sz="1800" b="0" i="0" u="none" strike="noStrike" kern="0" cap="none" spc="0" normalizeH="0" baseline="0" noProof="0" dirty="0" err="1">
                <a:ln>
                  <a:noFill/>
                </a:ln>
                <a:solidFill>
                  <a:sysClr val="windowText" lastClr="000000"/>
                </a:solidFill>
                <a:effectLst/>
                <a:uLnTx/>
                <a:uFillTx/>
                <a:latin typeface="+mn-lt"/>
                <a:ea typeface="Calibri" panose="020F0502020204030204" pitchFamily="34" charset="0"/>
                <a:cs typeface="Calibri" panose="020F0502020204030204" pitchFamily="34" charset="0"/>
              </a:rPr>
              <a:t>odsaldowanych</a:t>
            </a:r>
            <a:r>
              <a:rPr kumimoji="0" lang="pl-PL" sz="1800"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 zostało </a:t>
            </a:r>
            <a:r>
              <a:rPr kumimoji="0" lang="pl-PL" sz="1800" b="1"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214 268 </a:t>
            </a:r>
            <a:r>
              <a:rPr kumimoji="0" lang="pl-PL" sz="1800"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dokumentów UE: CHED-A, CHED-P, CHED-D, CHED-PP, COI, ODS, FGAS, CBAM i ICG. </a:t>
            </a:r>
          </a:p>
        </p:txBody>
      </p:sp>
      <p:sp>
        <p:nvSpPr>
          <p:cNvPr id="10" name="pole tekstowe 9">
            <a:extLst>
              <a:ext uri="{FF2B5EF4-FFF2-40B4-BE49-F238E27FC236}">
                <a16:creationId xmlns:a16="http://schemas.microsoft.com/office/drawing/2014/main" id="{D2D10151-2ECA-6DCD-B041-AC8A766AF22D}"/>
              </a:ext>
            </a:extLst>
          </p:cNvPr>
          <p:cNvSpPr txBox="1"/>
          <p:nvPr/>
        </p:nvSpPr>
        <p:spPr>
          <a:xfrm>
            <a:off x="1054558" y="7960777"/>
            <a:ext cx="5347158" cy="1961050"/>
          </a:xfrm>
          <a:prstGeom prst="rect">
            <a:avLst/>
          </a:prstGeom>
          <a:noFill/>
        </p:spPr>
        <p:txBody>
          <a:bodyPr wrap="square" rtlCol="0">
            <a:spAutoFit/>
          </a:bodyPr>
          <a:lstStyle/>
          <a:p>
            <a:pPr marL="0" marR="0" lvl="0" indent="0" defTabSz="914400" eaLnBrk="1" fontAlgn="auto" latinLnBrk="0" hangingPunct="1">
              <a:lnSpc>
                <a:spcPct val="114000"/>
              </a:lnSpc>
              <a:spcBef>
                <a:spcPts val="600"/>
              </a:spcBef>
              <a:spcAft>
                <a:spcPts val="600"/>
              </a:spcAft>
              <a:buClrTx/>
              <a:buSzTx/>
              <a:buFontTx/>
              <a:buNone/>
              <a:tabLst/>
              <a:defRPr/>
            </a:pPr>
            <a:r>
              <a:rPr kumimoji="0" lang="pl-PL" sz="1800" b="1"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Projekt TAX FREE (PUESC.P4.6) system TAX FREE2</a:t>
            </a:r>
            <a:endParaRPr kumimoji="0" lang="pl-PL" sz="1800"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endParaRPr>
          </a:p>
          <a:p>
            <a:pPr marL="0" marR="0" lvl="0" indent="0" defTabSz="914400" eaLnBrk="1" fontAlgn="auto" latinLnBrk="0" hangingPunct="1">
              <a:lnSpc>
                <a:spcPct val="114000"/>
              </a:lnSpc>
              <a:spcBef>
                <a:spcPts val="600"/>
              </a:spcBef>
              <a:spcAft>
                <a:spcPts val="600"/>
              </a:spcAft>
              <a:buClrTx/>
              <a:buSzTx/>
              <a:buFontTx/>
              <a:buNone/>
              <a:tabLst/>
              <a:defRPr/>
            </a:pPr>
            <a:r>
              <a:rPr kumimoji="0" lang="pl-PL" sz="1800"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Uruchomienie dodatkowego kanału komunikacyjnego dla sprzedawców podczas niedostępności PUESC</a:t>
            </a:r>
            <a:br>
              <a:rPr kumimoji="0" lang="pl-PL" sz="1800"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br>
            <a:endParaRPr kumimoji="0" lang="pl-PL" sz="1800"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endParaRPr>
          </a:p>
          <a:p>
            <a:pPr marL="0" marR="0" lvl="0" indent="0" defTabSz="914400" eaLnBrk="1" fontAlgn="auto" latinLnBrk="0" hangingPunct="1">
              <a:lnSpc>
                <a:spcPct val="114000"/>
              </a:lnSpc>
              <a:spcBef>
                <a:spcPts val="600"/>
              </a:spcBef>
              <a:spcAft>
                <a:spcPts val="600"/>
              </a:spcAft>
              <a:buClrTx/>
              <a:buSzTx/>
              <a:buFontTx/>
              <a:buNone/>
              <a:tabLst/>
              <a:defRPr/>
            </a:pPr>
            <a:r>
              <a:rPr kumimoji="0" lang="pl-PL" sz="1800"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2024 r.</a:t>
            </a:r>
          </a:p>
        </p:txBody>
      </p:sp>
      <p:sp>
        <p:nvSpPr>
          <p:cNvPr id="11" name="pole tekstowe 10">
            <a:extLst>
              <a:ext uri="{FF2B5EF4-FFF2-40B4-BE49-F238E27FC236}">
                <a16:creationId xmlns:a16="http://schemas.microsoft.com/office/drawing/2014/main" id="{3BBA2B00-CEB0-DCCF-DA4E-7CE7724A8EB6}"/>
              </a:ext>
            </a:extLst>
          </p:cNvPr>
          <p:cNvSpPr txBox="1"/>
          <p:nvPr/>
        </p:nvSpPr>
        <p:spPr>
          <a:xfrm>
            <a:off x="6772121" y="7879825"/>
            <a:ext cx="11803085" cy="1653273"/>
          </a:xfrm>
          <a:prstGeom prst="rect">
            <a:avLst/>
          </a:prstGeom>
          <a:noFill/>
        </p:spPr>
        <p:txBody>
          <a:bodyPr wrap="square" rtlCol="0">
            <a:spAutoFit/>
          </a:bodyPr>
          <a:lstStyle/>
          <a:p>
            <a:pPr marL="0" marR="0" lvl="0" indent="0" defTabSz="914400" eaLnBrk="1" fontAlgn="auto" latinLnBrk="0" hangingPunct="1">
              <a:lnSpc>
                <a:spcPct val="114000"/>
              </a:lnSpc>
              <a:spcBef>
                <a:spcPts val="600"/>
              </a:spcBef>
              <a:spcAft>
                <a:spcPts val="600"/>
              </a:spcAft>
              <a:buClrTx/>
              <a:buSzTx/>
              <a:buFontTx/>
              <a:buNone/>
              <a:tabLst/>
              <a:defRPr/>
            </a:pPr>
            <a:r>
              <a:rPr kumimoji="0" lang="pl-PL" sz="1800"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Funkcjonalność do wykorzystania przez klientów KAS podczas awarii PUESC.</a:t>
            </a:r>
            <a:br>
              <a:rPr kumimoji="0" lang="pl-PL" sz="1800"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br>
            <a:r>
              <a:rPr kumimoji="0" lang="pl-PL" sz="1800"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Zalety dedykowanej usługi awaryjnej:</a:t>
            </a:r>
            <a:br>
              <a:rPr kumimoji="0" lang="pl-PL" sz="1800"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br>
            <a:r>
              <a:rPr kumimoji="0" lang="pl-PL" sz="1800"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1. Umożliwienie ciągłości sprzedaży przez podmioty zarejestrowane jako sprzedawcy w procedurze TAX FREE.</a:t>
            </a:r>
            <a:br>
              <a:rPr kumimoji="0" lang="pl-PL" sz="1800"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br>
            <a:r>
              <a:rPr kumimoji="0" lang="pl-PL" sz="1800"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2. Umożliwienie podróżnym dokonywania zakupów w procedurze TAX FREE i uzyskiwania zwrotu podatku VAT niezależnie od niedostępności PUESC. </a:t>
            </a:r>
          </a:p>
        </p:txBody>
      </p:sp>
    </p:spTree>
    <p:extLst>
      <p:ext uri="{BB962C8B-B14F-4D97-AF65-F5344CB8AC3E}">
        <p14:creationId xmlns:p14="http://schemas.microsoft.com/office/powerpoint/2010/main" val="28740238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object 37"/>
          <p:cNvSpPr txBox="1">
            <a:spLocks noGrp="1"/>
          </p:cNvSpPr>
          <p:nvPr>
            <p:ph type="dt" sz="half" idx="6"/>
          </p:nvPr>
        </p:nvSpPr>
        <p:spPr>
          <a:prstGeom prst="rect">
            <a:avLst/>
          </a:prstGeom>
        </p:spPr>
        <p:txBody>
          <a:bodyPr vert="horz" wrap="square" lIns="0" tIns="27940" rIns="0" bIns="0" rtlCol="0">
            <a:spAutoFit/>
          </a:bodyPr>
          <a:lstStyle/>
          <a:p>
            <a:pPr marL="12700" marR="0" lvl="0" indent="0" defTabSz="914400" eaLnBrk="1" fontAlgn="auto" latinLnBrk="0" hangingPunct="1">
              <a:lnSpc>
                <a:spcPct val="100000"/>
              </a:lnSpc>
              <a:spcBef>
                <a:spcPts val="220"/>
              </a:spcBef>
              <a:spcAft>
                <a:spcPts val="0"/>
              </a:spcAft>
              <a:buClrTx/>
              <a:buSzTx/>
              <a:buFontTx/>
              <a:buNone/>
              <a:tabLst>
                <a:tab pos="2276475" algn="l"/>
                <a:tab pos="2463165" algn="l"/>
              </a:tabLst>
              <a:defRPr/>
            </a:pPr>
            <a:r>
              <a:rPr kumimoji="0" sz="1200" b="1" i="0" u="none" strike="noStrike" kern="0" cap="none" spc="120" normalizeH="0" baseline="0" noProof="0" dirty="0">
                <a:ln>
                  <a:noFill/>
                </a:ln>
                <a:solidFill>
                  <a:srgbClr val="696D6E"/>
                </a:solidFill>
                <a:effectLst/>
                <a:uLnTx/>
                <a:uFillTx/>
                <a:latin typeface="Open Sans"/>
                <a:cs typeface="Open Sans"/>
              </a:rPr>
              <a:t>Ministerstwo</a:t>
            </a:r>
            <a:r>
              <a:rPr kumimoji="0" sz="1200" b="1" i="0" u="none" strike="noStrike" kern="0" cap="none" spc="290" normalizeH="0" baseline="0" noProof="0" dirty="0">
                <a:ln>
                  <a:noFill/>
                </a:ln>
                <a:solidFill>
                  <a:srgbClr val="696D6E"/>
                </a:solidFill>
                <a:effectLst/>
                <a:uLnTx/>
                <a:uFillTx/>
                <a:latin typeface="Open Sans"/>
                <a:cs typeface="Open Sans"/>
              </a:rPr>
              <a:t> </a:t>
            </a:r>
            <a:r>
              <a:rPr kumimoji="0" sz="1200" b="1" i="0" u="none" strike="noStrike" kern="0" cap="none" spc="114" normalizeH="0" baseline="0" noProof="0" dirty="0">
                <a:ln>
                  <a:noFill/>
                </a:ln>
                <a:solidFill>
                  <a:srgbClr val="696D6E"/>
                </a:solidFill>
                <a:effectLst/>
                <a:uLnTx/>
                <a:uFillTx/>
                <a:latin typeface="Open Sans"/>
                <a:cs typeface="Open Sans"/>
              </a:rPr>
              <a:t>Finansów</a:t>
            </a:r>
            <a:r>
              <a:rPr kumimoji="0" sz="1200" b="1" i="0" u="none" strike="noStrike" kern="0" cap="none" spc="0" normalizeH="0" baseline="0" noProof="0" dirty="0">
                <a:ln>
                  <a:noFill/>
                </a:ln>
                <a:solidFill>
                  <a:srgbClr val="696D6E"/>
                </a:solidFill>
                <a:effectLst/>
                <a:uLnTx/>
                <a:uFillTx/>
                <a:latin typeface="Open Sans"/>
                <a:cs typeface="Open Sans"/>
              </a:rPr>
              <a:t>	</a:t>
            </a:r>
            <a:r>
              <a:rPr kumimoji="0" sz="1200" b="0" i="0" u="none" strike="noStrike" kern="0" cap="none" spc="-50" normalizeH="0" baseline="0" noProof="0" dirty="0">
                <a:ln>
                  <a:noFill/>
                </a:ln>
                <a:solidFill>
                  <a:srgbClr val="696D6E"/>
                </a:solidFill>
                <a:effectLst/>
                <a:uLnTx/>
                <a:uFillTx/>
                <a:latin typeface="Open Sans"/>
                <a:cs typeface="Open Sans"/>
              </a:rPr>
              <a:t>/</a:t>
            </a:r>
            <a:r>
              <a:rPr kumimoji="0" sz="1200" b="0" i="0" u="none" strike="noStrike" kern="0" cap="none" spc="0" normalizeH="0" baseline="0" noProof="0" dirty="0">
                <a:ln>
                  <a:noFill/>
                </a:ln>
                <a:solidFill>
                  <a:srgbClr val="696D6E"/>
                </a:solidFill>
                <a:effectLst/>
                <a:uLnTx/>
                <a:uFillTx/>
                <a:latin typeface="Open Sans"/>
                <a:cs typeface="Open Sans"/>
              </a:rPr>
              <a:t>	</a:t>
            </a:r>
            <a:r>
              <a:rPr kumimoji="0" sz="1200" b="0" i="0" u="none" strike="noStrike" kern="0" cap="none" spc="110" normalizeH="0" baseline="0" noProof="0" dirty="0">
                <a:ln>
                  <a:noFill/>
                </a:ln>
                <a:solidFill>
                  <a:srgbClr val="696D6E"/>
                </a:solidFill>
                <a:effectLst/>
                <a:uLnTx/>
                <a:uFillTx/>
                <a:latin typeface="Open Sans"/>
                <a:cs typeface="Open Sans"/>
              </a:rPr>
              <a:t>gov.pl/finanse </a:t>
            </a:r>
          </a:p>
        </p:txBody>
      </p:sp>
      <p:sp>
        <p:nvSpPr>
          <p:cNvPr id="38" name="object 38"/>
          <p:cNvSpPr txBox="1">
            <a:spLocks noGrp="1"/>
          </p:cNvSpPr>
          <p:nvPr>
            <p:ph type="ftr" sz="quarter" idx="5"/>
          </p:nvPr>
        </p:nvSpPr>
        <p:spPr>
          <a:prstGeom prst="rect">
            <a:avLst/>
          </a:prstGeom>
        </p:spPr>
        <p:txBody>
          <a:bodyPr vert="horz" wrap="square" lIns="0" tIns="27940" rIns="0" bIns="0" rtlCol="0">
            <a:spAutoFit/>
          </a:bodyPr>
          <a:lstStyle/>
          <a:p>
            <a:pPr marL="12700" marR="0" lvl="0" indent="0" defTabSz="914400" eaLnBrk="1" fontAlgn="auto" latinLnBrk="0" hangingPunct="1">
              <a:lnSpc>
                <a:spcPct val="100000"/>
              </a:lnSpc>
              <a:spcBef>
                <a:spcPts val="220"/>
              </a:spcBef>
              <a:spcAft>
                <a:spcPts val="0"/>
              </a:spcAft>
              <a:buClrTx/>
              <a:buSzTx/>
              <a:buFontTx/>
              <a:buNone/>
              <a:tabLst>
                <a:tab pos="3196590" algn="l"/>
                <a:tab pos="3382645" algn="l"/>
              </a:tabLst>
              <a:defRPr/>
            </a:pPr>
            <a:r>
              <a:rPr kumimoji="0" sz="1200" b="1" i="0" u="none" strike="noStrike" kern="0" cap="none" spc="120" normalizeH="0" baseline="0" noProof="0" dirty="0">
                <a:ln>
                  <a:noFill/>
                </a:ln>
                <a:solidFill>
                  <a:srgbClr val="696D6E"/>
                </a:solidFill>
                <a:effectLst/>
                <a:uLnTx/>
                <a:uFillTx/>
                <a:latin typeface="Open Sans"/>
                <a:cs typeface="Open Sans"/>
              </a:rPr>
              <a:t>Krajowa</a:t>
            </a:r>
            <a:r>
              <a:rPr kumimoji="0" sz="1200" b="1" i="0" u="none" strike="noStrike" kern="0" cap="none" spc="265" normalizeH="0" baseline="0" noProof="0" dirty="0">
                <a:ln>
                  <a:noFill/>
                </a:ln>
                <a:solidFill>
                  <a:srgbClr val="696D6E"/>
                </a:solidFill>
                <a:effectLst/>
                <a:uLnTx/>
                <a:uFillTx/>
                <a:latin typeface="Open Sans"/>
                <a:cs typeface="Open Sans"/>
              </a:rPr>
              <a:t> </a:t>
            </a:r>
            <a:r>
              <a:rPr kumimoji="0" sz="1200" b="1" i="0" u="none" strike="noStrike" kern="0" cap="none" spc="130" normalizeH="0" baseline="0" noProof="0" dirty="0">
                <a:ln>
                  <a:noFill/>
                </a:ln>
                <a:solidFill>
                  <a:srgbClr val="696D6E"/>
                </a:solidFill>
                <a:effectLst/>
                <a:uLnTx/>
                <a:uFillTx/>
                <a:latin typeface="Open Sans"/>
                <a:cs typeface="Open Sans"/>
              </a:rPr>
              <a:t>Administracja</a:t>
            </a:r>
            <a:r>
              <a:rPr kumimoji="0" sz="1200" b="1" i="0" u="none" strike="noStrike" kern="0" cap="none" spc="270" normalizeH="0" baseline="0" noProof="0" dirty="0">
                <a:ln>
                  <a:noFill/>
                </a:ln>
                <a:solidFill>
                  <a:srgbClr val="696D6E"/>
                </a:solidFill>
                <a:effectLst/>
                <a:uLnTx/>
                <a:uFillTx/>
                <a:latin typeface="Open Sans"/>
                <a:cs typeface="Open Sans"/>
              </a:rPr>
              <a:t> </a:t>
            </a:r>
            <a:r>
              <a:rPr kumimoji="0" sz="1200" b="1" i="0" u="none" strike="noStrike" kern="0" cap="none" spc="105" normalizeH="0" baseline="0" noProof="0" dirty="0">
                <a:ln>
                  <a:noFill/>
                </a:ln>
                <a:solidFill>
                  <a:srgbClr val="696D6E"/>
                </a:solidFill>
                <a:effectLst/>
                <a:uLnTx/>
                <a:uFillTx/>
                <a:latin typeface="Open Sans"/>
                <a:cs typeface="Open Sans"/>
              </a:rPr>
              <a:t>Skarbowa</a:t>
            </a:r>
            <a:r>
              <a:rPr kumimoji="0" sz="1200" b="1" i="0" u="none" strike="noStrike" kern="0" cap="none" spc="0" normalizeH="0" baseline="0" noProof="0" dirty="0">
                <a:ln>
                  <a:noFill/>
                </a:ln>
                <a:solidFill>
                  <a:srgbClr val="696D6E"/>
                </a:solidFill>
                <a:effectLst/>
                <a:uLnTx/>
                <a:uFillTx/>
                <a:latin typeface="Open Sans"/>
                <a:cs typeface="Open Sans"/>
              </a:rPr>
              <a:t>	</a:t>
            </a:r>
            <a:r>
              <a:rPr kumimoji="0" sz="1200" b="0" i="0" u="none" strike="noStrike" kern="0" cap="none" spc="-50" normalizeH="0" baseline="0" noProof="0" dirty="0">
                <a:ln>
                  <a:noFill/>
                </a:ln>
                <a:solidFill>
                  <a:srgbClr val="696D6E"/>
                </a:solidFill>
                <a:effectLst/>
                <a:uLnTx/>
                <a:uFillTx/>
                <a:latin typeface="Open Sans"/>
                <a:cs typeface="Open Sans"/>
              </a:rPr>
              <a:t>/</a:t>
            </a:r>
            <a:r>
              <a:rPr kumimoji="0" sz="1200" b="0" i="0" u="none" strike="noStrike" kern="0" cap="none" spc="0" normalizeH="0" baseline="0" noProof="0" dirty="0">
                <a:ln>
                  <a:noFill/>
                </a:ln>
                <a:solidFill>
                  <a:srgbClr val="696D6E"/>
                </a:solidFill>
                <a:effectLst/>
                <a:uLnTx/>
                <a:uFillTx/>
                <a:latin typeface="Open Sans"/>
                <a:cs typeface="Open Sans"/>
              </a:rPr>
              <a:t>	</a:t>
            </a:r>
            <a:r>
              <a:rPr kumimoji="0" sz="1200" b="0" i="0" u="none" strike="noStrike" kern="0" cap="none" spc="114" normalizeH="0" baseline="0" noProof="0" dirty="0">
                <a:ln>
                  <a:noFill/>
                </a:ln>
                <a:solidFill>
                  <a:srgbClr val="696D6E"/>
                </a:solidFill>
                <a:effectLst/>
                <a:uLnTx/>
                <a:uFillTx/>
                <a:latin typeface="Open Sans"/>
                <a:cs typeface="Open Sans"/>
              </a:rPr>
              <a:t>gov.pl/kas </a:t>
            </a:r>
          </a:p>
        </p:txBody>
      </p:sp>
      <p:sp>
        <p:nvSpPr>
          <p:cNvPr id="39" name="object 39"/>
          <p:cNvSpPr txBox="1">
            <a:spLocks noGrp="1"/>
          </p:cNvSpPr>
          <p:nvPr>
            <p:ph type="sldNum" sz="quarter" idx="7"/>
          </p:nvPr>
        </p:nvSpPr>
        <p:spPr>
          <a:xfrm>
            <a:off x="18929260" y="10751027"/>
            <a:ext cx="571590" cy="212879"/>
          </a:xfrm>
          <a:prstGeom prst="rect">
            <a:avLst/>
          </a:prstGeom>
        </p:spPr>
        <p:txBody>
          <a:bodyPr vert="horz" wrap="square" lIns="0" tIns="27940" rIns="0" bIns="0" rtlCol="0">
            <a:spAutoFit/>
          </a:bodyPr>
          <a:lstStyle/>
          <a:p>
            <a:pPr marL="38100" marR="0" lvl="0" indent="0" defTabSz="914400" eaLnBrk="1" fontAlgn="auto" latinLnBrk="0" hangingPunct="1">
              <a:lnSpc>
                <a:spcPct val="100000"/>
              </a:lnSpc>
              <a:spcBef>
                <a:spcPts val="220"/>
              </a:spcBef>
              <a:spcAft>
                <a:spcPts val="0"/>
              </a:spcAft>
              <a:buClrTx/>
              <a:buSzTx/>
              <a:buFontTx/>
              <a:buNone/>
              <a:tabLst/>
              <a:defRPr/>
            </a:pPr>
            <a:fld id="{81D60167-4931-47E6-BA6A-407CBD079E47}" type="slidenum">
              <a:rPr kumimoji="0" sz="1200" b="1" i="0" u="none" strike="noStrike" kern="0" cap="none" spc="-50" normalizeH="0" baseline="0" noProof="0" dirty="0">
                <a:ln>
                  <a:noFill/>
                </a:ln>
                <a:solidFill>
                  <a:srgbClr val="696D6E"/>
                </a:solidFill>
                <a:effectLst/>
                <a:uLnTx/>
                <a:uFillTx/>
                <a:latin typeface="Open Sans"/>
                <a:cs typeface="Open Sans"/>
              </a:rPr>
              <a:pPr marL="38100" marR="0" lvl="0" indent="0" defTabSz="914400" eaLnBrk="1" fontAlgn="auto" latinLnBrk="0" hangingPunct="1">
                <a:lnSpc>
                  <a:spcPct val="100000"/>
                </a:lnSpc>
                <a:spcBef>
                  <a:spcPts val="220"/>
                </a:spcBef>
                <a:spcAft>
                  <a:spcPts val="0"/>
                </a:spcAft>
                <a:buClrTx/>
                <a:buSzTx/>
                <a:buFontTx/>
                <a:buNone/>
                <a:tabLst/>
                <a:defRPr/>
              </a:pPr>
              <a:t>35</a:t>
            </a:fld>
            <a:endParaRPr kumimoji="0" sz="1200" b="1" i="0" u="none" strike="noStrike" kern="0" cap="none" spc="-50" normalizeH="0" baseline="0" noProof="0" dirty="0">
              <a:ln>
                <a:noFill/>
              </a:ln>
              <a:solidFill>
                <a:srgbClr val="696D6E"/>
              </a:solidFill>
              <a:effectLst/>
              <a:uLnTx/>
              <a:uFillTx/>
              <a:latin typeface="Open Sans"/>
              <a:cs typeface="Open Sans"/>
            </a:endParaRPr>
          </a:p>
        </p:txBody>
      </p:sp>
      <p:sp>
        <p:nvSpPr>
          <p:cNvPr id="5" name="object 10">
            <a:extLst>
              <a:ext uri="{FF2B5EF4-FFF2-40B4-BE49-F238E27FC236}">
                <a16:creationId xmlns:a16="http://schemas.microsoft.com/office/drawing/2014/main" id="{3C631BEA-460F-5028-CAB6-C3EF063A3C07}"/>
              </a:ext>
            </a:extLst>
          </p:cNvPr>
          <p:cNvSpPr txBox="1"/>
          <p:nvPr/>
        </p:nvSpPr>
        <p:spPr>
          <a:xfrm>
            <a:off x="7469941" y="1551667"/>
            <a:ext cx="5423290" cy="444994"/>
          </a:xfrm>
          <a:prstGeom prst="rect">
            <a:avLst/>
          </a:prstGeom>
        </p:spPr>
        <p:txBody>
          <a:bodyPr vert="horz" wrap="square" lIns="0" tIns="13970" rIns="0" bIns="0" rtlCol="0">
            <a:spAutoFit/>
          </a:bodyPr>
          <a:lstStyle/>
          <a:p>
            <a:pPr marL="12700" marR="0" lvl="0" indent="0" defTabSz="914400" eaLnBrk="1" fontAlgn="auto" latinLnBrk="0" hangingPunct="1">
              <a:lnSpc>
                <a:spcPct val="100000"/>
              </a:lnSpc>
              <a:spcBef>
                <a:spcPts val="110"/>
              </a:spcBef>
              <a:spcAft>
                <a:spcPts val="0"/>
              </a:spcAft>
              <a:buClrTx/>
              <a:buSzTx/>
              <a:buFontTx/>
              <a:buNone/>
              <a:tabLst/>
              <a:defRPr/>
            </a:pPr>
            <a:r>
              <a:rPr kumimoji="0" lang="pl-PL" sz="2800" b="1" i="0" u="none" strike="noStrike" kern="0" cap="none" spc="0" normalizeH="0" baseline="0" noProof="0" dirty="0">
                <a:ln>
                  <a:noFill/>
                </a:ln>
                <a:solidFill>
                  <a:prstClr val="black"/>
                </a:solidFill>
                <a:effectLst/>
                <a:uLnTx/>
                <a:uFillTx/>
                <a:latin typeface="Calibri"/>
                <a:cs typeface="Lato Black"/>
              </a:rPr>
              <a:t>Jak</a:t>
            </a:r>
            <a:r>
              <a:rPr kumimoji="0" lang="pl-PL" sz="2800" b="1" i="0" u="none" strike="noStrike" kern="0" cap="none" spc="-65" normalizeH="0" baseline="0" noProof="0" dirty="0">
                <a:ln>
                  <a:noFill/>
                </a:ln>
                <a:solidFill>
                  <a:prstClr val="black"/>
                </a:solidFill>
                <a:effectLst/>
                <a:uLnTx/>
                <a:uFillTx/>
                <a:latin typeface="Calibri"/>
                <a:cs typeface="Lato Black"/>
              </a:rPr>
              <a:t> </a:t>
            </a:r>
            <a:r>
              <a:rPr kumimoji="0" lang="pl-PL" sz="2800" b="1" i="0" u="none" strike="noStrike" kern="0" cap="none" spc="0" normalizeH="0" baseline="0" noProof="0" dirty="0">
                <a:ln>
                  <a:noFill/>
                </a:ln>
                <a:solidFill>
                  <a:prstClr val="black"/>
                </a:solidFill>
                <a:effectLst/>
                <a:uLnTx/>
                <a:uFillTx/>
                <a:latin typeface="Calibri"/>
                <a:cs typeface="Lato Black"/>
              </a:rPr>
              <a:t>korzystają</a:t>
            </a:r>
            <a:r>
              <a:rPr kumimoji="0" lang="pl-PL" sz="2800" b="1" i="0" u="none" strike="noStrike" kern="0" cap="none" spc="-65" normalizeH="0" baseline="0" noProof="0" dirty="0">
                <a:ln>
                  <a:noFill/>
                </a:ln>
                <a:solidFill>
                  <a:prstClr val="black"/>
                </a:solidFill>
                <a:effectLst/>
                <a:uLnTx/>
                <a:uFillTx/>
                <a:latin typeface="Calibri"/>
                <a:cs typeface="Lato Black"/>
              </a:rPr>
              <a:t> </a:t>
            </a:r>
            <a:r>
              <a:rPr kumimoji="0" lang="pl-PL" sz="2800" b="1" i="0" u="none" strike="noStrike" kern="0" cap="none" spc="-10" normalizeH="0" baseline="0" noProof="0" dirty="0">
                <a:ln>
                  <a:noFill/>
                </a:ln>
                <a:solidFill>
                  <a:prstClr val="black"/>
                </a:solidFill>
                <a:effectLst/>
                <a:uLnTx/>
                <a:uFillTx/>
                <a:latin typeface="Calibri"/>
                <a:cs typeface="Lato Black"/>
              </a:rPr>
              <a:t>obywatele</a:t>
            </a:r>
            <a:endParaRPr kumimoji="0" lang="pl-PL" sz="2800" b="0" i="0" u="none" strike="noStrike" kern="0" cap="none" spc="0" normalizeH="0" baseline="0" noProof="0" dirty="0">
              <a:ln>
                <a:noFill/>
              </a:ln>
              <a:solidFill>
                <a:prstClr val="black"/>
              </a:solidFill>
              <a:effectLst/>
              <a:uLnTx/>
              <a:uFillTx/>
              <a:latin typeface="Calibri"/>
              <a:cs typeface="Lato Black"/>
            </a:endParaRPr>
          </a:p>
        </p:txBody>
      </p:sp>
      <p:sp>
        <p:nvSpPr>
          <p:cNvPr id="6" name="object 18">
            <a:extLst>
              <a:ext uri="{FF2B5EF4-FFF2-40B4-BE49-F238E27FC236}">
                <a16:creationId xmlns:a16="http://schemas.microsoft.com/office/drawing/2014/main" id="{D364FE20-FF30-AD17-AF8C-7BA3ED06B593}"/>
              </a:ext>
            </a:extLst>
          </p:cNvPr>
          <p:cNvSpPr/>
          <p:nvPr/>
        </p:nvSpPr>
        <p:spPr>
          <a:xfrm>
            <a:off x="1023117" y="22256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marL="0" marR="0" lvl="0" indent="0" defTabSz="914400" eaLnBrk="1" fontAlgn="auto" latinLnBrk="0" hangingPunct="1">
              <a:lnSpc>
                <a:spcPts val="2140"/>
              </a:lnSpc>
              <a:spcBef>
                <a:spcPts val="0"/>
              </a:spcBef>
              <a:spcAft>
                <a:spcPts val="0"/>
              </a:spcAft>
              <a:buClrTx/>
              <a:buSzTx/>
              <a:buFontTx/>
              <a:buNone/>
              <a:tabLst/>
              <a:defRPr/>
            </a:pPr>
            <a:endParaRPr kumimoji="0" sz="1700" b="0" i="0" u="none" strike="noStrike" kern="0" cap="none" spc="0" normalizeH="0" baseline="0" noProof="0">
              <a:ln>
                <a:noFill/>
              </a:ln>
              <a:solidFill>
                <a:sysClr val="windowText" lastClr="000000"/>
              </a:solidFill>
              <a:effectLst/>
              <a:uLnTx/>
              <a:uFillTx/>
              <a:latin typeface="Calibri"/>
            </a:endParaRPr>
          </a:p>
        </p:txBody>
      </p:sp>
      <p:sp>
        <p:nvSpPr>
          <p:cNvPr id="24" name="object 18">
            <a:extLst>
              <a:ext uri="{FF2B5EF4-FFF2-40B4-BE49-F238E27FC236}">
                <a16:creationId xmlns:a16="http://schemas.microsoft.com/office/drawing/2014/main" id="{6C363B90-0E41-F74C-2213-1C3EA1544BF7}"/>
              </a:ext>
            </a:extLst>
          </p:cNvPr>
          <p:cNvSpPr/>
          <p:nvPr/>
        </p:nvSpPr>
        <p:spPr>
          <a:xfrm rot="5400000" flipV="1">
            <a:off x="3332972" y="5509272"/>
            <a:ext cx="8217812" cy="302603"/>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marL="0" marR="0" lvl="0" indent="0" defTabSz="914400" eaLnBrk="1" fontAlgn="auto" latinLnBrk="0" hangingPunct="1">
              <a:lnSpc>
                <a:spcPts val="2140"/>
              </a:lnSpc>
              <a:spcBef>
                <a:spcPts val="0"/>
              </a:spcBef>
              <a:spcAft>
                <a:spcPts val="0"/>
              </a:spcAft>
              <a:buClrTx/>
              <a:buSzTx/>
              <a:buFontTx/>
              <a:buNone/>
              <a:tabLst/>
              <a:defRPr/>
            </a:pPr>
            <a:endParaRPr kumimoji="0" sz="1700" b="0" i="0" u="none" strike="noStrike" kern="0" cap="none" spc="0" normalizeH="0" baseline="0" noProof="0">
              <a:ln>
                <a:noFill/>
              </a:ln>
              <a:solidFill>
                <a:sysClr val="windowText" lastClr="000000"/>
              </a:solidFill>
              <a:effectLst/>
              <a:uLnTx/>
              <a:uFillTx/>
              <a:latin typeface="Calibri"/>
            </a:endParaRPr>
          </a:p>
        </p:txBody>
      </p:sp>
      <p:sp>
        <p:nvSpPr>
          <p:cNvPr id="26" name="object 18">
            <a:extLst>
              <a:ext uri="{FF2B5EF4-FFF2-40B4-BE49-F238E27FC236}">
                <a16:creationId xmlns:a16="http://schemas.microsoft.com/office/drawing/2014/main" id="{E5FAA450-772A-29F6-E183-4CD4C097FBDB}"/>
              </a:ext>
            </a:extLst>
          </p:cNvPr>
          <p:cNvSpPr/>
          <p:nvPr/>
        </p:nvSpPr>
        <p:spPr>
          <a:xfrm>
            <a:off x="1023117" y="39782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marL="0" marR="0" lvl="0" indent="0" defTabSz="914400" eaLnBrk="1" fontAlgn="auto" latinLnBrk="0" hangingPunct="1">
              <a:lnSpc>
                <a:spcPts val="2140"/>
              </a:lnSpc>
              <a:spcBef>
                <a:spcPts val="0"/>
              </a:spcBef>
              <a:spcAft>
                <a:spcPts val="0"/>
              </a:spcAft>
              <a:buClrTx/>
              <a:buSzTx/>
              <a:buFontTx/>
              <a:buNone/>
              <a:tabLst/>
              <a:defRPr/>
            </a:pPr>
            <a:endParaRPr kumimoji="0" sz="1700" b="0" i="0" u="none" strike="noStrike" kern="0" cap="none" spc="0" normalizeH="0" baseline="0" noProof="0">
              <a:ln>
                <a:noFill/>
              </a:ln>
              <a:solidFill>
                <a:sysClr val="windowText" lastClr="000000"/>
              </a:solidFill>
              <a:effectLst/>
              <a:uLnTx/>
              <a:uFillTx/>
              <a:latin typeface="Calibri"/>
            </a:endParaRPr>
          </a:p>
        </p:txBody>
      </p:sp>
      <p:sp>
        <p:nvSpPr>
          <p:cNvPr id="32" name="object 18">
            <a:extLst>
              <a:ext uri="{FF2B5EF4-FFF2-40B4-BE49-F238E27FC236}">
                <a16:creationId xmlns:a16="http://schemas.microsoft.com/office/drawing/2014/main" id="{669D8EC7-37E0-7D4D-9A77-D4B03132F7B5}"/>
              </a:ext>
            </a:extLst>
          </p:cNvPr>
          <p:cNvSpPr/>
          <p:nvPr/>
        </p:nvSpPr>
        <p:spPr>
          <a:xfrm>
            <a:off x="1131138" y="71786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marL="0" marR="0" lvl="0" indent="0" defTabSz="914400" eaLnBrk="1" fontAlgn="auto" latinLnBrk="0" hangingPunct="1">
              <a:lnSpc>
                <a:spcPts val="2140"/>
              </a:lnSpc>
              <a:spcBef>
                <a:spcPts val="0"/>
              </a:spcBef>
              <a:spcAft>
                <a:spcPts val="0"/>
              </a:spcAft>
              <a:buClrTx/>
              <a:buSzTx/>
              <a:buFontTx/>
              <a:buNone/>
              <a:tabLst/>
              <a:defRPr/>
            </a:pPr>
            <a:endParaRPr kumimoji="0" sz="1700" b="0" i="0" u="none" strike="noStrike" kern="0" cap="none" spc="0" normalizeH="0" baseline="0" noProof="0">
              <a:ln>
                <a:noFill/>
              </a:ln>
              <a:solidFill>
                <a:sysClr val="windowText" lastClr="000000"/>
              </a:solidFill>
              <a:effectLst/>
              <a:uLnTx/>
              <a:uFillTx/>
              <a:latin typeface="Calibri"/>
            </a:endParaRPr>
          </a:p>
        </p:txBody>
      </p:sp>
      <p:sp>
        <p:nvSpPr>
          <p:cNvPr id="33" name="object 8">
            <a:extLst>
              <a:ext uri="{FF2B5EF4-FFF2-40B4-BE49-F238E27FC236}">
                <a16:creationId xmlns:a16="http://schemas.microsoft.com/office/drawing/2014/main" id="{913DD0A1-5D83-6B7E-89C2-1B1974BCD09A}"/>
              </a:ext>
            </a:extLst>
          </p:cNvPr>
          <p:cNvSpPr txBox="1"/>
          <p:nvPr/>
        </p:nvSpPr>
        <p:spPr>
          <a:xfrm>
            <a:off x="1060450" y="649545"/>
            <a:ext cx="17514756" cy="689291"/>
          </a:xfrm>
          <a:prstGeom prst="rect">
            <a:avLst/>
          </a:prstGeom>
        </p:spPr>
        <p:txBody>
          <a:bodyPr vert="horz" wrap="square" lIns="0" tIns="12065" rIns="0" bIns="0" rtlCol="0">
            <a:spAutoFit/>
          </a:bodyPr>
          <a:lstStyle/>
          <a:p>
            <a:pPr marL="12700" marR="0" lvl="0" indent="0" defTabSz="914400" eaLnBrk="1" fontAlgn="auto" latinLnBrk="0" hangingPunct="1">
              <a:lnSpc>
                <a:spcPct val="100000"/>
              </a:lnSpc>
              <a:spcBef>
                <a:spcPts val="95"/>
              </a:spcBef>
              <a:spcAft>
                <a:spcPts val="0"/>
              </a:spcAft>
              <a:buClrTx/>
              <a:buSzTx/>
              <a:buFontTx/>
              <a:buNone/>
              <a:tabLst/>
              <a:defRPr/>
            </a:pPr>
            <a:r>
              <a:rPr kumimoji="0" lang="pl-PL" sz="4400" b="1" i="0" u="none" strike="noStrike" kern="0" cap="none" spc="0" normalizeH="0" baseline="0" noProof="0" dirty="0">
                <a:ln>
                  <a:noFill/>
                </a:ln>
                <a:solidFill>
                  <a:prstClr val="black"/>
                </a:solidFill>
                <a:effectLst/>
                <a:uLnTx/>
                <a:uFillTx/>
                <a:latin typeface="Calibri"/>
                <a:cs typeface="Lato Black"/>
              </a:rPr>
              <a:t>PUESC – Platforma Usług Elektronicznych Skarbowo-Celnych </a:t>
            </a:r>
            <a:endParaRPr kumimoji="0" sz="4400" b="0" i="0" u="none" strike="noStrike" kern="0" cap="none" spc="0" normalizeH="0" baseline="0" noProof="0" dirty="0">
              <a:ln>
                <a:noFill/>
              </a:ln>
              <a:solidFill>
                <a:prstClr val="black"/>
              </a:solidFill>
              <a:effectLst/>
              <a:uLnTx/>
              <a:uFillTx/>
              <a:latin typeface="Calibri"/>
              <a:cs typeface="Lato Black"/>
            </a:endParaRPr>
          </a:p>
        </p:txBody>
      </p:sp>
      <p:sp>
        <p:nvSpPr>
          <p:cNvPr id="19" name="object 18">
            <a:extLst>
              <a:ext uri="{FF2B5EF4-FFF2-40B4-BE49-F238E27FC236}">
                <a16:creationId xmlns:a16="http://schemas.microsoft.com/office/drawing/2014/main" id="{D25DA1F3-3137-4681-8ED3-86DA4AAA2ED5}"/>
              </a:ext>
            </a:extLst>
          </p:cNvPr>
          <p:cNvSpPr/>
          <p:nvPr/>
        </p:nvSpPr>
        <p:spPr>
          <a:xfrm>
            <a:off x="1023117" y="5643097"/>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marL="0" marR="0" lvl="0" indent="0" defTabSz="914400" eaLnBrk="1" fontAlgn="auto" latinLnBrk="0" hangingPunct="1">
              <a:lnSpc>
                <a:spcPts val="2140"/>
              </a:lnSpc>
              <a:spcBef>
                <a:spcPts val="0"/>
              </a:spcBef>
              <a:spcAft>
                <a:spcPts val="0"/>
              </a:spcAft>
              <a:buClrTx/>
              <a:buSzTx/>
              <a:buFontTx/>
              <a:buNone/>
              <a:tabLst/>
              <a:defRPr/>
            </a:pPr>
            <a:endParaRPr kumimoji="0" sz="1700" b="0" i="0" u="none" strike="noStrike" kern="0" cap="none" spc="0" normalizeH="0" baseline="0" noProof="0">
              <a:ln>
                <a:noFill/>
              </a:ln>
              <a:solidFill>
                <a:sysClr val="windowText" lastClr="000000"/>
              </a:solidFill>
              <a:effectLst/>
              <a:uLnTx/>
              <a:uFillTx/>
              <a:latin typeface="Calibri"/>
            </a:endParaRPr>
          </a:p>
        </p:txBody>
      </p:sp>
      <p:sp>
        <p:nvSpPr>
          <p:cNvPr id="13" name="object 9">
            <a:extLst>
              <a:ext uri="{FF2B5EF4-FFF2-40B4-BE49-F238E27FC236}">
                <a16:creationId xmlns:a16="http://schemas.microsoft.com/office/drawing/2014/main" id="{99612A96-7249-45DF-ADFC-B7199310BD41}"/>
              </a:ext>
            </a:extLst>
          </p:cNvPr>
          <p:cNvSpPr txBox="1"/>
          <p:nvPr/>
        </p:nvSpPr>
        <p:spPr>
          <a:xfrm>
            <a:off x="1056558" y="1551667"/>
            <a:ext cx="5535614" cy="444994"/>
          </a:xfrm>
          <a:prstGeom prst="rect">
            <a:avLst/>
          </a:prstGeom>
        </p:spPr>
        <p:txBody>
          <a:bodyPr vert="horz" wrap="square" lIns="0" tIns="13970" rIns="0" bIns="0" rtlCol="0">
            <a:spAutoFit/>
          </a:bodyPr>
          <a:lstStyle>
            <a:defPPr>
              <a:defRPr kern="0"/>
            </a:defPPr>
          </a:lstStyle>
          <a:p>
            <a:pPr marL="12700" marR="0" lvl="0" indent="0" defTabSz="914400" eaLnBrk="1" fontAlgn="auto" latinLnBrk="0" hangingPunct="1">
              <a:lnSpc>
                <a:spcPct val="100000"/>
              </a:lnSpc>
              <a:spcBef>
                <a:spcPts val="110"/>
              </a:spcBef>
              <a:spcAft>
                <a:spcPts val="0"/>
              </a:spcAft>
              <a:buClrTx/>
              <a:buSzTx/>
              <a:buFontTx/>
              <a:buNone/>
              <a:tabLst/>
              <a:defRPr/>
            </a:pPr>
            <a:r>
              <a:rPr kumimoji="0" lang="pl-PL" sz="2800" b="1" i="0" u="none" strike="noStrike" kern="0" cap="none" spc="0" normalizeH="0" baseline="0" noProof="0" dirty="0">
                <a:ln>
                  <a:noFill/>
                </a:ln>
                <a:solidFill>
                  <a:sysClr val="windowText" lastClr="000000"/>
                </a:solidFill>
                <a:effectLst/>
                <a:uLnTx/>
                <a:uFillTx/>
                <a:latin typeface="Calibri"/>
                <a:cs typeface="Lato Black"/>
              </a:rPr>
              <a:t>Wdrożone</a:t>
            </a:r>
            <a:r>
              <a:rPr kumimoji="0" sz="2800" b="1" i="0" u="none" strike="noStrike" kern="0" cap="none" spc="-75" normalizeH="0" baseline="0" noProof="0" dirty="0">
                <a:ln>
                  <a:noFill/>
                </a:ln>
                <a:solidFill>
                  <a:sysClr val="windowText" lastClr="000000"/>
                </a:solidFill>
                <a:effectLst/>
                <a:uLnTx/>
                <a:uFillTx/>
                <a:latin typeface="Calibri"/>
                <a:cs typeface="Lato Black"/>
              </a:rPr>
              <a:t> </a:t>
            </a:r>
            <a:r>
              <a:rPr kumimoji="0" sz="2800" b="1" i="0" u="none" strike="noStrike" kern="0" cap="none" spc="-10" normalizeH="0" baseline="0" noProof="0" dirty="0">
                <a:ln>
                  <a:noFill/>
                </a:ln>
                <a:solidFill>
                  <a:sysClr val="windowText" lastClr="000000"/>
                </a:solidFill>
                <a:effectLst/>
                <a:uLnTx/>
                <a:uFillTx/>
                <a:latin typeface="Calibri"/>
                <a:cs typeface="Lato Black"/>
              </a:rPr>
              <a:t>funkcjonalności</a:t>
            </a:r>
            <a:endParaRPr kumimoji="0" sz="2800" b="0" i="0" u="none" strike="noStrike" kern="0" cap="none" spc="0" normalizeH="0" baseline="0" noProof="0" dirty="0">
              <a:ln>
                <a:noFill/>
              </a:ln>
              <a:solidFill>
                <a:sysClr val="windowText" lastClr="000000"/>
              </a:solidFill>
              <a:effectLst/>
              <a:uLnTx/>
              <a:uFillTx/>
              <a:latin typeface="Calibri"/>
              <a:cs typeface="Lato Black"/>
            </a:endParaRPr>
          </a:p>
        </p:txBody>
      </p:sp>
      <p:sp>
        <p:nvSpPr>
          <p:cNvPr id="2" name="pole tekstowe 1">
            <a:extLst>
              <a:ext uri="{FF2B5EF4-FFF2-40B4-BE49-F238E27FC236}">
                <a16:creationId xmlns:a16="http://schemas.microsoft.com/office/drawing/2014/main" id="{C5BEEDE8-909B-13C9-4891-D2A2AD7D1EF9}"/>
              </a:ext>
            </a:extLst>
          </p:cNvPr>
          <p:cNvSpPr txBox="1"/>
          <p:nvPr/>
        </p:nvSpPr>
        <p:spPr>
          <a:xfrm>
            <a:off x="1023117" y="2393187"/>
            <a:ext cx="5904733" cy="1329467"/>
          </a:xfrm>
          <a:prstGeom prst="rect">
            <a:avLst/>
          </a:prstGeom>
          <a:noFill/>
        </p:spPr>
        <p:txBody>
          <a:bodyPr wrap="square" rtlCol="0">
            <a:spAutoFit/>
          </a:bodyPr>
          <a:lstStyle/>
          <a:p>
            <a:pPr marL="0" marR="0" lvl="0" indent="0" defTabSz="914400" eaLnBrk="1" fontAlgn="auto" latinLnBrk="0" hangingPunct="1">
              <a:lnSpc>
                <a:spcPct val="114000"/>
              </a:lnSpc>
              <a:spcBef>
                <a:spcPts val="600"/>
              </a:spcBef>
              <a:spcAft>
                <a:spcPts val="600"/>
              </a:spcAft>
              <a:buClrTx/>
              <a:buSzTx/>
              <a:buFontTx/>
              <a:buNone/>
              <a:tabLst/>
              <a:defRPr/>
            </a:pPr>
            <a:r>
              <a:rPr kumimoji="0" lang="pl-PL" sz="1800" b="1"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Projekt Cyfrowa Obsługa Zgłoszeń (PUESC.P4.1) system AES</a:t>
            </a:r>
            <a:endParaRPr kumimoji="0" lang="pl-PL" sz="1800"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endParaRPr>
          </a:p>
          <a:p>
            <a:pPr marL="0" marR="0" lvl="0" indent="0" defTabSz="914400" eaLnBrk="1" fontAlgn="auto" latinLnBrk="0" hangingPunct="1">
              <a:lnSpc>
                <a:spcPct val="114000"/>
              </a:lnSpc>
              <a:spcBef>
                <a:spcPts val="600"/>
              </a:spcBef>
              <a:spcAft>
                <a:spcPts val="600"/>
              </a:spcAft>
              <a:buClrTx/>
              <a:buSzTx/>
              <a:buFontTx/>
              <a:buNone/>
              <a:tabLst/>
              <a:defRPr/>
            </a:pPr>
            <a:r>
              <a:rPr kumimoji="0" lang="pl-PL" sz="1800"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Wdrożenie podsystemu AES/</a:t>
            </a:r>
            <a:r>
              <a:rPr kumimoji="0" lang="pl-PL" sz="1800" b="0" i="0" u="none" strike="noStrike" kern="0" cap="none" spc="0" normalizeH="0" baseline="0" noProof="0" dirty="0" err="1">
                <a:ln>
                  <a:noFill/>
                </a:ln>
                <a:solidFill>
                  <a:sysClr val="windowText" lastClr="000000"/>
                </a:solidFill>
                <a:effectLst/>
                <a:uLnTx/>
                <a:uFillTx/>
                <a:latin typeface="+mn-lt"/>
                <a:ea typeface="Calibri" panose="020F0502020204030204" pitchFamily="34" charset="0"/>
                <a:cs typeface="Calibri" panose="020F0502020204030204" pitchFamily="34" charset="0"/>
              </a:rPr>
              <a:t>PoUS</a:t>
            </a:r>
            <a:endParaRPr kumimoji="0" lang="pl-PL" sz="1800"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endParaRPr>
          </a:p>
          <a:p>
            <a:pPr marL="0" marR="0" lvl="0" indent="0" defTabSz="914400" eaLnBrk="1" fontAlgn="auto" latinLnBrk="0" hangingPunct="1">
              <a:lnSpc>
                <a:spcPct val="114000"/>
              </a:lnSpc>
              <a:spcBef>
                <a:spcPts val="600"/>
              </a:spcBef>
              <a:spcAft>
                <a:spcPts val="600"/>
              </a:spcAft>
              <a:buClrTx/>
              <a:buSzTx/>
              <a:buFontTx/>
              <a:buNone/>
              <a:tabLst/>
              <a:defRPr/>
            </a:pPr>
            <a:r>
              <a:rPr kumimoji="0" lang="pl-PL" sz="1800"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2024 r.</a:t>
            </a:r>
          </a:p>
        </p:txBody>
      </p:sp>
      <p:sp>
        <p:nvSpPr>
          <p:cNvPr id="3" name="pole tekstowe 2">
            <a:extLst>
              <a:ext uri="{FF2B5EF4-FFF2-40B4-BE49-F238E27FC236}">
                <a16:creationId xmlns:a16="http://schemas.microsoft.com/office/drawing/2014/main" id="{E0F73F34-A1EF-FE84-795D-0A48857B35CB}"/>
              </a:ext>
            </a:extLst>
          </p:cNvPr>
          <p:cNvSpPr txBox="1"/>
          <p:nvPr/>
        </p:nvSpPr>
        <p:spPr>
          <a:xfrm>
            <a:off x="7441878" y="2342086"/>
            <a:ext cx="11296972" cy="1491370"/>
          </a:xfrm>
          <a:prstGeom prst="rect">
            <a:avLst/>
          </a:prstGeom>
          <a:noFill/>
        </p:spPr>
        <p:txBody>
          <a:bodyPr wrap="square" rtlCol="0">
            <a:spAutoFit/>
          </a:bodyPr>
          <a:lstStyle/>
          <a:p>
            <a:pPr marL="0" marR="0" lvl="0" indent="0" defTabSz="914400" eaLnBrk="1" fontAlgn="auto" latinLnBrk="0" hangingPunct="1">
              <a:lnSpc>
                <a:spcPct val="114000"/>
              </a:lnSpc>
              <a:spcBef>
                <a:spcPts val="600"/>
              </a:spcBef>
              <a:spcAft>
                <a:spcPts val="600"/>
              </a:spcAft>
              <a:buClrTx/>
              <a:buSzTx/>
              <a:buFontTx/>
              <a:buNone/>
              <a:tabLst/>
              <a:defRPr/>
            </a:pPr>
            <a:r>
              <a:rPr kumimoji="0" lang="pl-PL"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Elektroniczne potwierdzenie unijnego statusu celnego towarów zgodnego z unijnymi zasadami systemu </a:t>
            </a:r>
            <a:r>
              <a:rPr kumimoji="0" lang="pl-PL" b="0" i="0" u="none" strike="noStrike" kern="0" cap="none" spc="0" normalizeH="0" baseline="0" noProof="0" dirty="0" err="1">
                <a:ln>
                  <a:noFill/>
                </a:ln>
                <a:solidFill>
                  <a:sysClr val="windowText" lastClr="000000"/>
                </a:solidFill>
                <a:effectLst/>
                <a:uLnTx/>
                <a:uFillTx/>
                <a:latin typeface="+mn-lt"/>
                <a:ea typeface="Calibri" panose="020F0502020204030204" pitchFamily="34" charset="0"/>
                <a:cs typeface="Calibri" panose="020F0502020204030204" pitchFamily="34" charset="0"/>
              </a:rPr>
              <a:t>PoUS</a:t>
            </a:r>
            <a:r>
              <a:rPr kumimoji="0" lang="pl-PL"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 (Proof of Union Status) dla fazy 1. </a:t>
            </a:r>
          </a:p>
          <a:p>
            <a:pPr marL="0" marR="0" lvl="0" indent="0" defTabSz="914400" eaLnBrk="1" fontAlgn="auto" latinLnBrk="0" hangingPunct="1">
              <a:lnSpc>
                <a:spcPct val="114000"/>
              </a:lnSpc>
              <a:spcBef>
                <a:spcPts val="600"/>
              </a:spcBef>
              <a:spcAft>
                <a:spcPts val="600"/>
              </a:spcAft>
              <a:buClrTx/>
              <a:buSzTx/>
              <a:buFontTx/>
              <a:buNone/>
              <a:tabLst/>
              <a:defRPr/>
            </a:pPr>
            <a:r>
              <a:rPr kumimoji="0" lang="pl-PL"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Od dnia wdrożenia do 30.09.2026 r. liczba wniosków o potwierdzenie unijnego statusu towarów, w statusie potwierdzony, wynosi </a:t>
            </a:r>
            <a:r>
              <a:rPr lang="pl-PL" b="1" dirty="0">
                <a:latin typeface="+mn-lt"/>
                <a:ea typeface="Calibri" panose="020F0502020204030204" pitchFamily="34" charset="0"/>
                <a:cs typeface="Calibri" panose="020F0502020204030204" pitchFamily="34" charset="0"/>
              </a:rPr>
              <a:t>66 738</a:t>
            </a:r>
            <a:r>
              <a:rPr kumimoji="0" lang="pl-PL"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a:t>
            </a:r>
          </a:p>
        </p:txBody>
      </p:sp>
      <p:sp>
        <p:nvSpPr>
          <p:cNvPr id="4" name="pole tekstowe 3">
            <a:extLst>
              <a:ext uri="{FF2B5EF4-FFF2-40B4-BE49-F238E27FC236}">
                <a16:creationId xmlns:a16="http://schemas.microsoft.com/office/drawing/2014/main" id="{73A17C5B-DF14-50A5-4C3E-370E572380DD}"/>
              </a:ext>
            </a:extLst>
          </p:cNvPr>
          <p:cNvSpPr txBox="1"/>
          <p:nvPr/>
        </p:nvSpPr>
        <p:spPr>
          <a:xfrm>
            <a:off x="1023117" y="4125571"/>
            <a:ext cx="5904733" cy="1329467"/>
          </a:xfrm>
          <a:prstGeom prst="rect">
            <a:avLst/>
          </a:prstGeom>
          <a:noFill/>
        </p:spPr>
        <p:txBody>
          <a:bodyPr wrap="square" rtlCol="0">
            <a:spAutoFit/>
          </a:bodyPr>
          <a:lstStyle/>
          <a:p>
            <a:pPr marL="0" marR="0" lvl="0" indent="0" defTabSz="914400" eaLnBrk="1" fontAlgn="auto" latinLnBrk="0" hangingPunct="1">
              <a:lnSpc>
                <a:spcPct val="114000"/>
              </a:lnSpc>
              <a:spcBef>
                <a:spcPts val="600"/>
              </a:spcBef>
              <a:spcAft>
                <a:spcPts val="600"/>
              </a:spcAft>
              <a:buClrTx/>
              <a:buSzTx/>
              <a:buFontTx/>
              <a:buNone/>
              <a:tabLst/>
              <a:defRPr/>
            </a:pPr>
            <a:r>
              <a:rPr kumimoji="0" lang="pl-PL" sz="1800" b="1"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Projekt Cyfrowa Obsługa Zgłoszeń (PUESC.P4.1) system AIS</a:t>
            </a:r>
            <a:endParaRPr kumimoji="0" lang="pl-PL" sz="1800"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endParaRPr>
          </a:p>
          <a:p>
            <a:pPr marL="0" marR="0" lvl="0" indent="0" defTabSz="914400" eaLnBrk="1" fontAlgn="auto" latinLnBrk="0" hangingPunct="1">
              <a:lnSpc>
                <a:spcPct val="114000"/>
              </a:lnSpc>
              <a:spcBef>
                <a:spcPts val="600"/>
              </a:spcBef>
              <a:spcAft>
                <a:spcPts val="600"/>
              </a:spcAft>
              <a:buClrTx/>
              <a:buSzTx/>
              <a:buFontTx/>
              <a:buNone/>
              <a:tabLst/>
              <a:defRPr/>
            </a:pPr>
            <a:r>
              <a:rPr kumimoji="0" lang="pl-PL" sz="1800"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Wdrożenie podsystemu AIS/</a:t>
            </a:r>
            <a:r>
              <a:rPr kumimoji="0" lang="pl-PL" sz="1800" b="0" i="0" u="none" strike="noStrike" kern="0" cap="none" spc="0" normalizeH="0" baseline="0" noProof="0" dirty="0" err="1">
                <a:ln>
                  <a:noFill/>
                </a:ln>
                <a:solidFill>
                  <a:sysClr val="windowText" lastClr="000000"/>
                </a:solidFill>
                <a:effectLst/>
                <a:uLnTx/>
                <a:uFillTx/>
                <a:latin typeface="+mn-lt"/>
                <a:ea typeface="Calibri" panose="020F0502020204030204" pitchFamily="34" charset="0"/>
                <a:cs typeface="Calibri" panose="020F0502020204030204" pitchFamily="34" charset="0"/>
              </a:rPr>
              <a:t>e-COMMERCE</a:t>
            </a:r>
            <a:r>
              <a:rPr kumimoji="0" lang="pl-PL" sz="1800"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 HUB</a:t>
            </a:r>
          </a:p>
          <a:p>
            <a:pPr marL="0" marR="0" lvl="0" indent="0" defTabSz="914400" eaLnBrk="1" fontAlgn="auto" latinLnBrk="0" hangingPunct="1">
              <a:lnSpc>
                <a:spcPct val="114000"/>
              </a:lnSpc>
              <a:spcBef>
                <a:spcPts val="600"/>
              </a:spcBef>
              <a:spcAft>
                <a:spcPts val="600"/>
              </a:spcAft>
              <a:buClrTx/>
              <a:buSzTx/>
              <a:buFontTx/>
              <a:buNone/>
              <a:tabLst/>
              <a:defRPr/>
            </a:pPr>
            <a:r>
              <a:rPr kumimoji="0" lang="pl-PL" sz="1800"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2024 r.</a:t>
            </a:r>
          </a:p>
        </p:txBody>
      </p:sp>
      <p:sp>
        <p:nvSpPr>
          <p:cNvPr id="7" name="pole tekstowe 6">
            <a:extLst>
              <a:ext uri="{FF2B5EF4-FFF2-40B4-BE49-F238E27FC236}">
                <a16:creationId xmlns:a16="http://schemas.microsoft.com/office/drawing/2014/main" id="{ED28D630-2786-88B6-549C-FF762DE67E40}"/>
              </a:ext>
            </a:extLst>
          </p:cNvPr>
          <p:cNvSpPr txBox="1"/>
          <p:nvPr/>
        </p:nvSpPr>
        <p:spPr>
          <a:xfrm>
            <a:off x="7441877" y="4085632"/>
            <a:ext cx="11296973" cy="1175578"/>
          </a:xfrm>
          <a:prstGeom prst="rect">
            <a:avLst/>
          </a:prstGeom>
          <a:noFill/>
        </p:spPr>
        <p:txBody>
          <a:bodyPr wrap="square" rtlCol="0">
            <a:spAutoFit/>
          </a:bodyPr>
          <a:lstStyle/>
          <a:p>
            <a:pPr marL="0" marR="0" lvl="0" indent="0" defTabSz="914400" eaLnBrk="1" fontAlgn="auto" latinLnBrk="0" hangingPunct="1">
              <a:lnSpc>
                <a:spcPct val="114000"/>
              </a:lnSpc>
              <a:spcBef>
                <a:spcPts val="600"/>
              </a:spcBef>
              <a:spcAft>
                <a:spcPts val="600"/>
              </a:spcAft>
              <a:buClrTx/>
              <a:buSzTx/>
              <a:buFontTx/>
              <a:buNone/>
              <a:tabLst/>
              <a:defRPr/>
            </a:pPr>
            <a:r>
              <a:rPr kumimoji="0" lang="pl-PL"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Płynna (elektroniczna) obsługa zgłoszeń dla podmiotów logistycznych zarządzających dużymi hubami dystrybucyjnymi w obszarze e-commerce (przesyłki o niskiej wartości zakupywane na platformach e-commerce). </a:t>
            </a:r>
          </a:p>
          <a:p>
            <a:pPr marL="0" marR="0" lvl="0" indent="0" defTabSz="914400" eaLnBrk="1" fontAlgn="auto" latinLnBrk="0" hangingPunct="1">
              <a:lnSpc>
                <a:spcPct val="114000"/>
              </a:lnSpc>
              <a:spcBef>
                <a:spcPts val="600"/>
              </a:spcBef>
              <a:spcAft>
                <a:spcPts val="600"/>
              </a:spcAft>
              <a:buClrTx/>
              <a:buSzTx/>
              <a:buFontTx/>
              <a:buNone/>
              <a:tabLst/>
              <a:defRPr/>
            </a:pPr>
            <a:r>
              <a:rPr kumimoji="0" lang="pl-PL"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Od dnia wdrożenia do 30.09.2026 r. w podsystemie AES/</a:t>
            </a:r>
            <a:r>
              <a:rPr kumimoji="0" lang="pl-PL" b="0" i="0" u="none" strike="noStrike" kern="0" cap="none" spc="0" normalizeH="0" baseline="0" noProof="0" dirty="0" err="1">
                <a:ln>
                  <a:noFill/>
                </a:ln>
                <a:solidFill>
                  <a:sysClr val="windowText" lastClr="000000"/>
                </a:solidFill>
                <a:effectLst/>
                <a:uLnTx/>
                <a:uFillTx/>
                <a:latin typeface="+mn-lt"/>
                <a:ea typeface="Calibri" panose="020F0502020204030204" pitchFamily="34" charset="0"/>
                <a:cs typeface="Calibri" panose="020F0502020204030204" pitchFamily="34" charset="0"/>
              </a:rPr>
              <a:t>e-COMMERCE</a:t>
            </a:r>
            <a:r>
              <a:rPr kumimoji="0" lang="pl-PL"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 HUB dokonano </a:t>
            </a:r>
            <a:r>
              <a:rPr lang="pl-PL" b="1" dirty="0">
                <a:latin typeface="+mn-lt"/>
                <a:ea typeface="Calibri" panose="020F0502020204030204" pitchFamily="34" charset="0"/>
                <a:cs typeface="Calibri" panose="020F0502020204030204" pitchFamily="34" charset="0"/>
              </a:rPr>
              <a:t>57 959 792 </a:t>
            </a:r>
            <a:r>
              <a:rPr kumimoji="0" lang="pl-PL"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zgłoszeń.</a:t>
            </a:r>
          </a:p>
        </p:txBody>
      </p:sp>
      <p:sp>
        <p:nvSpPr>
          <p:cNvPr id="8" name="pole tekstowe 7">
            <a:extLst>
              <a:ext uri="{FF2B5EF4-FFF2-40B4-BE49-F238E27FC236}">
                <a16:creationId xmlns:a16="http://schemas.microsoft.com/office/drawing/2014/main" id="{BFF12499-B1EB-29F2-E676-577CAECE29AA}"/>
              </a:ext>
            </a:extLst>
          </p:cNvPr>
          <p:cNvSpPr txBox="1"/>
          <p:nvPr/>
        </p:nvSpPr>
        <p:spPr>
          <a:xfrm>
            <a:off x="1056558" y="5790392"/>
            <a:ext cx="5871292" cy="1329467"/>
          </a:xfrm>
          <a:prstGeom prst="rect">
            <a:avLst/>
          </a:prstGeom>
          <a:noFill/>
        </p:spPr>
        <p:txBody>
          <a:bodyPr wrap="square" rtlCol="0">
            <a:spAutoFit/>
          </a:bodyPr>
          <a:lstStyle/>
          <a:p>
            <a:pPr marL="0" marR="0" lvl="0" indent="0" defTabSz="914400" eaLnBrk="1" fontAlgn="auto" latinLnBrk="0" hangingPunct="1">
              <a:lnSpc>
                <a:spcPct val="114000"/>
              </a:lnSpc>
              <a:spcBef>
                <a:spcPts val="600"/>
              </a:spcBef>
              <a:spcAft>
                <a:spcPts val="600"/>
              </a:spcAft>
              <a:buClrTx/>
              <a:buSzTx/>
              <a:buFontTx/>
              <a:buNone/>
              <a:tabLst/>
              <a:defRPr/>
            </a:pPr>
            <a:r>
              <a:rPr kumimoji="0" lang="pl-PL" sz="1800" b="1"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Projekt Cyfrowa Obsługa Zgłoszeń (PUESC.P4.1) system AIS</a:t>
            </a:r>
            <a:endParaRPr kumimoji="0" lang="pl-PL" sz="1800"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endParaRPr>
          </a:p>
          <a:p>
            <a:pPr marL="0" marR="0" lvl="0" indent="0" defTabSz="914400" eaLnBrk="1" fontAlgn="auto" latinLnBrk="0" hangingPunct="1">
              <a:lnSpc>
                <a:spcPct val="114000"/>
              </a:lnSpc>
              <a:spcBef>
                <a:spcPts val="600"/>
              </a:spcBef>
              <a:spcAft>
                <a:spcPts val="600"/>
              </a:spcAft>
              <a:buClrTx/>
              <a:buSzTx/>
              <a:buFontTx/>
              <a:buNone/>
              <a:tabLst/>
              <a:defRPr/>
            </a:pPr>
            <a:r>
              <a:rPr kumimoji="0" lang="pl-PL" sz="1800"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Wdrożenie podsystemu AIS/IMPORT PLUS</a:t>
            </a:r>
          </a:p>
          <a:p>
            <a:pPr marL="0" marR="0" lvl="0" indent="0" defTabSz="914400" eaLnBrk="1" fontAlgn="auto" latinLnBrk="0" hangingPunct="1">
              <a:lnSpc>
                <a:spcPct val="114000"/>
              </a:lnSpc>
              <a:spcBef>
                <a:spcPts val="600"/>
              </a:spcBef>
              <a:spcAft>
                <a:spcPts val="600"/>
              </a:spcAft>
              <a:buClrTx/>
              <a:buSzTx/>
              <a:buFontTx/>
              <a:buNone/>
              <a:tabLst/>
              <a:defRPr/>
            </a:pPr>
            <a:r>
              <a:rPr kumimoji="0" lang="pl-PL" sz="1800"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2025 r.</a:t>
            </a:r>
          </a:p>
        </p:txBody>
      </p:sp>
      <p:sp>
        <p:nvSpPr>
          <p:cNvPr id="9" name="pole tekstowe 8">
            <a:extLst>
              <a:ext uri="{FF2B5EF4-FFF2-40B4-BE49-F238E27FC236}">
                <a16:creationId xmlns:a16="http://schemas.microsoft.com/office/drawing/2014/main" id="{620FD085-F2E5-E8A1-F492-507E689DA461}"/>
              </a:ext>
            </a:extLst>
          </p:cNvPr>
          <p:cNvSpPr txBox="1"/>
          <p:nvPr/>
        </p:nvSpPr>
        <p:spPr>
          <a:xfrm>
            <a:off x="7441877" y="5825726"/>
            <a:ext cx="9923144" cy="390107"/>
          </a:xfrm>
          <a:prstGeom prst="rect">
            <a:avLst/>
          </a:prstGeom>
          <a:noFill/>
        </p:spPr>
        <p:txBody>
          <a:bodyPr wrap="square" rtlCol="0">
            <a:spAutoFit/>
          </a:bodyPr>
          <a:lstStyle/>
          <a:p>
            <a:pPr marL="0" marR="0" lvl="0" indent="0" defTabSz="914400" eaLnBrk="1" fontAlgn="auto" latinLnBrk="0" hangingPunct="1">
              <a:lnSpc>
                <a:spcPct val="114000"/>
              </a:lnSpc>
              <a:spcBef>
                <a:spcPts val="600"/>
              </a:spcBef>
              <a:spcAft>
                <a:spcPts val="600"/>
              </a:spcAft>
              <a:buClrTx/>
              <a:buSzTx/>
              <a:buFontTx/>
              <a:buNone/>
              <a:tabLst/>
              <a:defRPr/>
            </a:pPr>
            <a:r>
              <a:rPr kumimoji="0" lang="pl-PL" sz="1800"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Elektroniczna obsługa wszystkich zgłoszeń importowych (100%). </a:t>
            </a:r>
          </a:p>
        </p:txBody>
      </p:sp>
      <p:sp>
        <p:nvSpPr>
          <p:cNvPr id="10" name="object 18">
            <a:extLst>
              <a:ext uri="{FF2B5EF4-FFF2-40B4-BE49-F238E27FC236}">
                <a16:creationId xmlns:a16="http://schemas.microsoft.com/office/drawing/2014/main" id="{0EBB48F5-561B-7FF2-C4E9-5B4EC665F417}"/>
              </a:ext>
            </a:extLst>
          </p:cNvPr>
          <p:cNvSpPr/>
          <p:nvPr/>
        </p:nvSpPr>
        <p:spPr>
          <a:xfrm>
            <a:off x="1117414" y="9769478"/>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marL="0" marR="0" lvl="0" indent="0" defTabSz="914400" eaLnBrk="1" fontAlgn="auto" latinLnBrk="0" hangingPunct="1">
              <a:lnSpc>
                <a:spcPts val="2140"/>
              </a:lnSpc>
              <a:spcBef>
                <a:spcPts val="0"/>
              </a:spcBef>
              <a:spcAft>
                <a:spcPts val="0"/>
              </a:spcAft>
              <a:buClrTx/>
              <a:buSzTx/>
              <a:buFontTx/>
              <a:buNone/>
              <a:tabLst/>
              <a:defRPr/>
            </a:pPr>
            <a:endParaRPr kumimoji="0" sz="1700" b="0" i="0" u="none" strike="noStrike" kern="0" cap="none" spc="0" normalizeH="0" baseline="0" noProof="0">
              <a:ln>
                <a:noFill/>
              </a:ln>
              <a:solidFill>
                <a:sysClr val="windowText" lastClr="000000"/>
              </a:solidFill>
              <a:effectLst/>
              <a:uLnTx/>
              <a:uFillTx/>
              <a:latin typeface="Calibri"/>
            </a:endParaRPr>
          </a:p>
        </p:txBody>
      </p:sp>
      <p:sp>
        <p:nvSpPr>
          <p:cNvPr id="11" name="pole tekstowe 10">
            <a:extLst>
              <a:ext uri="{FF2B5EF4-FFF2-40B4-BE49-F238E27FC236}">
                <a16:creationId xmlns:a16="http://schemas.microsoft.com/office/drawing/2014/main" id="{43B2047A-C520-DEE4-5AF9-3EBB42902803}"/>
              </a:ext>
            </a:extLst>
          </p:cNvPr>
          <p:cNvSpPr txBox="1"/>
          <p:nvPr/>
        </p:nvSpPr>
        <p:spPr>
          <a:xfrm>
            <a:off x="1056558" y="7312192"/>
            <a:ext cx="5871292" cy="1961050"/>
          </a:xfrm>
          <a:prstGeom prst="rect">
            <a:avLst/>
          </a:prstGeom>
          <a:noFill/>
        </p:spPr>
        <p:txBody>
          <a:bodyPr wrap="square" rtlCol="0">
            <a:spAutoFit/>
          </a:bodyPr>
          <a:lstStyle/>
          <a:p>
            <a:pPr marL="0" marR="0" lvl="0" indent="0" defTabSz="914400" eaLnBrk="1" fontAlgn="auto" latinLnBrk="0" hangingPunct="1">
              <a:lnSpc>
                <a:spcPct val="114000"/>
              </a:lnSpc>
              <a:spcBef>
                <a:spcPts val="600"/>
              </a:spcBef>
              <a:spcAft>
                <a:spcPts val="600"/>
              </a:spcAft>
              <a:buClrTx/>
              <a:buSzTx/>
              <a:buFontTx/>
              <a:buNone/>
              <a:tabLst/>
              <a:defRPr/>
            </a:pPr>
            <a:r>
              <a:rPr kumimoji="0" lang="pl-PL" sz="1800" b="1"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Projekt Cyfrowa Obsługa Zgłoszeń (PUESC.P4.1) system AES</a:t>
            </a:r>
            <a:endParaRPr kumimoji="0" lang="pl-PL" sz="1800"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endParaRPr>
          </a:p>
          <a:p>
            <a:pPr marL="0" marR="0" lvl="0" indent="0" defTabSz="914400" eaLnBrk="1" fontAlgn="auto" latinLnBrk="0" hangingPunct="1">
              <a:lnSpc>
                <a:spcPct val="114000"/>
              </a:lnSpc>
              <a:spcBef>
                <a:spcPts val="600"/>
              </a:spcBef>
              <a:spcAft>
                <a:spcPts val="600"/>
              </a:spcAft>
              <a:buClrTx/>
              <a:buSzTx/>
              <a:buFontTx/>
              <a:buNone/>
              <a:tabLst/>
              <a:defRPr/>
            </a:pPr>
            <a:r>
              <a:rPr kumimoji="0" lang="pl-PL" sz="1800"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Wdrożenie podsystemu AES/ECS2 dostosowanego do wymogów UCC (model danych EU CDM), a następnie podsystemu AES/ECS2 PLUS</a:t>
            </a:r>
          </a:p>
          <a:p>
            <a:pPr marL="0" marR="0" lvl="0" indent="0" defTabSz="914400" eaLnBrk="1" fontAlgn="auto" latinLnBrk="0" hangingPunct="1">
              <a:lnSpc>
                <a:spcPct val="114000"/>
              </a:lnSpc>
              <a:spcBef>
                <a:spcPts val="600"/>
              </a:spcBef>
              <a:spcAft>
                <a:spcPts val="600"/>
              </a:spcAft>
              <a:buClrTx/>
              <a:buSzTx/>
              <a:buFontTx/>
              <a:buNone/>
              <a:tabLst/>
              <a:defRPr/>
            </a:pPr>
            <a:r>
              <a:rPr kumimoji="0" lang="pl-PL" sz="1800"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2024 r.</a:t>
            </a:r>
          </a:p>
        </p:txBody>
      </p:sp>
      <p:sp>
        <p:nvSpPr>
          <p:cNvPr id="12" name="pole tekstowe 11">
            <a:extLst>
              <a:ext uri="{FF2B5EF4-FFF2-40B4-BE49-F238E27FC236}">
                <a16:creationId xmlns:a16="http://schemas.microsoft.com/office/drawing/2014/main" id="{F5596EB0-78AE-5E55-B8D4-C050F85BB14A}"/>
              </a:ext>
            </a:extLst>
          </p:cNvPr>
          <p:cNvSpPr txBox="1"/>
          <p:nvPr/>
        </p:nvSpPr>
        <p:spPr>
          <a:xfrm>
            <a:off x="7469940" y="7368907"/>
            <a:ext cx="10811709" cy="1491370"/>
          </a:xfrm>
          <a:prstGeom prst="rect">
            <a:avLst/>
          </a:prstGeom>
          <a:noFill/>
        </p:spPr>
        <p:txBody>
          <a:bodyPr wrap="square" rtlCol="0">
            <a:spAutoFit/>
          </a:bodyPr>
          <a:lstStyle/>
          <a:p>
            <a:pPr marL="0" marR="0" lvl="0" indent="0" defTabSz="914400" eaLnBrk="1" fontAlgn="auto" latinLnBrk="0" hangingPunct="1">
              <a:lnSpc>
                <a:spcPct val="114000"/>
              </a:lnSpc>
              <a:spcBef>
                <a:spcPts val="600"/>
              </a:spcBef>
              <a:spcAft>
                <a:spcPts val="600"/>
              </a:spcAft>
              <a:buClrTx/>
              <a:buSzTx/>
              <a:buFontTx/>
              <a:buNone/>
              <a:tabLst/>
              <a:defRPr/>
            </a:pPr>
            <a:r>
              <a:rPr kumimoji="0" lang="pl-PL" sz="1800"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Elektroniczna obsługa wszystkich zgłoszeń wywozowych po wdrożeniu. Podsystem AES/ECS2 został zastąpiony przez AES/ECS2 PLUS.</a:t>
            </a:r>
          </a:p>
          <a:p>
            <a:pPr marL="0" marR="0" lvl="0" indent="0" defTabSz="914400" eaLnBrk="1" fontAlgn="auto" latinLnBrk="0" hangingPunct="1">
              <a:lnSpc>
                <a:spcPct val="114000"/>
              </a:lnSpc>
              <a:spcBef>
                <a:spcPts val="600"/>
              </a:spcBef>
              <a:spcAft>
                <a:spcPts val="600"/>
              </a:spcAft>
              <a:buClrTx/>
              <a:buSzTx/>
              <a:buFontTx/>
              <a:buNone/>
              <a:tabLst/>
              <a:defRPr/>
            </a:pPr>
            <a:r>
              <a:rPr kumimoji="0" lang="pl-PL" sz="1800"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Od dnia wdrożenia do 30.09.2026 r. w podsystemie AES/ECS2 PLUS zostało otwartych </a:t>
            </a:r>
            <a:r>
              <a:rPr lang="pl-PL" b="1" dirty="0">
                <a:latin typeface="+mn-lt"/>
                <a:ea typeface="Calibri" panose="020F0502020204030204" pitchFamily="34" charset="0"/>
                <a:cs typeface="Calibri" panose="020F0502020204030204" pitchFamily="34" charset="0"/>
              </a:rPr>
              <a:t>7269 093 </a:t>
            </a:r>
            <a:r>
              <a:rPr kumimoji="0" lang="pl-PL" sz="1800" b="0" i="0" u="none" strike="noStrike" kern="0" cap="none" spc="0" normalizeH="0" baseline="0" noProof="0" dirty="0">
                <a:ln>
                  <a:noFill/>
                </a:ln>
                <a:solidFill>
                  <a:sysClr val="windowText" lastClr="000000"/>
                </a:solidFill>
                <a:effectLst/>
                <a:uLnTx/>
                <a:uFillTx/>
                <a:latin typeface="+mn-lt"/>
                <a:ea typeface="Calibri" panose="020F0502020204030204" pitchFamily="34" charset="0"/>
                <a:cs typeface="Calibri" panose="020F0502020204030204" pitchFamily="34" charset="0"/>
              </a:rPr>
              <a:t>operacji wywozowych.</a:t>
            </a:r>
          </a:p>
        </p:txBody>
      </p:sp>
    </p:spTree>
    <p:extLst>
      <p:ext uri="{BB962C8B-B14F-4D97-AF65-F5344CB8AC3E}">
        <p14:creationId xmlns:p14="http://schemas.microsoft.com/office/powerpoint/2010/main" val="1234666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p:nvPr/>
        </p:nvSpPr>
        <p:spPr>
          <a:xfrm>
            <a:off x="1087437" y="625475"/>
            <a:ext cx="6237156" cy="689291"/>
          </a:xfrm>
          <a:prstGeom prst="rect">
            <a:avLst/>
          </a:prstGeom>
        </p:spPr>
        <p:txBody>
          <a:bodyPr vert="horz" wrap="square" lIns="0" tIns="12065" rIns="0" bIns="0" rtlCol="0">
            <a:spAutoFit/>
          </a:bodyPr>
          <a:lstStyle/>
          <a:p>
            <a:pPr marL="12700">
              <a:lnSpc>
                <a:spcPct val="100000"/>
              </a:lnSpc>
              <a:spcBef>
                <a:spcPts val="95"/>
              </a:spcBef>
            </a:pPr>
            <a:r>
              <a:rPr lang="pl-PL" sz="4400" b="1" dirty="0">
                <a:latin typeface="+mn-lt"/>
                <a:cs typeface="Lato Black"/>
              </a:rPr>
              <a:t>e-TOLL</a:t>
            </a:r>
            <a:endParaRPr sz="4400" dirty="0">
              <a:latin typeface="+mn-lt"/>
              <a:cs typeface="Lato Black"/>
            </a:endParaRPr>
          </a:p>
        </p:txBody>
      </p:sp>
      <p:sp>
        <p:nvSpPr>
          <p:cNvPr id="9" name="object 9"/>
          <p:cNvSpPr txBox="1"/>
          <p:nvPr/>
        </p:nvSpPr>
        <p:spPr>
          <a:xfrm>
            <a:off x="1087436" y="2320761"/>
            <a:ext cx="4087813" cy="329577"/>
          </a:xfrm>
          <a:prstGeom prst="rect">
            <a:avLst/>
          </a:prstGeom>
        </p:spPr>
        <p:txBody>
          <a:bodyPr vert="horz" wrap="square" lIns="0" tIns="13970" rIns="0" bIns="0" rtlCol="0">
            <a:spAutoFit/>
          </a:bodyPr>
          <a:lstStyle/>
          <a:p>
            <a:pPr marL="12700">
              <a:lnSpc>
                <a:spcPct val="100000"/>
              </a:lnSpc>
              <a:spcBef>
                <a:spcPts val="110"/>
              </a:spcBef>
            </a:pPr>
            <a:r>
              <a:rPr lang="pl-PL" sz="2050" dirty="0">
                <a:latin typeface="Lato Black"/>
                <a:cs typeface="Lato Black"/>
              </a:rPr>
              <a:t>Wdrożone funkcjonalności</a:t>
            </a:r>
            <a:endParaRPr sz="2050" dirty="0">
              <a:latin typeface="Lato Black"/>
              <a:cs typeface="Lato Black"/>
            </a:endParaRPr>
          </a:p>
        </p:txBody>
      </p:sp>
      <p:sp>
        <p:nvSpPr>
          <p:cNvPr id="10" name="object 10"/>
          <p:cNvSpPr txBox="1"/>
          <p:nvPr/>
        </p:nvSpPr>
        <p:spPr>
          <a:xfrm>
            <a:off x="8388986" y="2320761"/>
            <a:ext cx="3783330" cy="329577"/>
          </a:xfrm>
          <a:prstGeom prst="rect">
            <a:avLst/>
          </a:prstGeom>
        </p:spPr>
        <p:txBody>
          <a:bodyPr vert="horz" wrap="square" lIns="0" tIns="13970" rIns="0" bIns="0" rtlCol="0">
            <a:spAutoFit/>
          </a:bodyPr>
          <a:lstStyle/>
          <a:p>
            <a:pPr marL="12700">
              <a:lnSpc>
                <a:spcPct val="100000"/>
              </a:lnSpc>
              <a:spcBef>
                <a:spcPts val="110"/>
              </a:spcBef>
            </a:pPr>
            <a:r>
              <a:rPr lang="pl-PL" sz="2050" b="1" spc="-10" dirty="0">
                <a:solidFill>
                  <a:schemeClr val="tx1"/>
                </a:solidFill>
                <a:latin typeface="Lato Black"/>
                <a:cs typeface="Lato Black"/>
              </a:rPr>
              <a:t>Jak korzystają obywatele</a:t>
            </a:r>
            <a:endParaRPr sz="2050" dirty="0">
              <a:solidFill>
                <a:schemeClr val="tx1"/>
              </a:solidFill>
              <a:latin typeface="Lato Black"/>
              <a:cs typeface="Lato Black"/>
            </a:endParaRPr>
          </a:p>
        </p:txBody>
      </p:sp>
      <p:sp>
        <p:nvSpPr>
          <p:cNvPr id="44" name="object 44"/>
          <p:cNvSpPr txBox="1">
            <a:spLocks noGrp="1"/>
          </p:cNvSpPr>
          <p:nvPr>
            <p:ph type="dt" sz="half" idx="6"/>
          </p:nvPr>
        </p:nvSpPr>
        <p:spPr>
          <a:prstGeom prst="rect">
            <a:avLst/>
          </a:prstGeom>
        </p:spPr>
        <p:txBody>
          <a:bodyPr vert="horz" wrap="square" lIns="0" tIns="27940" rIns="0" bIns="0" rtlCol="0">
            <a:spAutoFit/>
          </a:bodyPr>
          <a:lstStyle/>
          <a:p>
            <a:pPr marL="12700">
              <a:lnSpc>
                <a:spcPct val="100000"/>
              </a:lnSpc>
              <a:spcBef>
                <a:spcPts val="220"/>
              </a:spcBef>
              <a:tabLst>
                <a:tab pos="2276475" algn="l"/>
                <a:tab pos="2463165" algn="l"/>
              </a:tabLst>
            </a:pPr>
            <a:r>
              <a:rPr spc="120" dirty="0"/>
              <a:t>Ministerstwo</a:t>
            </a:r>
            <a:r>
              <a:rPr spc="290" dirty="0"/>
              <a:t> </a:t>
            </a:r>
            <a:r>
              <a:rPr spc="114" dirty="0"/>
              <a:t>Finansów</a:t>
            </a:r>
            <a:r>
              <a:rPr dirty="0"/>
              <a:t>	</a:t>
            </a:r>
            <a:r>
              <a:rPr b="0" spc="-50" dirty="0">
                <a:latin typeface="Open Sans"/>
                <a:cs typeface="Open Sans"/>
              </a:rPr>
              <a:t>/</a:t>
            </a:r>
            <a:r>
              <a:rPr b="0" dirty="0">
                <a:latin typeface="Open Sans"/>
                <a:cs typeface="Open Sans"/>
              </a:rPr>
              <a:t>	</a:t>
            </a:r>
            <a:r>
              <a:rPr b="0" spc="110" dirty="0">
                <a:latin typeface="Open Sans"/>
                <a:cs typeface="Open Sans"/>
              </a:rPr>
              <a:t>gov.pl/finanse </a:t>
            </a:r>
          </a:p>
        </p:txBody>
      </p:sp>
      <p:sp>
        <p:nvSpPr>
          <p:cNvPr id="45" name="object 45"/>
          <p:cNvSpPr txBox="1">
            <a:spLocks noGrp="1"/>
          </p:cNvSpPr>
          <p:nvPr>
            <p:ph type="ftr" sz="quarter" idx="5"/>
          </p:nvPr>
        </p:nvSpPr>
        <p:spPr>
          <a:prstGeom prst="rect">
            <a:avLst/>
          </a:prstGeom>
        </p:spPr>
        <p:txBody>
          <a:bodyPr vert="horz" wrap="square" lIns="0" tIns="27940" rIns="0" bIns="0" rtlCol="0">
            <a:spAutoFit/>
          </a:bodyPr>
          <a:lstStyle/>
          <a:p>
            <a:pPr marL="12700">
              <a:lnSpc>
                <a:spcPct val="100000"/>
              </a:lnSpc>
              <a:spcBef>
                <a:spcPts val="220"/>
              </a:spcBef>
              <a:tabLst>
                <a:tab pos="3196590" algn="l"/>
                <a:tab pos="3382645" algn="l"/>
              </a:tabLst>
            </a:pPr>
            <a:r>
              <a:rPr spc="120" dirty="0"/>
              <a:t>Krajowa</a:t>
            </a:r>
            <a:r>
              <a:rPr spc="265" dirty="0"/>
              <a:t> </a:t>
            </a:r>
            <a:r>
              <a:rPr spc="130" dirty="0"/>
              <a:t>Administracja</a:t>
            </a:r>
            <a:r>
              <a:rPr spc="270" dirty="0"/>
              <a:t> </a:t>
            </a:r>
            <a:r>
              <a:rPr spc="105" dirty="0"/>
              <a:t>Skarbowa</a:t>
            </a:r>
            <a:r>
              <a:rPr dirty="0"/>
              <a:t>	</a:t>
            </a:r>
            <a:r>
              <a:rPr b="0" spc="-50" dirty="0">
                <a:latin typeface="Open Sans"/>
                <a:cs typeface="Open Sans"/>
              </a:rPr>
              <a:t>/</a:t>
            </a:r>
            <a:r>
              <a:rPr b="0" dirty="0">
                <a:latin typeface="Open Sans"/>
                <a:cs typeface="Open Sans"/>
              </a:rPr>
              <a:t>	</a:t>
            </a:r>
            <a:r>
              <a:rPr b="0" spc="114" dirty="0">
                <a:latin typeface="Open Sans"/>
                <a:cs typeface="Open Sans"/>
              </a:rPr>
              <a:t>gov.pl/kas </a:t>
            </a:r>
          </a:p>
        </p:txBody>
      </p:sp>
      <p:sp>
        <p:nvSpPr>
          <p:cNvPr id="46" name="object 46"/>
          <p:cNvSpPr txBox="1">
            <a:spLocks noGrp="1"/>
          </p:cNvSpPr>
          <p:nvPr>
            <p:ph type="sldNum" sz="quarter" idx="7"/>
          </p:nvPr>
        </p:nvSpPr>
        <p:spPr>
          <a:prstGeom prst="rect">
            <a:avLst/>
          </a:prstGeom>
        </p:spPr>
        <p:txBody>
          <a:bodyPr vert="horz" wrap="square" lIns="0" tIns="27940" rIns="0" bIns="0" rtlCol="0">
            <a:spAutoFit/>
          </a:bodyPr>
          <a:lstStyle/>
          <a:p>
            <a:pPr marL="38100">
              <a:lnSpc>
                <a:spcPct val="100000"/>
              </a:lnSpc>
              <a:spcBef>
                <a:spcPts val="220"/>
              </a:spcBef>
            </a:pPr>
            <a:fld id="{81D60167-4931-47E6-BA6A-407CBD079E47}" type="slidenum">
              <a:rPr spc="-50" dirty="0"/>
              <a:t>36</a:t>
            </a:fld>
            <a:endParaRPr spc="-50" dirty="0"/>
          </a:p>
        </p:txBody>
      </p:sp>
      <p:sp>
        <p:nvSpPr>
          <p:cNvPr id="12" name="object 18">
            <a:extLst>
              <a:ext uri="{FF2B5EF4-FFF2-40B4-BE49-F238E27FC236}">
                <a16:creationId xmlns:a16="http://schemas.microsoft.com/office/drawing/2014/main" id="{BCAC9447-E1E9-9FE4-67DD-EFB631551835}"/>
              </a:ext>
            </a:extLst>
          </p:cNvPr>
          <p:cNvSpPr/>
          <p:nvPr/>
        </p:nvSpPr>
        <p:spPr>
          <a:xfrm>
            <a:off x="1087436" y="2945783"/>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p>
        </p:txBody>
      </p:sp>
      <p:sp>
        <p:nvSpPr>
          <p:cNvPr id="18" name="object 18">
            <a:extLst>
              <a:ext uri="{FF2B5EF4-FFF2-40B4-BE49-F238E27FC236}">
                <a16:creationId xmlns:a16="http://schemas.microsoft.com/office/drawing/2014/main" id="{5F2374C0-4DBA-8C8B-5426-C88A029C2A35}"/>
              </a:ext>
            </a:extLst>
          </p:cNvPr>
          <p:cNvSpPr/>
          <p:nvPr/>
        </p:nvSpPr>
        <p:spPr>
          <a:xfrm>
            <a:off x="974722" y="44354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p>
        </p:txBody>
      </p:sp>
      <p:sp>
        <p:nvSpPr>
          <p:cNvPr id="50" name="object 18">
            <a:extLst>
              <a:ext uri="{FF2B5EF4-FFF2-40B4-BE49-F238E27FC236}">
                <a16:creationId xmlns:a16="http://schemas.microsoft.com/office/drawing/2014/main" id="{5F644A09-BDD5-4AA1-B9A4-B60BD78E49A2}"/>
              </a:ext>
            </a:extLst>
          </p:cNvPr>
          <p:cNvSpPr/>
          <p:nvPr/>
        </p:nvSpPr>
        <p:spPr>
          <a:xfrm rot="5400000">
            <a:off x="4363387" y="6083464"/>
            <a:ext cx="7478702" cy="45719"/>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p>
        </p:txBody>
      </p:sp>
      <p:sp>
        <p:nvSpPr>
          <p:cNvPr id="25" name="object 18">
            <a:extLst>
              <a:ext uri="{FF2B5EF4-FFF2-40B4-BE49-F238E27FC236}">
                <a16:creationId xmlns:a16="http://schemas.microsoft.com/office/drawing/2014/main" id="{6F62129E-CE43-4AF2-BEF5-96160BB67297}"/>
              </a:ext>
            </a:extLst>
          </p:cNvPr>
          <p:cNvSpPr/>
          <p:nvPr/>
        </p:nvSpPr>
        <p:spPr>
          <a:xfrm>
            <a:off x="1065846" y="62642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p>
        </p:txBody>
      </p:sp>
      <p:sp>
        <p:nvSpPr>
          <p:cNvPr id="31" name="object 18">
            <a:extLst>
              <a:ext uri="{FF2B5EF4-FFF2-40B4-BE49-F238E27FC236}">
                <a16:creationId xmlns:a16="http://schemas.microsoft.com/office/drawing/2014/main" id="{C47C1FD6-317F-4999-B6CF-D32BE142878E}"/>
              </a:ext>
            </a:extLst>
          </p:cNvPr>
          <p:cNvSpPr/>
          <p:nvPr/>
        </p:nvSpPr>
        <p:spPr>
          <a:xfrm>
            <a:off x="998852" y="98456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p>
        </p:txBody>
      </p:sp>
      <p:sp>
        <p:nvSpPr>
          <p:cNvPr id="15" name="object 5">
            <a:extLst>
              <a:ext uri="{FF2B5EF4-FFF2-40B4-BE49-F238E27FC236}">
                <a16:creationId xmlns:a16="http://schemas.microsoft.com/office/drawing/2014/main" id="{858AB3AB-992F-453C-AF0A-C8056B678F26}"/>
              </a:ext>
            </a:extLst>
          </p:cNvPr>
          <p:cNvSpPr txBox="1"/>
          <p:nvPr/>
        </p:nvSpPr>
        <p:spPr>
          <a:xfrm>
            <a:off x="1165222" y="3140075"/>
            <a:ext cx="7029827" cy="874598"/>
          </a:xfrm>
          <a:prstGeom prst="rect">
            <a:avLst/>
          </a:prstGeom>
        </p:spPr>
        <p:txBody>
          <a:bodyPr vert="horz" wrap="square" lIns="0" tIns="12065" rIns="0" bIns="0" rtlCol="0">
            <a:spAutoFit/>
          </a:bodyPr>
          <a:lstStyle/>
          <a:p>
            <a:pPr>
              <a:lnSpc>
                <a:spcPts val="2180"/>
              </a:lnSpc>
              <a:spcBef>
                <a:spcPts val="95"/>
              </a:spcBef>
            </a:pPr>
            <a:r>
              <a:rPr lang="pl-PL" spc="-10" dirty="0">
                <a:solidFill>
                  <a:schemeClr val="tx1"/>
                </a:solidFill>
                <a:latin typeface="+mn-lt"/>
                <a:ea typeface="Calibri" panose="020F0502020204030204" pitchFamily="34" charset="0"/>
                <a:cs typeface="Calibri" panose="020F0502020204030204" pitchFamily="34" charset="0"/>
              </a:rPr>
              <a:t>Nowa wersja </a:t>
            </a:r>
            <a:r>
              <a:rPr lang="pl-PL" b="1" spc="-10" dirty="0">
                <a:solidFill>
                  <a:schemeClr val="tx1"/>
                </a:solidFill>
                <a:latin typeface="+mn-lt"/>
                <a:ea typeface="Calibri" panose="020F0502020204030204" pitchFamily="34" charset="0"/>
                <a:cs typeface="Calibri" panose="020F0502020204030204" pitchFamily="34" charset="0"/>
              </a:rPr>
              <a:t>aplikacji mobilnej e-TOLL PL</a:t>
            </a:r>
          </a:p>
          <a:p>
            <a:pPr>
              <a:lnSpc>
                <a:spcPts val="2180"/>
              </a:lnSpc>
              <a:spcBef>
                <a:spcPts val="95"/>
              </a:spcBef>
            </a:pPr>
            <a:r>
              <a:rPr lang="pl-PL" spc="-10" dirty="0">
                <a:solidFill>
                  <a:schemeClr val="tx1"/>
                </a:solidFill>
                <a:latin typeface="Calibri" panose="020F0502020204030204" pitchFamily="34" charset="0"/>
                <a:ea typeface="Calibri" panose="020F0502020204030204" pitchFamily="34" charset="0"/>
                <a:cs typeface="Calibri" panose="020F0502020204030204" pitchFamily="34" charset="0"/>
              </a:rPr>
              <a:t> </a:t>
            </a:r>
          </a:p>
          <a:p>
            <a:pPr>
              <a:lnSpc>
                <a:spcPts val="2180"/>
              </a:lnSpc>
              <a:spcBef>
                <a:spcPts val="95"/>
              </a:spcBef>
            </a:pPr>
            <a:r>
              <a:rPr lang="pl-PL" spc="-10" dirty="0">
                <a:solidFill>
                  <a:schemeClr val="tx1"/>
                </a:solidFill>
                <a:latin typeface="+mn-lt"/>
                <a:ea typeface="Calibri" panose="020F0502020204030204" pitchFamily="34" charset="0"/>
                <a:cs typeface="Calibri" panose="020F0502020204030204" pitchFamily="34" charset="0"/>
              </a:rPr>
              <a:t>II kwartał 2025 r.</a:t>
            </a:r>
          </a:p>
        </p:txBody>
      </p:sp>
      <p:sp>
        <p:nvSpPr>
          <p:cNvPr id="16" name="pole tekstowe 15">
            <a:extLst>
              <a:ext uri="{FF2B5EF4-FFF2-40B4-BE49-F238E27FC236}">
                <a16:creationId xmlns:a16="http://schemas.microsoft.com/office/drawing/2014/main" id="{7159CEF8-1B65-43ED-8A45-E50DC81FB4BC}"/>
              </a:ext>
            </a:extLst>
          </p:cNvPr>
          <p:cNvSpPr txBox="1"/>
          <p:nvPr/>
        </p:nvSpPr>
        <p:spPr>
          <a:xfrm>
            <a:off x="8235946" y="3063875"/>
            <a:ext cx="10671723" cy="1200329"/>
          </a:xfrm>
          <a:prstGeom prst="rect">
            <a:avLst/>
          </a:prstGeom>
          <a:noFill/>
        </p:spPr>
        <p:txBody>
          <a:bodyPr wrap="square">
            <a:spAutoFit/>
          </a:bodyPr>
          <a:lstStyle/>
          <a:p>
            <a:r>
              <a:rPr lang="pl-PL" sz="1800" dirty="0">
                <a:solidFill>
                  <a:schemeClr val="tx1"/>
                </a:solidFill>
                <a:latin typeface="+mn-lt"/>
                <a:ea typeface="Calibri" panose="020F0502020204030204" pitchFamily="34" charset="0"/>
                <a:cs typeface="Calibri" panose="020F0502020204030204" pitchFamily="34" charset="0"/>
              </a:rPr>
              <a:t>Dzięki nowej szacie graficznej aplikacja e-TOLL PL jest prostsza w użytkowaniu, co ułatwia odnajdywanie potrzebnych informacji. Zmianie uległ wygląd niektórych ikon i animacji, a dzięki optymalizacji widoczności aplikacja płynnie działa na każdym urządzeniu mobilnym. Z aplikacji korzysta ok. pół miliona użytkowników – wszyscy pobrali jej nową wersję.</a:t>
            </a:r>
          </a:p>
        </p:txBody>
      </p:sp>
      <p:sp>
        <p:nvSpPr>
          <p:cNvPr id="17" name="pole tekstowe 16">
            <a:extLst>
              <a:ext uri="{FF2B5EF4-FFF2-40B4-BE49-F238E27FC236}">
                <a16:creationId xmlns:a16="http://schemas.microsoft.com/office/drawing/2014/main" id="{0DF6BBFE-EEA3-4700-8B0A-94302E3C7A83}"/>
              </a:ext>
            </a:extLst>
          </p:cNvPr>
          <p:cNvSpPr txBox="1"/>
          <p:nvPr/>
        </p:nvSpPr>
        <p:spPr>
          <a:xfrm>
            <a:off x="8230403" y="4524664"/>
            <a:ext cx="10540423" cy="1477328"/>
          </a:xfrm>
          <a:prstGeom prst="rect">
            <a:avLst/>
          </a:prstGeom>
          <a:noFill/>
        </p:spPr>
        <p:txBody>
          <a:bodyPr wrap="square">
            <a:spAutoFit/>
          </a:bodyPr>
          <a:lstStyle/>
          <a:p>
            <a:pPr algn="l"/>
            <a:r>
              <a:rPr lang="pl-PL" sz="1800" kern="100" dirty="0">
                <a:solidFill>
                  <a:schemeClr val="tx1"/>
                </a:solidFill>
                <a:effectLst/>
                <a:latin typeface="+mn-lt"/>
                <a:ea typeface="Calibri" panose="020F0502020204030204" pitchFamily="34" charset="0"/>
                <a:cs typeface="Times New Roman" panose="02020603050405020304" pitchFamily="18" charset="0"/>
              </a:rPr>
              <a:t>Rozszerzenie sieci dróg płatnych o nowe odcinki wpłynęło na zwiększenie wpływów do Krajowego Funduszu Drogowego opłatami elektronicznymi, z którego finansowane są budowa i utrzymanie dróg krajowych w Polsce. Udział wpływów z dróg włączonych do sieci w 2024 roku stanowił ok. 37% całkowitych wpływów do KFD z tytułu poboru opłaty elektronicznej, rozszerzenie w 2026 roku spowodowało, już w pierwszych miesiącach, zwiększenie wpływów o kolejne 4,5 %.</a:t>
            </a:r>
          </a:p>
        </p:txBody>
      </p:sp>
      <p:sp>
        <p:nvSpPr>
          <p:cNvPr id="19" name="pole tekstowe 18">
            <a:extLst>
              <a:ext uri="{FF2B5EF4-FFF2-40B4-BE49-F238E27FC236}">
                <a16:creationId xmlns:a16="http://schemas.microsoft.com/office/drawing/2014/main" id="{4ADC88D2-99D5-4FBB-A0E7-F7F87834798B}"/>
              </a:ext>
            </a:extLst>
          </p:cNvPr>
          <p:cNvSpPr txBox="1"/>
          <p:nvPr/>
        </p:nvSpPr>
        <p:spPr>
          <a:xfrm>
            <a:off x="1083624" y="4511675"/>
            <a:ext cx="7041974" cy="1200329"/>
          </a:xfrm>
          <a:prstGeom prst="rect">
            <a:avLst/>
          </a:prstGeom>
          <a:noFill/>
        </p:spPr>
        <p:txBody>
          <a:bodyPr wrap="square">
            <a:spAutoFit/>
          </a:bodyPr>
          <a:lstStyle/>
          <a:p>
            <a:r>
              <a:rPr lang="pl-PL" dirty="0">
                <a:solidFill>
                  <a:schemeClr val="tx1"/>
                </a:solidFill>
                <a:effectLst/>
                <a:latin typeface="+mn-lt"/>
                <a:ea typeface="Calibri" panose="020F0502020204030204" pitchFamily="34" charset="0"/>
                <a:cs typeface="Times New Roman" panose="02020603050405020304" pitchFamily="18" charset="0"/>
              </a:rPr>
              <a:t>Rozszerzenie sieci dróg płatnych dla samochodów ciężarowych - podmiotem odpowiedzialnym za legislację jest Ministerstwo Infrastruktury. Osiągnięcie jednego z kamieni milowych KPO nastąpiło </a:t>
            </a:r>
            <a:r>
              <a:rPr lang="pl-PL" dirty="0">
                <a:solidFill>
                  <a:schemeClr val="tx1"/>
                </a:solidFill>
                <a:latin typeface="+mn-lt"/>
                <a:ea typeface="Calibri" panose="020F0502020204030204" pitchFamily="34" charset="0"/>
                <a:cs typeface="Times New Roman" panose="02020603050405020304" pitchFamily="18" charset="0"/>
              </a:rPr>
              <a:t>1 listopada 2024 r. i 1 lutego 2026 r.</a:t>
            </a:r>
            <a:endParaRPr lang="pl-PL" dirty="0">
              <a:solidFill>
                <a:schemeClr val="tx1"/>
              </a:solidFill>
              <a:latin typeface="+mn-lt"/>
            </a:endParaRPr>
          </a:p>
        </p:txBody>
      </p:sp>
      <p:sp>
        <p:nvSpPr>
          <p:cNvPr id="2" name="pole tekstowe 1">
            <a:extLst>
              <a:ext uri="{FF2B5EF4-FFF2-40B4-BE49-F238E27FC236}">
                <a16:creationId xmlns:a16="http://schemas.microsoft.com/office/drawing/2014/main" id="{D0F58CA3-D917-4907-987D-CA749A962578}"/>
              </a:ext>
            </a:extLst>
          </p:cNvPr>
          <p:cNvSpPr txBox="1"/>
          <p:nvPr/>
        </p:nvSpPr>
        <p:spPr>
          <a:xfrm>
            <a:off x="1062079" y="6492875"/>
            <a:ext cx="3908442" cy="369332"/>
          </a:xfrm>
          <a:prstGeom prst="rect">
            <a:avLst/>
          </a:prstGeom>
          <a:noFill/>
        </p:spPr>
        <p:txBody>
          <a:bodyPr wrap="none" rtlCol="0">
            <a:spAutoFit/>
          </a:bodyPr>
          <a:lstStyle/>
          <a:p>
            <a:r>
              <a:rPr lang="pl-PL" dirty="0">
                <a:latin typeface="+mn-lt"/>
              </a:rPr>
              <a:t>Odejście od papierowych dokumentów </a:t>
            </a:r>
          </a:p>
        </p:txBody>
      </p:sp>
      <p:sp>
        <p:nvSpPr>
          <p:cNvPr id="3" name="pole tekstowe 2">
            <a:extLst>
              <a:ext uri="{FF2B5EF4-FFF2-40B4-BE49-F238E27FC236}">
                <a16:creationId xmlns:a16="http://schemas.microsoft.com/office/drawing/2014/main" id="{6054FA81-596A-45C4-8627-351562426CEB}"/>
              </a:ext>
            </a:extLst>
          </p:cNvPr>
          <p:cNvSpPr txBox="1"/>
          <p:nvPr/>
        </p:nvSpPr>
        <p:spPr>
          <a:xfrm>
            <a:off x="8195049" y="6414949"/>
            <a:ext cx="10712621" cy="1754326"/>
          </a:xfrm>
          <a:prstGeom prst="rect">
            <a:avLst/>
          </a:prstGeom>
          <a:noFill/>
        </p:spPr>
        <p:txBody>
          <a:bodyPr wrap="square" rtlCol="0">
            <a:spAutoFit/>
          </a:bodyPr>
          <a:lstStyle/>
          <a:p>
            <a:r>
              <a:rPr lang="pl-PL" dirty="0">
                <a:latin typeface="+mn-lt"/>
              </a:rPr>
              <a:t>Odejście od wysyłania papierowych dokumentów i udostępnianie ich do pobrania w Internetowym Koncie Klienta jest korzystane dla użytkowników z uwagi na szybką możliwość ich otrzymania.    </a:t>
            </a:r>
          </a:p>
          <a:p>
            <a:r>
              <a:rPr lang="pl-PL" dirty="0">
                <a:latin typeface="+mn-lt"/>
              </a:rPr>
              <a:t>Dla użytkownika jest to duże uproszczenie prowadzenia własnej księgowości, eliminując potrzebę zbierania papierowych druków. Dodatkowo użytkownik oszczędza swój czas na segregowanie dokumentów i zyskuje poczucie dbania o środowisko. Użytkownik w jednym miejscu ma pełny i nieograniczony dostęp do wystawionej w ramach konta rozliczeniowego dokumentacji.</a:t>
            </a:r>
          </a:p>
        </p:txBody>
      </p:sp>
      <p:sp>
        <p:nvSpPr>
          <p:cNvPr id="20" name="object 18">
            <a:extLst>
              <a:ext uri="{FF2B5EF4-FFF2-40B4-BE49-F238E27FC236}">
                <a16:creationId xmlns:a16="http://schemas.microsoft.com/office/drawing/2014/main" id="{228D8DD9-BA32-41CB-B855-DD8252B57BFA}"/>
              </a:ext>
            </a:extLst>
          </p:cNvPr>
          <p:cNvSpPr/>
          <p:nvPr/>
        </p:nvSpPr>
        <p:spPr>
          <a:xfrm>
            <a:off x="974722" y="8205447"/>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p>
        </p:txBody>
      </p:sp>
      <p:sp>
        <p:nvSpPr>
          <p:cNvPr id="4" name="pole tekstowe 3">
            <a:extLst>
              <a:ext uri="{FF2B5EF4-FFF2-40B4-BE49-F238E27FC236}">
                <a16:creationId xmlns:a16="http://schemas.microsoft.com/office/drawing/2014/main" id="{305247E7-039D-4E25-8BBA-16CEBDCF62F4}"/>
              </a:ext>
            </a:extLst>
          </p:cNvPr>
          <p:cNvSpPr txBox="1"/>
          <p:nvPr/>
        </p:nvSpPr>
        <p:spPr>
          <a:xfrm>
            <a:off x="1083624" y="8321675"/>
            <a:ext cx="7041974" cy="646331"/>
          </a:xfrm>
          <a:prstGeom prst="rect">
            <a:avLst/>
          </a:prstGeom>
          <a:noFill/>
        </p:spPr>
        <p:txBody>
          <a:bodyPr wrap="square" rtlCol="0">
            <a:spAutoFit/>
          </a:bodyPr>
          <a:lstStyle/>
          <a:p>
            <a:r>
              <a:rPr lang="pl-PL" dirty="0">
                <a:solidFill>
                  <a:schemeClr val="tx1"/>
                </a:solidFill>
                <a:latin typeface="+mn-lt"/>
                <a:ea typeface="Calibri" panose="020F0502020204030204" pitchFamily="34" charset="0"/>
                <a:cs typeface="Times New Roman" panose="02020603050405020304" pitchFamily="18" charset="0"/>
              </a:rPr>
              <a:t>Wyłączenie poboru opłaty elektronicznej od pojazdów lekkich z przyczepami</a:t>
            </a:r>
          </a:p>
        </p:txBody>
      </p:sp>
      <p:sp>
        <p:nvSpPr>
          <p:cNvPr id="7" name="pole tekstowe 6">
            <a:extLst>
              <a:ext uri="{FF2B5EF4-FFF2-40B4-BE49-F238E27FC236}">
                <a16:creationId xmlns:a16="http://schemas.microsoft.com/office/drawing/2014/main" id="{8513CA4A-C141-F405-63A3-45E73BD02D44}"/>
              </a:ext>
            </a:extLst>
          </p:cNvPr>
          <p:cNvSpPr txBox="1"/>
          <p:nvPr/>
        </p:nvSpPr>
        <p:spPr>
          <a:xfrm>
            <a:off x="8230402" y="8321675"/>
            <a:ext cx="10586143" cy="1200329"/>
          </a:xfrm>
          <a:prstGeom prst="rect">
            <a:avLst/>
          </a:prstGeom>
          <a:noFill/>
        </p:spPr>
        <p:txBody>
          <a:bodyPr wrap="square" rtlCol="0">
            <a:spAutoFit/>
          </a:bodyPr>
          <a:lstStyle/>
          <a:p>
            <a:r>
              <a:rPr lang="pl-PL" dirty="0">
                <a:latin typeface="+mn-lt"/>
              </a:rPr>
              <a:t>Wyłączenie pojazdów lekkich z przyczepami przyczyni się do odciążenia wydatków użytkowników tego typu pojazdów wykorzystywanych w celach rekreacyjnych i turystycznych. Celem zmiany jest również zwiększenie atrakcyjności Polski, jako kierunku turystyki dla osób podróżujących samochodami z przyczepami kempingowymi. </a:t>
            </a:r>
          </a:p>
        </p:txBody>
      </p:sp>
    </p:spTree>
    <p:extLst>
      <p:ext uri="{BB962C8B-B14F-4D97-AF65-F5344CB8AC3E}">
        <p14:creationId xmlns:p14="http://schemas.microsoft.com/office/powerpoint/2010/main" val="27216089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object 37"/>
          <p:cNvSpPr txBox="1">
            <a:spLocks noGrp="1"/>
          </p:cNvSpPr>
          <p:nvPr>
            <p:ph type="dt" sz="half" idx="6"/>
          </p:nvPr>
        </p:nvSpPr>
        <p:spPr>
          <a:prstGeom prst="rect">
            <a:avLst/>
          </a:prstGeom>
        </p:spPr>
        <p:txBody>
          <a:bodyPr vert="horz" wrap="square" lIns="0" tIns="27940" rIns="0" bIns="0" rtlCol="0">
            <a:spAutoFit/>
          </a:bodyPr>
          <a:lstStyle/>
          <a:p>
            <a:pPr marL="12700">
              <a:lnSpc>
                <a:spcPct val="100000"/>
              </a:lnSpc>
              <a:spcBef>
                <a:spcPts val="220"/>
              </a:spcBef>
              <a:tabLst>
                <a:tab pos="2276475" algn="l"/>
                <a:tab pos="2463165" algn="l"/>
              </a:tabLst>
            </a:pPr>
            <a:r>
              <a:rPr spc="120" dirty="0"/>
              <a:t>Ministerstwo</a:t>
            </a:r>
            <a:r>
              <a:rPr spc="290" dirty="0"/>
              <a:t> </a:t>
            </a:r>
            <a:r>
              <a:rPr spc="114" dirty="0"/>
              <a:t>Finansów</a:t>
            </a:r>
            <a:r>
              <a:rPr dirty="0"/>
              <a:t>	</a:t>
            </a:r>
            <a:r>
              <a:rPr b="0" spc="-50" dirty="0">
                <a:latin typeface="Open Sans"/>
                <a:cs typeface="Open Sans"/>
              </a:rPr>
              <a:t>/</a:t>
            </a:r>
            <a:r>
              <a:rPr b="0" dirty="0">
                <a:latin typeface="Open Sans"/>
                <a:cs typeface="Open Sans"/>
              </a:rPr>
              <a:t>	</a:t>
            </a:r>
            <a:r>
              <a:rPr b="0" spc="110" dirty="0">
                <a:latin typeface="Open Sans"/>
                <a:cs typeface="Open Sans"/>
              </a:rPr>
              <a:t>gov.pl/finanse </a:t>
            </a:r>
          </a:p>
        </p:txBody>
      </p:sp>
      <p:sp>
        <p:nvSpPr>
          <p:cNvPr id="38" name="object 38"/>
          <p:cNvSpPr txBox="1">
            <a:spLocks noGrp="1"/>
          </p:cNvSpPr>
          <p:nvPr>
            <p:ph type="ftr" sz="quarter" idx="5"/>
          </p:nvPr>
        </p:nvSpPr>
        <p:spPr>
          <a:prstGeom prst="rect">
            <a:avLst/>
          </a:prstGeom>
        </p:spPr>
        <p:txBody>
          <a:bodyPr vert="horz" wrap="square" lIns="0" tIns="27940" rIns="0" bIns="0" rtlCol="0">
            <a:spAutoFit/>
          </a:bodyPr>
          <a:lstStyle/>
          <a:p>
            <a:pPr marL="12700">
              <a:lnSpc>
                <a:spcPct val="100000"/>
              </a:lnSpc>
              <a:spcBef>
                <a:spcPts val="220"/>
              </a:spcBef>
              <a:tabLst>
                <a:tab pos="3196590" algn="l"/>
                <a:tab pos="3382645" algn="l"/>
              </a:tabLst>
            </a:pPr>
            <a:r>
              <a:rPr spc="120" dirty="0"/>
              <a:t>Krajowa</a:t>
            </a:r>
            <a:r>
              <a:rPr spc="265" dirty="0"/>
              <a:t> </a:t>
            </a:r>
            <a:r>
              <a:rPr spc="130" dirty="0"/>
              <a:t>Administracja</a:t>
            </a:r>
            <a:r>
              <a:rPr spc="270" dirty="0"/>
              <a:t> </a:t>
            </a:r>
            <a:r>
              <a:rPr spc="105" dirty="0"/>
              <a:t>Skarbowa</a:t>
            </a:r>
            <a:r>
              <a:rPr dirty="0"/>
              <a:t>	</a:t>
            </a:r>
            <a:r>
              <a:rPr b="0" spc="-50" dirty="0">
                <a:latin typeface="Open Sans"/>
                <a:cs typeface="Open Sans"/>
              </a:rPr>
              <a:t>/</a:t>
            </a:r>
            <a:r>
              <a:rPr b="0" dirty="0">
                <a:latin typeface="Open Sans"/>
                <a:cs typeface="Open Sans"/>
              </a:rPr>
              <a:t>	</a:t>
            </a:r>
            <a:r>
              <a:rPr b="0" spc="114" dirty="0">
                <a:latin typeface="Open Sans"/>
                <a:cs typeface="Open Sans"/>
              </a:rPr>
              <a:t>gov.pl/kas </a:t>
            </a:r>
          </a:p>
        </p:txBody>
      </p:sp>
      <p:sp>
        <p:nvSpPr>
          <p:cNvPr id="39" name="object 39"/>
          <p:cNvSpPr txBox="1">
            <a:spLocks noGrp="1"/>
          </p:cNvSpPr>
          <p:nvPr>
            <p:ph type="sldNum" sz="quarter" idx="7"/>
          </p:nvPr>
        </p:nvSpPr>
        <p:spPr>
          <a:xfrm>
            <a:off x="18929260" y="10751027"/>
            <a:ext cx="342990" cy="212879"/>
          </a:xfrm>
          <a:prstGeom prst="rect">
            <a:avLst/>
          </a:prstGeom>
        </p:spPr>
        <p:txBody>
          <a:bodyPr vert="horz" wrap="square" lIns="0" tIns="27940" rIns="0" bIns="0" rtlCol="0">
            <a:spAutoFit/>
          </a:bodyPr>
          <a:lstStyle/>
          <a:p>
            <a:pPr marL="38100">
              <a:lnSpc>
                <a:spcPct val="100000"/>
              </a:lnSpc>
              <a:spcBef>
                <a:spcPts val="220"/>
              </a:spcBef>
            </a:pPr>
            <a:fld id="{81D60167-4931-47E6-BA6A-407CBD079E47}" type="slidenum">
              <a:rPr spc="-50" dirty="0"/>
              <a:t>37</a:t>
            </a:fld>
            <a:endParaRPr spc="-50" dirty="0"/>
          </a:p>
        </p:txBody>
      </p:sp>
      <p:sp>
        <p:nvSpPr>
          <p:cNvPr id="4" name="object 10">
            <a:extLst>
              <a:ext uri="{FF2B5EF4-FFF2-40B4-BE49-F238E27FC236}">
                <a16:creationId xmlns:a16="http://schemas.microsoft.com/office/drawing/2014/main" id="{2952C755-142B-6501-987F-A088F537CC4A}"/>
              </a:ext>
            </a:extLst>
          </p:cNvPr>
          <p:cNvSpPr txBox="1"/>
          <p:nvPr/>
        </p:nvSpPr>
        <p:spPr>
          <a:xfrm>
            <a:off x="8388985" y="2320761"/>
            <a:ext cx="5748735" cy="444994"/>
          </a:xfrm>
          <a:prstGeom prst="rect">
            <a:avLst/>
          </a:prstGeom>
        </p:spPr>
        <p:txBody>
          <a:bodyPr vert="horz" wrap="square" lIns="0" tIns="13970" rIns="0" bIns="0" rtlCol="0">
            <a:spAutoFit/>
          </a:bodyPr>
          <a:lstStyle/>
          <a:p>
            <a:pPr marL="12700">
              <a:lnSpc>
                <a:spcPct val="100000"/>
              </a:lnSpc>
              <a:spcBef>
                <a:spcPts val="110"/>
              </a:spcBef>
            </a:pPr>
            <a:r>
              <a:rPr lang="pl-PL" sz="2800" b="1" dirty="0">
                <a:solidFill>
                  <a:schemeClr val="tx1"/>
                </a:solidFill>
                <a:latin typeface="+mn-lt"/>
                <a:cs typeface="Lato Black"/>
              </a:rPr>
              <a:t>Jak</a:t>
            </a:r>
            <a:r>
              <a:rPr lang="pl-PL" sz="2800" b="1" spc="-65" dirty="0">
                <a:solidFill>
                  <a:schemeClr val="tx1"/>
                </a:solidFill>
                <a:latin typeface="+mn-lt"/>
                <a:cs typeface="Lato Black"/>
              </a:rPr>
              <a:t> </a:t>
            </a:r>
            <a:r>
              <a:rPr lang="pl-PL" sz="2800" b="1" dirty="0">
                <a:solidFill>
                  <a:schemeClr val="tx1"/>
                </a:solidFill>
                <a:latin typeface="+mn-lt"/>
                <a:cs typeface="Lato Black"/>
              </a:rPr>
              <a:t>korzystają</a:t>
            </a:r>
            <a:r>
              <a:rPr lang="pl-PL" sz="2800" b="1" spc="-65" dirty="0">
                <a:solidFill>
                  <a:schemeClr val="tx1"/>
                </a:solidFill>
                <a:latin typeface="+mn-lt"/>
                <a:cs typeface="Lato Black"/>
              </a:rPr>
              <a:t> </a:t>
            </a:r>
            <a:r>
              <a:rPr lang="pl-PL" sz="2800" b="1" spc="-10" dirty="0">
                <a:solidFill>
                  <a:schemeClr val="tx1"/>
                </a:solidFill>
                <a:latin typeface="+mn-lt"/>
                <a:cs typeface="Lato Black"/>
              </a:rPr>
              <a:t>obywatele</a:t>
            </a:r>
            <a:endParaRPr lang="pl-PL" sz="2800" dirty="0">
              <a:solidFill>
                <a:schemeClr val="tx1"/>
              </a:solidFill>
              <a:latin typeface="+mn-lt"/>
              <a:cs typeface="Lato Black"/>
            </a:endParaRPr>
          </a:p>
        </p:txBody>
      </p:sp>
      <p:sp>
        <p:nvSpPr>
          <p:cNvPr id="5" name="object 18">
            <a:extLst>
              <a:ext uri="{FF2B5EF4-FFF2-40B4-BE49-F238E27FC236}">
                <a16:creationId xmlns:a16="http://schemas.microsoft.com/office/drawing/2014/main" id="{ED5E9416-75FC-0367-3726-74AF789A2D66}"/>
              </a:ext>
            </a:extLst>
          </p:cNvPr>
          <p:cNvSpPr/>
          <p:nvPr/>
        </p:nvSpPr>
        <p:spPr>
          <a:xfrm>
            <a:off x="1087436" y="28352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latin typeface="+mn-lt"/>
            </a:endParaRPr>
          </a:p>
        </p:txBody>
      </p:sp>
      <p:sp>
        <p:nvSpPr>
          <p:cNvPr id="6" name="object 18">
            <a:extLst>
              <a:ext uri="{FF2B5EF4-FFF2-40B4-BE49-F238E27FC236}">
                <a16:creationId xmlns:a16="http://schemas.microsoft.com/office/drawing/2014/main" id="{28094D3D-56F8-827D-4BB3-5E250B804832}"/>
              </a:ext>
            </a:extLst>
          </p:cNvPr>
          <p:cNvSpPr/>
          <p:nvPr/>
        </p:nvSpPr>
        <p:spPr>
          <a:xfrm rot="5400000" flipV="1">
            <a:off x="3877200" y="5625921"/>
            <a:ext cx="8737984" cy="371532"/>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p>
        </p:txBody>
      </p:sp>
      <p:sp>
        <p:nvSpPr>
          <p:cNvPr id="29" name="object 18">
            <a:extLst>
              <a:ext uri="{FF2B5EF4-FFF2-40B4-BE49-F238E27FC236}">
                <a16:creationId xmlns:a16="http://schemas.microsoft.com/office/drawing/2014/main" id="{E7C9F31E-43A3-3BAC-F4C1-42E2948B5E81}"/>
              </a:ext>
            </a:extLst>
          </p:cNvPr>
          <p:cNvSpPr/>
          <p:nvPr/>
        </p:nvSpPr>
        <p:spPr>
          <a:xfrm>
            <a:off x="1174112" y="47402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a:latin typeface="+mn-lt"/>
            </a:endParaRPr>
          </a:p>
        </p:txBody>
      </p:sp>
      <p:sp>
        <p:nvSpPr>
          <p:cNvPr id="31" name="object 18">
            <a:extLst>
              <a:ext uri="{FF2B5EF4-FFF2-40B4-BE49-F238E27FC236}">
                <a16:creationId xmlns:a16="http://schemas.microsoft.com/office/drawing/2014/main" id="{9CD3E683-E28C-3AB3-D0B3-6E8806FF1BE4}"/>
              </a:ext>
            </a:extLst>
          </p:cNvPr>
          <p:cNvSpPr/>
          <p:nvPr/>
        </p:nvSpPr>
        <p:spPr>
          <a:xfrm>
            <a:off x="1087436" y="10180676"/>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a:latin typeface="+mn-lt"/>
            </a:endParaRPr>
          </a:p>
        </p:txBody>
      </p:sp>
      <p:sp>
        <p:nvSpPr>
          <p:cNvPr id="14" name="object 9">
            <a:extLst>
              <a:ext uri="{FF2B5EF4-FFF2-40B4-BE49-F238E27FC236}">
                <a16:creationId xmlns:a16="http://schemas.microsoft.com/office/drawing/2014/main" id="{FA9BB80D-EBE2-4541-AE9E-F29EF4F62598}"/>
              </a:ext>
            </a:extLst>
          </p:cNvPr>
          <p:cNvSpPr txBox="1"/>
          <p:nvPr/>
        </p:nvSpPr>
        <p:spPr>
          <a:xfrm>
            <a:off x="1225029" y="2347256"/>
            <a:ext cx="5535614" cy="444994"/>
          </a:xfrm>
          <a:prstGeom prst="rect">
            <a:avLst/>
          </a:prstGeom>
        </p:spPr>
        <p:txBody>
          <a:bodyPr vert="horz" wrap="square" lIns="0" tIns="13970" rIns="0" bIns="0" rtlCol="0">
            <a:spAutoFit/>
          </a:bodyPr>
          <a:lstStyle>
            <a:defPPr>
              <a:defRPr kern="0"/>
            </a:defPPr>
          </a:lstStyle>
          <a:p>
            <a:pPr marL="12700">
              <a:lnSpc>
                <a:spcPct val="100000"/>
              </a:lnSpc>
              <a:spcBef>
                <a:spcPts val="110"/>
              </a:spcBef>
            </a:pPr>
            <a:r>
              <a:rPr lang="pl-PL" sz="2800" b="1" dirty="0">
                <a:latin typeface="+mn-lt"/>
                <a:cs typeface="Lato Black"/>
              </a:rPr>
              <a:t>Wdrożone </a:t>
            </a:r>
            <a:r>
              <a:rPr sz="2800" b="1" spc="-75" dirty="0">
                <a:latin typeface="+mn-lt"/>
                <a:cs typeface="Lato Black"/>
              </a:rPr>
              <a:t> </a:t>
            </a:r>
            <a:r>
              <a:rPr sz="2800" b="1" spc="-10" dirty="0">
                <a:latin typeface="+mn-lt"/>
                <a:cs typeface="Lato Black"/>
              </a:rPr>
              <a:t>funkcjonalności</a:t>
            </a:r>
            <a:endParaRPr sz="2800" dirty="0">
              <a:latin typeface="+mn-lt"/>
              <a:cs typeface="Lato Black"/>
            </a:endParaRPr>
          </a:p>
        </p:txBody>
      </p:sp>
      <p:sp>
        <p:nvSpPr>
          <p:cNvPr id="3" name="pole tekstowe 2">
            <a:extLst>
              <a:ext uri="{FF2B5EF4-FFF2-40B4-BE49-F238E27FC236}">
                <a16:creationId xmlns:a16="http://schemas.microsoft.com/office/drawing/2014/main" id="{E5212A3B-8EAD-4785-BFF1-AA403B9AE8C6}"/>
              </a:ext>
            </a:extLst>
          </p:cNvPr>
          <p:cNvSpPr txBox="1"/>
          <p:nvPr/>
        </p:nvSpPr>
        <p:spPr>
          <a:xfrm>
            <a:off x="1143632" y="2980409"/>
            <a:ext cx="4619628" cy="1477328"/>
          </a:xfrm>
          <a:prstGeom prst="rect">
            <a:avLst/>
          </a:prstGeom>
          <a:noFill/>
        </p:spPr>
        <p:txBody>
          <a:bodyPr wrap="square" rtlCol="0">
            <a:spAutoFit/>
          </a:bodyPr>
          <a:lstStyle/>
          <a:p>
            <a:r>
              <a:rPr lang="pl-PL" b="1" dirty="0">
                <a:solidFill>
                  <a:schemeClr val="tx1"/>
                </a:solidFill>
                <a:latin typeface="+mn-lt"/>
                <a:ea typeface="Calibri" panose="020F0502020204030204" pitchFamily="34" charset="0"/>
                <a:cs typeface="Calibri" panose="020F0502020204030204" pitchFamily="34" charset="0"/>
              </a:rPr>
              <a:t>Operatorzy Platform – Obowiązki Sprawozdawcze OP-OS </a:t>
            </a:r>
          </a:p>
          <a:p>
            <a:r>
              <a:rPr lang="pl-PL" b="1" dirty="0">
                <a:solidFill>
                  <a:schemeClr val="tx1"/>
                </a:solidFill>
                <a:latin typeface="+mn-lt"/>
                <a:ea typeface="Calibri" panose="020F0502020204030204" pitchFamily="34" charset="0"/>
                <a:cs typeface="Calibri" panose="020F0502020204030204" pitchFamily="34" charset="0"/>
              </a:rPr>
              <a:t>Aplikacja WEB DPI</a:t>
            </a:r>
          </a:p>
          <a:p>
            <a:endParaRPr lang="pl-PL" dirty="0">
              <a:solidFill>
                <a:schemeClr val="tx1"/>
              </a:solidFill>
              <a:latin typeface="+mn-lt"/>
              <a:ea typeface="Calibri" panose="020F0502020204030204" pitchFamily="34" charset="0"/>
              <a:cs typeface="Calibri" panose="020F0502020204030204" pitchFamily="34" charset="0"/>
            </a:endParaRPr>
          </a:p>
          <a:p>
            <a:r>
              <a:rPr lang="pl-PL" dirty="0">
                <a:solidFill>
                  <a:schemeClr val="tx1"/>
                </a:solidFill>
                <a:latin typeface="+mn-lt"/>
                <a:ea typeface="Calibri" panose="020F0502020204030204" pitchFamily="34" charset="0"/>
                <a:cs typeface="Calibri" panose="020F0502020204030204" pitchFamily="34" charset="0"/>
              </a:rPr>
              <a:t>1 lipca 2024 r. </a:t>
            </a:r>
          </a:p>
        </p:txBody>
      </p:sp>
      <p:sp>
        <p:nvSpPr>
          <p:cNvPr id="18" name="pole tekstowe 17">
            <a:extLst>
              <a:ext uri="{FF2B5EF4-FFF2-40B4-BE49-F238E27FC236}">
                <a16:creationId xmlns:a16="http://schemas.microsoft.com/office/drawing/2014/main" id="{3F2A60F9-99F0-4205-A952-EE3BBEE2E49E}"/>
              </a:ext>
            </a:extLst>
          </p:cNvPr>
          <p:cNvSpPr txBox="1"/>
          <p:nvPr/>
        </p:nvSpPr>
        <p:spPr>
          <a:xfrm>
            <a:off x="8257030" y="3049928"/>
            <a:ext cx="10683069" cy="1980670"/>
          </a:xfrm>
          <a:prstGeom prst="rect">
            <a:avLst/>
          </a:prstGeom>
          <a:noFill/>
        </p:spPr>
        <p:txBody>
          <a:bodyPr wrap="square">
            <a:spAutoFit/>
          </a:bodyPr>
          <a:lstStyle/>
          <a:p>
            <a:pPr lvl="3">
              <a:tabLst>
                <a:tab pos="518795" algn="l"/>
              </a:tabLst>
            </a:pPr>
            <a:r>
              <a:rPr lang="pl-PL" sz="1800" dirty="0">
                <a:solidFill>
                  <a:schemeClr val="tx1"/>
                </a:solidFill>
                <a:latin typeface="+mn-lt"/>
                <a:ea typeface="Calibri" panose="020F0502020204030204" pitchFamily="34" charset="0"/>
                <a:cs typeface="Calibri" panose="020F0502020204030204" pitchFamily="34" charset="0"/>
              </a:rPr>
              <a:t>Operatorzy platform sprzedażowych, którzy nie korzystają z interfejsu API, mogą wypełniać formularze DPI za pośrednictwem kreatora dokumentów.</a:t>
            </a:r>
          </a:p>
          <a:p>
            <a:pPr lvl="3">
              <a:tabLst>
                <a:tab pos="518795" algn="l"/>
              </a:tabLst>
            </a:pPr>
            <a:r>
              <a:rPr lang="pl-PL" sz="1800" spc="-10" dirty="0">
                <a:solidFill>
                  <a:schemeClr val="tx1"/>
                </a:solidFill>
                <a:latin typeface="+mn-lt"/>
                <a:ea typeface="Calibri" panose="020F0502020204030204" pitchFamily="34" charset="0"/>
                <a:cs typeface="Calibri" panose="020F0502020204030204" pitchFamily="34" charset="0"/>
              </a:rPr>
              <a:t>W 2024 roku uruchomiliśmy aplikację dla operatorów platform sprzedażowych, która umożliwia wypełnienie formularzy DPI-FR i DPI-IS – dzięki temu mniejsi operatorzy platform sprzedażowych, którzy nie korzystają z interfejsu API, mogą rozpocząć realizację zadań związanych z zaimplementowanymi przepisami dyrektywy DAC7. </a:t>
            </a:r>
            <a:endParaRPr lang="pl-PL" sz="1800" dirty="0">
              <a:solidFill>
                <a:schemeClr val="tx1"/>
              </a:solidFill>
              <a:latin typeface="+mn-lt"/>
              <a:ea typeface="Calibri" panose="020F0502020204030204" pitchFamily="34" charset="0"/>
              <a:cs typeface="Calibri" panose="020F0502020204030204" pitchFamily="34" charset="0"/>
            </a:endParaRPr>
          </a:p>
          <a:p>
            <a:pPr lvl="3">
              <a:lnSpc>
                <a:spcPts val="4580"/>
              </a:lnSpc>
              <a:tabLst>
                <a:tab pos="518795" algn="l"/>
              </a:tabLst>
            </a:pPr>
            <a:endParaRPr lang="pl-PL" sz="1800" dirty="0">
              <a:solidFill>
                <a:schemeClr val="tx1"/>
              </a:solidFill>
              <a:latin typeface="+mn-lt"/>
            </a:endParaRPr>
          </a:p>
        </p:txBody>
      </p:sp>
      <p:sp>
        <p:nvSpPr>
          <p:cNvPr id="16" name="pole tekstowe 15">
            <a:extLst>
              <a:ext uri="{FF2B5EF4-FFF2-40B4-BE49-F238E27FC236}">
                <a16:creationId xmlns:a16="http://schemas.microsoft.com/office/drawing/2014/main" id="{2127DFFA-66A5-417F-A52A-2B431564824F}"/>
              </a:ext>
            </a:extLst>
          </p:cNvPr>
          <p:cNvSpPr txBox="1"/>
          <p:nvPr/>
        </p:nvSpPr>
        <p:spPr>
          <a:xfrm>
            <a:off x="1150474" y="4998029"/>
            <a:ext cx="4612786" cy="1477328"/>
          </a:xfrm>
          <a:prstGeom prst="rect">
            <a:avLst/>
          </a:prstGeom>
          <a:noFill/>
        </p:spPr>
        <p:txBody>
          <a:bodyPr wrap="square" rtlCol="0">
            <a:spAutoFit/>
          </a:bodyPr>
          <a:lstStyle/>
          <a:p>
            <a:r>
              <a:rPr lang="pl-PL" b="1" dirty="0">
                <a:solidFill>
                  <a:schemeClr val="tx1"/>
                </a:solidFill>
                <a:latin typeface="+mn-lt"/>
                <a:ea typeface="Calibri" panose="020F0502020204030204" pitchFamily="34" charset="0"/>
                <a:cs typeface="Calibri" panose="020F0502020204030204" pitchFamily="34" charset="0"/>
              </a:rPr>
              <a:t>Operatorzy Platform – Obowiązki Sprawozdawcze OP-OS </a:t>
            </a:r>
          </a:p>
          <a:p>
            <a:r>
              <a:rPr lang="pl-PL" b="1" dirty="0">
                <a:latin typeface="+mn-lt"/>
                <a:ea typeface="Calibri" panose="020F0502020204030204" pitchFamily="34" charset="0"/>
                <a:cs typeface="Calibri" panose="020F0502020204030204" pitchFamily="34" charset="0"/>
              </a:rPr>
              <a:t>Komponent Wymiany Danych (KWD</a:t>
            </a:r>
            <a:r>
              <a:rPr lang="pl-PL" dirty="0">
                <a:latin typeface="+mn-lt"/>
                <a:ea typeface="Calibri" panose="020F0502020204030204" pitchFamily="34" charset="0"/>
                <a:cs typeface="Calibri" panose="020F0502020204030204" pitchFamily="34" charset="0"/>
              </a:rPr>
              <a:t>)</a:t>
            </a:r>
          </a:p>
          <a:p>
            <a:endParaRPr lang="pl-PL" dirty="0">
              <a:latin typeface="+mn-lt"/>
              <a:ea typeface="Calibri" panose="020F0502020204030204" pitchFamily="34" charset="0"/>
              <a:cs typeface="Calibri" panose="020F0502020204030204" pitchFamily="34" charset="0"/>
            </a:endParaRPr>
          </a:p>
          <a:p>
            <a:r>
              <a:rPr lang="pl-PL" dirty="0">
                <a:latin typeface="+mn-lt"/>
                <a:ea typeface="Calibri" panose="020F0502020204030204" pitchFamily="34" charset="0"/>
                <a:cs typeface="Calibri" panose="020F0502020204030204" pitchFamily="34" charset="0"/>
              </a:rPr>
              <a:t>1 lipca 2024 r.</a:t>
            </a:r>
          </a:p>
        </p:txBody>
      </p:sp>
      <p:sp>
        <p:nvSpPr>
          <p:cNvPr id="17" name="pole tekstowe 16">
            <a:extLst>
              <a:ext uri="{FF2B5EF4-FFF2-40B4-BE49-F238E27FC236}">
                <a16:creationId xmlns:a16="http://schemas.microsoft.com/office/drawing/2014/main" id="{664479D5-7690-4902-8D36-93FCDFD0117B}"/>
              </a:ext>
            </a:extLst>
          </p:cNvPr>
          <p:cNvSpPr txBox="1"/>
          <p:nvPr/>
        </p:nvSpPr>
        <p:spPr>
          <a:xfrm>
            <a:off x="8257030" y="4879470"/>
            <a:ext cx="11079587" cy="646331"/>
          </a:xfrm>
          <a:prstGeom prst="rect">
            <a:avLst/>
          </a:prstGeom>
          <a:noFill/>
        </p:spPr>
        <p:txBody>
          <a:bodyPr wrap="square">
            <a:spAutoFit/>
          </a:bodyPr>
          <a:lstStyle/>
          <a:p>
            <a:pPr lvl="3">
              <a:tabLst>
                <a:tab pos="518795" algn="l"/>
              </a:tabLst>
            </a:pPr>
            <a:r>
              <a:rPr lang="pl-PL" dirty="0">
                <a:solidFill>
                  <a:schemeClr val="tx1"/>
                </a:solidFill>
                <a:latin typeface="+mn-lt"/>
                <a:ea typeface="Calibri" panose="020F0502020204030204" pitchFamily="34" charset="0"/>
                <a:cs typeface="Calibri" panose="020F0502020204030204" pitchFamily="34" charset="0"/>
              </a:rPr>
              <a:t>Narzędzie umożliwiające przygotowanie pliku formularza DPI do podpisu oraz jego wysyłkę do Szefa KAS po stosownej walidacji.</a:t>
            </a:r>
            <a:endParaRPr lang="pl-PL" sz="1800" dirty="0">
              <a:solidFill>
                <a:schemeClr val="tx1"/>
              </a:solidFill>
              <a:latin typeface="+mn-lt"/>
              <a:ea typeface="Calibri" panose="020F0502020204030204" pitchFamily="34" charset="0"/>
              <a:cs typeface="Calibri" panose="020F0502020204030204" pitchFamily="34" charset="0"/>
            </a:endParaRPr>
          </a:p>
        </p:txBody>
      </p:sp>
      <p:sp>
        <p:nvSpPr>
          <p:cNvPr id="19" name="pole tekstowe 18">
            <a:extLst>
              <a:ext uri="{FF2B5EF4-FFF2-40B4-BE49-F238E27FC236}">
                <a16:creationId xmlns:a16="http://schemas.microsoft.com/office/drawing/2014/main" id="{FF0F6A88-4402-4F82-9CC8-11433D535C55}"/>
              </a:ext>
            </a:extLst>
          </p:cNvPr>
          <p:cNvSpPr txBox="1"/>
          <p:nvPr/>
        </p:nvSpPr>
        <p:spPr>
          <a:xfrm>
            <a:off x="1155010" y="7015649"/>
            <a:ext cx="6795436" cy="1839606"/>
          </a:xfrm>
          <a:prstGeom prst="rect">
            <a:avLst/>
          </a:prstGeom>
          <a:noFill/>
        </p:spPr>
        <p:txBody>
          <a:bodyPr wrap="square">
            <a:spAutoFit/>
          </a:bodyPr>
          <a:lstStyle/>
          <a:p>
            <a:pPr marR="5080">
              <a:lnSpc>
                <a:spcPts val="2180"/>
              </a:lnSpc>
              <a:spcBef>
                <a:spcPts val="100"/>
              </a:spcBef>
            </a:pPr>
            <a:r>
              <a:rPr lang="pl-PL" b="1" dirty="0">
                <a:solidFill>
                  <a:schemeClr val="tx1"/>
                </a:solidFill>
                <a:latin typeface="+mn-lt"/>
                <a:ea typeface="Calibri" panose="020F0502020204030204" pitchFamily="34" charset="0"/>
                <a:cs typeface="Calibri" panose="020F0502020204030204" pitchFamily="34" charset="0"/>
              </a:rPr>
              <a:t>Centrum Transparentności – JPK</a:t>
            </a:r>
            <a:r>
              <a:rPr lang="pl-PL" b="1" dirty="0">
                <a:solidFill>
                  <a:srgbClr val="00B050"/>
                </a:solidFill>
                <a:latin typeface="+mn-lt"/>
                <a:ea typeface="Calibri" panose="020F0502020204030204" pitchFamily="34" charset="0"/>
                <a:cs typeface="Calibri" panose="020F0502020204030204" pitchFamily="34" charset="0"/>
              </a:rPr>
              <a:t>_</a:t>
            </a:r>
            <a:r>
              <a:rPr lang="pl-PL" b="1" dirty="0">
                <a:solidFill>
                  <a:schemeClr val="tx1"/>
                </a:solidFill>
                <a:latin typeface="+mn-lt"/>
                <a:ea typeface="Calibri" panose="020F0502020204030204" pitchFamily="34" charset="0"/>
                <a:cs typeface="Calibri" panose="020F0502020204030204" pitchFamily="34" charset="0"/>
              </a:rPr>
              <a:t>PD</a:t>
            </a:r>
          </a:p>
          <a:p>
            <a:pPr marR="5080">
              <a:lnSpc>
                <a:spcPts val="2180"/>
              </a:lnSpc>
              <a:spcBef>
                <a:spcPts val="100"/>
              </a:spcBef>
            </a:pPr>
            <a:endParaRPr lang="pl-PL" b="1" dirty="0">
              <a:solidFill>
                <a:schemeClr val="tx1"/>
              </a:solidFill>
              <a:latin typeface="+mn-lt"/>
              <a:ea typeface="Calibri" panose="020F0502020204030204" pitchFamily="34" charset="0"/>
              <a:cs typeface="Calibri" panose="020F0502020204030204" pitchFamily="34" charset="0"/>
            </a:endParaRPr>
          </a:p>
          <a:p>
            <a:pPr marR="5080">
              <a:lnSpc>
                <a:spcPts val="2180"/>
              </a:lnSpc>
              <a:spcBef>
                <a:spcPts val="100"/>
              </a:spcBef>
            </a:pPr>
            <a:r>
              <a:rPr lang="pl-PL" spc="-10" dirty="0">
                <a:solidFill>
                  <a:schemeClr val="tx1"/>
                </a:solidFill>
                <a:latin typeface="+mn-lt"/>
                <a:ea typeface="Calibri" panose="020F0502020204030204" pitchFamily="34" charset="0"/>
                <a:cs typeface="Calibri" panose="020F0502020204030204" pitchFamily="34" charset="0"/>
              </a:rPr>
              <a:t>Interaktywne Formularze w zakresie JPK_EWP, </a:t>
            </a:r>
            <a:r>
              <a:rPr lang="pl-PL" spc="-10" dirty="0" err="1">
                <a:solidFill>
                  <a:schemeClr val="tx1"/>
                </a:solidFill>
                <a:latin typeface="+mn-lt"/>
                <a:ea typeface="Calibri" panose="020F0502020204030204" pitchFamily="34" charset="0"/>
                <a:cs typeface="Calibri" panose="020F0502020204030204" pitchFamily="34" charset="0"/>
              </a:rPr>
              <a:t>JPK_PKPiR</a:t>
            </a:r>
            <a:r>
              <a:rPr lang="pl-PL" spc="-10" dirty="0">
                <a:solidFill>
                  <a:schemeClr val="tx1"/>
                </a:solidFill>
                <a:latin typeface="+mn-lt"/>
                <a:ea typeface="Calibri" panose="020F0502020204030204" pitchFamily="34" charset="0"/>
                <a:cs typeface="Calibri" panose="020F0502020204030204" pitchFamily="34" charset="0"/>
              </a:rPr>
              <a:t>. </a:t>
            </a:r>
          </a:p>
          <a:p>
            <a:pPr marR="5080">
              <a:lnSpc>
                <a:spcPts val="2180"/>
              </a:lnSpc>
              <a:spcBef>
                <a:spcPts val="100"/>
              </a:spcBef>
            </a:pPr>
            <a:r>
              <a:rPr lang="pl-PL" spc="-10" dirty="0">
                <a:solidFill>
                  <a:schemeClr val="tx1"/>
                </a:solidFill>
                <a:latin typeface="+mn-lt"/>
                <a:ea typeface="Calibri" panose="020F0502020204030204" pitchFamily="34" charset="0"/>
                <a:cs typeface="Calibri" panose="020F0502020204030204" pitchFamily="34" charset="0"/>
              </a:rPr>
              <a:t>i JPK_ST </a:t>
            </a:r>
          </a:p>
          <a:p>
            <a:pPr marR="5080">
              <a:lnSpc>
                <a:spcPts val="2180"/>
              </a:lnSpc>
              <a:spcBef>
                <a:spcPts val="100"/>
              </a:spcBef>
            </a:pPr>
            <a:endParaRPr lang="pl-PL" spc="-10" dirty="0">
              <a:solidFill>
                <a:schemeClr val="tx1"/>
              </a:solidFill>
              <a:latin typeface="+mn-lt"/>
              <a:ea typeface="Calibri" panose="020F0502020204030204" pitchFamily="34" charset="0"/>
              <a:cs typeface="Calibri" panose="020F0502020204030204" pitchFamily="34" charset="0"/>
            </a:endParaRPr>
          </a:p>
          <a:p>
            <a:pPr marR="5080">
              <a:lnSpc>
                <a:spcPts val="2180"/>
              </a:lnSpc>
              <a:spcBef>
                <a:spcPts val="100"/>
              </a:spcBef>
            </a:pPr>
            <a:r>
              <a:rPr lang="pl-PL" spc="-10" dirty="0">
                <a:solidFill>
                  <a:schemeClr val="tx1"/>
                </a:solidFill>
                <a:latin typeface="+mn-lt"/>
                <a:ea typeface="Calibri" panose="020F0502020204030204" pitchFamily="34" charset="0"/>
                <a:cs typeface="Calibri" panose="020F0502020204030204" pitchFamily="34" charset="0"/>
              </a:rPr>
              <a:t>Grudzień 2025 r.</a:t>
            </a:r>
          </a:p>
        </p:txBody>
      </p:sp>
      <p:sp>
        <p:nvSpPr>
          <p:cNvPr id="20" name="pole tekstowe 19">
            <a:extLst>
              <a:ext uri="{FF2B5EF4-FFF2-40B4-BE49-F238E27FC236}">
                <a16:creationId xmlns:a16="http://schemas.microsoft.com/office/drawing/2014/main" id="{97672C11-BA11-4AD6-9EF9-DF5C0AB29097}"/>
              </a:ext>
            </a:extLst>
          </p:cNvPr>
          <p:cNvSpPr txBox="1"/>
          <p:nvPr/>
        </p:nvSpPr>
        <p:spPr>
          <a:xfrm>
            <a:off x="8345333" y="6916251"/>
            <a:ext cx="10143357" cy="2942472"/>
          </a:xfrm>
          <a:prstGeom prst="rect">
            <a:avLst/>
          </a:prstGeom>
          <a:noFill/>
        </p:spPr>
        <p:txBody>
          <a:bodyPr wrap="square">
            <a:spAutoFit/>
          </a:bodyPr>
          <a:lstStyle/>
          <a:p>
            <a:pPr marR="5080">
              <a:lnSpc>
                <a:spcPts val="2180"/>
              </a:lnSpc>
              <a:spcBef>
                <a:spcPts val="100"/>
              </a:spcBef>
            </a:pPr>
            <a:r>
              <a:rPr lang="pl-PL" dirty="0">
                <a:solidFill>
                  <a:schemeClr val="tx1"/>
                </a:solidFill>
                <a:latin typeface="+mn-lt"/>
                <a:ea typeface="Calibri" panose="020F0502020204030204" pitchFamily="34" charset="0"/>
                <a:cs typeface="Calibri" panose="020F0502020204030204" pitchFamily="34" charset="0"/>
              </a:rPr>
              <a:t>Interaktywne Formularze JPK_EWP /</a:t>
            </a:r>
            <a:r>
              <a:rPr lang="pl-PL" dirty="0" err="1">
                <a:solidFill>
                  <a:schemeClr val="tx1"/>
                </a:solidFill>
                <a:latin typeface="+mn-lt"/>
                <a:ea typeface="Calibri" panose="020F0502020204030204" pitchFamily="34" charset="0"/>
                <a:cs typeface="Calibri" panose="020F0502020204030204" pitchFamily="34" charset="0"/>
              </a:rPr>
              <a:t>JPK_PKPiR</a:t>
            </a:r>
            <a:r>
              <a:rPr lang="pl-PL" dirty="0">
                <a:solidFill>
                  <a:schemeClr val="tx1"/>
                </a:solidFill>
                <a:latin typeface="+mn-lt"/>
                <a:ea typeface="Calibri" panose="020F0502020204030204" pitchFamily="34" charset="0"/>
                <a:cs typeface="Calibri" panose="020F0502020204030204" pitchFamily="34" charset="0"/>
              </a:rPr>
              <a:t>/ JPK_ST umożliwiają w sposób intuicyjny złożenie formularzy przez podmioty zobowiązane do prowadzenia ewidencji podatkowych w formie elektronicznej.</a:t>
            </a:r>
          </a:p>
          <a:p>
            <a:pPr marR="5080">
              <a:lnSpc>
                <a:spcPts val="2180"/>
              </a:lnSpc>
              <a:spcBef>
                <a:spcPts val="100"/>
              </a:spcBef>
            </a:pPr>
            <a:r>
              <a:rPr lang="pl-PL" dirty="0">
                <a:solidFill>
                  <a:schemeClr val="tx1"/>
                </a:solidFill>
                <a:latin typeface="+mn-lt"/>
                <a:ea typeface="Calibri" panose="020F0502020204030204" pitchFamily="34" charset="0"/>
                <a:cs typeface="Calibri" panose="020F0502020204030204" pitchFamily="34" charset="0"/>
              </a:rPr>
              <a:t>Nowoczesna, przyjazna, bezpieczna i wielokanałowa obsługa podatnika wynikająca z rozwoju digitalizacji organów podatkowych. </a:t>
            </a:r>
          </a:p>
          <a:p>
            <a:pPr marR="5080">
              <a:lnSpc>
                <a:spcPts val="2180"/>
              </a:lnSpc>
              <a:spcBef>
                <a:spcPts val="100"/>
              </a:spcBef>
            </a:pPr>
            <a:r>
              <a:rPr lang="pl-PL" dirty="0">
                <a:solidFill>
                  <a:schemeClr val="tx1"/>
                </a:solidFill>
                <a:latin typeface="+mn-lt"/>
                <a:ea typeface="Calibri" panose="020F0502020204030204" pitchFamily="34" charset="0"/>
                <a:cs typeface="Calibri" panose="020F0502020204030204" pitchFamily="34" charset="0"/>
              </a:rPr>
              <a:t>Ustrukturyzowana forma przekazywanych danych podatkowych, możliwość odtworzenia dokumentacji księgowej, przechowywanie złożonych plików JPK_PD minimum 6 lat. </a:t>
            </a:r>
            <a:br>
              <a:rPr lang="pl-PL" dirty="0">
                <a:solidFill>
                  <a:schemeClr val="tx1"/>
                </a:solidFill>
                <a:latin typeface="+mn-lt"/>
                <a:ea typeface="Calibri" panose="020F0502020204030204" pitchFamily="34" charset="0"/>
                <a:cs typeface="Calibri" panose="020F0502020204030204" pitchFamily="34" charset="0"/>
              </a:rPr>
            </a:br>
            <a:r>
              <a:rPr lang="pl-PL" dirty="0">
                <a:solidFill>
                  <a:schemeClr val="tx1"/>
                </a:solidFill>
                <a:latin typeface="+mn-lt"/>
                <a:ea typeface="Calibri" panose="020F0502020204030204" pitchFamily="34" charset="0"/>
                <a:cs typeface="Calibri" panose="020F0502020204030204" pitchFamily="34" charset="0"/>
              </a:rPr>
              <a:t>Ograniczenie liczby kontroli w siedzibie podatnika. Zapewnienie uczciwej konkurencji na rynku poprzez kierowanie działań do podatników niewywiązujących się z obowiązków podatkowych, wzmacnianie pozycji rzetelnie rozliczających się przedsiębiorców. </a:t>
            </a:r>
          </a:p>
          <a:p>
            <a:pPr marR="5080">
              <a:lnSpc>
                <a:spcPts val="2180"/>
              </a:lnSpc>
              <a:spcBef>
                <a:spcPts val="100"/>
              </a:spcBef>
            </a:pPr>
            <a:r>
              <a:rPr lang="pl-PL" dirty="0">
                <a:solidFill>
                  <a:schemeClr val="tx1"/>
                </a:solidFill>
                <a:latin typeface="+mn-lt"/>
                <a:ea typeface="Calibri" panose="020F0502020204030204" pitchFamily="34" charset="0"/>
                <a:cs typeface="Calibri" panose="020F0502020204030204" pitchFamily="34" charset="0"/>
              </a:rPr>
              <a:t>Udostępnienie podatnikom i integratorom z odpowiednim wyprzedzeniem integracji z JPK_PD. </a:t>
            </a:r>
          </a:p>
        </p:txBody>
      </p:sp>
      <p:sp>
        <p:nvSpPr>
          <p:cNvPr id="21" name="object 18">
            <a:extLst>
              <a:ext uri="{FF2B5EF4-FFF2-40B4-BE49-F238E27FC236}">
                <a16:creationId xmlns:a16="http://schemas.microsoft.com/office/drawing/2014/main" id="{D77F55C0-29E9-450D-B2CE-EC9BD13B6662}"/>
              </a:ext>
            </a:extLst>
          </p:cNvPr>
          <p:cNvSpPr/>
          <p:nvPr/>
        </p:nvSpPr>
        <p:spPr>
          <a:xfrm>
            <a:off x="1225029" y="67214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a:latin typeface="+mn-lt"/>
            </a:endParaRPr>
          </a:p>
        </p:txBody>
      </p:sp>
      <p:sp>
        <p:nvSpPr>
          <p:cNvPr id="22" name="pole tekstowe 21">
            <a:extLst>
              <a:ext uri="{FF2B5EF4-FFF2-40B4-BE49-F238E27FC236}">
                <a16:creationId xmlns:a16="http://schemas.microsoft.com/office/drawing/2014/main" id="{00511FBE-271A-4488-B11F-EE97FDF02040}"/>
              </a:ext>
            </a:extLst>
          </p:cNvPr>
          <p:cNvSpPr txBox="1"/>
          <p:nvPr/>
        </p:nvSpPr>
        <p:spPr>
          <a:xfrm>
            <a:off x="1137534" y="1432319"/>
            <a:ext cx="10051142" cy="769441"/>
          </a:xfrm>
          <a:prstGeom prst="rect">
            <a:avLst/>
          </a:prstGeom>
          <a:noFill/>
        </p:spPr>
        <p:txBody>
          <a:bodyPr wrap="square">
            <a:spAutoFit/>
          </a:bodyPr>
          <a:lstStyle/>
          <a:p>
            <a:pPr marL="12700">
              <a:lnSpc>
                <a:spcPct val="100000"/>
              </a:lnSpc>
              <a:spcBef>
                <a:spcPts val="95"/>
              </a:spcBef>
            </a:pPr>
            <a:r>
              <a:rPr lang="pl-PL" sz="4400" b="1" dirty="0">
                <a:latin typeface="+mn-lt"/>
                <a:cs typeface="Lato Black"/>
              </a:rPr>
              <a:t>Inne inicjatywy/projekty</a:t>
            </a:r>
            <a:endParaRPr lang="pl-PL" sz="4400" dirty="0">
              <a:latin typeface="+mn-lt"/>
              <a:cs typeface="Lato Black"/>
            </a:endParaRPr>
          </a:p>
        </p:txBody>
      </p:sp>
    </p:spTree>
    <p:extLst>
      <p:ext uri="{BB962C8B-B14F-4D97-AF65-F5344CB8AC3E}">
        <p14:creationId xmlns:p14="http://schemas.microsoft.com/office/powerpoint/2010/main" val="41817992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object 37"/>
          <p:cNvSpPr txBox="1">
            <a:spLocks noGrp="1"/>
          </p:cNvSpPr>
          <p:nvPr>
            <p:ph type="dt" sz="half" idx="6"/>
          </p:nvPr>
        </p:nvSpPr>
        <p:spPr>
          <a:prstGeom prst="rect">
            <a:avLst/>
          </a:prstGeom>
        </p:spPr>
        <p:txBody>
          <a:bodyPr vert="horz" wrap="square" lIns="0" tIns="27940" rIns="0" bIns="0" rtlCol="0">
            <a:spAutoFit/>
          </a:bodyPr>
          <a:lstStyle/>
          <a:p>
            <a:pPr marL="12700">
              <a:lnSpc>
                <a:spcPct val="100000"/>
              </a:lnSpc>
              <a:spcBef>
                <a:spcPts val="220"/>
              </a:spcBef>
              <a:tabLst>
                <a:tab pos="2276475" algn="l"/>
                <a:tab pos="2463165" algn="l"/>
              </a:tabLst>
            </a:pPr>
            <a:r>
              <a:rPr spc="120" dirty="0"/>
              <a:t>Ministerstwo</a:t>
            </a:r>
            <a:r>
              <a:rPr spc="290" dirty="0"/>
              <a:t> </a:t>
            </a:r>
            <a:r>
              <a:rPr spc="114" dirty="0"/>
              <a:t>Finansów</a:t>
            </a:r>
            <a:r>
              <a:rPr dirty="0"/>
              <a:t>	</a:t>
            </a:r>
            <a:r>
              <a:rPr b="0" spc="-50" dirty="0">
                <a:latin typeface="Open Sans"/>
                <a:cs typeface="Open Sans"/>
              </a:rPr>
              <a:t>/</a:t>
            </a:r>
            <a:r>
              <a:rPr b="0" dirty="0">
                <a:latin typeface="Open Sans"/>
                <a:cs typeface="Open Sans"/>
              </a:rPr>
              <a:t>	</a:t>
            </a:r>
            <a:r>
              <a:rPr b="0" spc="110" dirty="0">
                <a:latin typeface="Open Sans"/>
                <a:cs typeface="Open Sans"/>
              </a:rPr>
              <a:t>gov.pl/finanse </a:t>
            </a:r>
          </a:p>
        </p:txBody>
      </p:sp>
      <p:sp>
        <p:nvSpPr>
          <p:cNvPr id="38" name="object 38"/>
          <p:cNvSpPr txBox="1">
            <a:spLocks noGrp="1"/>
          </p:cNvSpPr>
          <p:nvPr>
            <p:ph type="ftr" sz="quarter" idx="5"/>
          </p:nvPr>
        </p:nvSpPr>
        <p:spPr>
          <a:prstGeom prst="rect">
            <a:avLst/>
          </a:prstGeom>
        </p:spPr>
        <p:txBody>
          <a:bodyPr vert="horz" wrap="square" lIns="0" tIns="27940" rIns="0" bIns="0" rtlCol="0">
            <a:spAutoFit/>
          </a:bodyPr>
          <a:lstStyle/>
          <a:p>
            <a:pPr marL="12700">
              <a:lnSpc>
                <a:spcPct val="100000"/>
              </a:lnSpc>
              <a:spcBef>
                <a:spcPts val="220"/>
              </a:spcBef>
              <a:tabLst>
                <a:tab pos="3196590" algn="l"/>
                <a:tab pos="3382645" algn="l"/>
              </a:tabLst>
            </a:pPr>
            <a:r>
              <a:rPr spc="120" dirty="0"/>
              <a:t>Krajowa</a:t>
            </a:r>
            <a:r>
              <a:rPr spc="265" dirty="0"/>
              <a:t> </a:t>
            </a:r>
            <a:r>
              <a:rPr spc="130" dirty="0"/>
              <a:t>Administracja</a:t>
            </a:r>
            <a:r>
              <a:rPr spc="270" dirty="0"/>
              <a:t> </a:t>
            </a:r>
            <a:r>
              <a:rPr spc="105" dirty="0"/>
              <a:t>Skarbowa</a:t>
            </a:r>
            <a:r>
              <a:rPr dirty="0"/>
              <a:t>	</a:t>
            </a:r>
            <a:r>
              <a:rPr b="0" spc="-50" dirty="0">
                <a:latin typeface="Open Sans"/>
                <a:cs typeface="Open Sans"/>
              </a:rPr>
              <a:t>/</a:t>
            </a:r>
            <a:r>
              <a:rPr b="0" dirty="0">
                <a:latin typeface="Open Sans"/>
                <a:cs typeface="Open Sans"/>
              </a:rPr>
              <a:t>	</a:t>
            </a:r>
            <a:r>
              <a:rPr b="0" spc="114" dirty="0">
                <a:latin typeface="Open Sans"/>
                <a:cs typeface="Open Sans"/>
              </a:rPr>
              <a:t>gov.pl/kas </a:t>
            </a:r>
          </a:p>
        </p:txBody>
      </p:sp>
      <p:sp>
        <p:nvSpPr>
          <p:cNvPr id="39" name="object 39"/>
          <p:cNvSpPr txBox="1">
            <a:spLocks noGrp="1"/>
          </p:cNvSpPr>
          <p:nvPr>
            <p:ph type="sldNum" sz="quarter" idx="7"/>
          </p:nvPr>
        </p:nvSpPr>
        <p:spPr>
          <a:xfrm>
            <a:off x="18929260" y="10751027"/>
            <a:ext cx="342990" cy="212879"/>
          </a:xfrm>
          <a:prstGeom prst="rect">
            <a:avLst/>
          </a:prstGeom>
        </p:spPr>
        <p:txBody>
          <a:bodyPr vert="horz" wrap="square" lIns="0" tIns="27940" rIns="0" bIns="0" rtlCol="0">
            <a:spAutoFit/>
          </a:bodyPr>
          <a:lstStyle/>
          <a:p>
            <a:pPr marL="38100">
              <a:lnSpc>
                <a:spcPct val="100000"/>
              </a:lnSpc>
              <a:spcBef>
                <a:spcPts val="220"/>
              </a:spcBef>
            </a:pPr>
            <a:fld id="{81D60167-4931-47E6-BA6A-407CBD079E47}" type="slidenum">
              <a:rPr spc="-50" dirty="0"/>
              <a:t>38</a:t>
            </a:fld>
            <a:endParaRPr spc="-50" dirty="0"/>
          </a:p>
        </p:txBody>
      </p:sp>
      <p:sp>
        <p:nvSpPr>
          <p:cNvPr id="52" name="object 24">
            <a:extLst>
              <a:ext uri="{FF2B5EF4-FFF2-40B4-BE49-F238E27FC236}">
                <a16:creationId xmlns:a16="http://schemas.microsoft.com/office/drawing/2014/main" id="{C34D2487-6520-4EA2-88DD-025D8BFA2DFC}"/>
              </a:ext>
            </a:extLst>
          </p:cNvPr>
          <p:cNvSpPr txBox="1"/>
          <p:nvPr/>
        </p:nvSpPr>
        <p:spPr>
          <a:xfrm>
            <a:off x="8345334" y="2891827"/>
            <a:ext cx="10238316" cy="868828"/>
          </a:xfrm>
          <a:prstGeom prst="rect">
            <a:avLst/>
          </a:prstGeom>
        </p:spPr>
        <p:txBody>
          <a:bodyPr vert="horz" wrap="square" lIns="0" tIns="12065" rIns="0" bIns="0" rtlCol="0">
            <a:spAutoFit/>
          </a:bodyPr>
          <a:lstStyle/>
          <a:p>
            <a:pPr marL="12700">
              <a:lnSpc>
                <a:spcPct val="100000"/>
              </a:lnSpc>
              <a:spcBef>
                <a:spcPts val="95"/>
              </a:spcBef>
            </a:pPr>
            <a:r>
              <a:rPr lang="pl-PL" dirty="0">
                <a:solidFill>
                  <a:schemeClr val="tx1"/>
                </a:solidFill>
                <a:latin typeface="+mn-lt"/>
                <a:ea typeface="Calibri" panose="020F0502020204030204" pitchFamily="34" charset="0"/>
                <a:cs typeface="Calibri" panose="020F0502020204030204" pitchFamily="34" charset="0"/>
              </a:rPr>
              <a:t>W 2025 r. Klienci umówili 4 282 625 wizyt, z czego: Internet 1 769 468, Urzędnik 2 513 157. </a:t>
            </a:r>
          </a:p>
          <a:p>
            <a:pPr marL="12700">
              <a:lnSpc>
                <a:spcPct val="100000"/>
              </a:lnSpc>
              <a:spcBef>
                <a:spcPts val="95"/>
              </a:spcBef>
            </a:pPr>
            <a:r>
              <a:rPr lang="pl-PL" dirty="0">
                <a:solidFill>
                  <a:schemeClr val="tx1"/>
                </a:solidFill>
                <a:latin typeface="+mn-lt"/>
                <a:ea typeface="Calibri" panose="020F0502020204030204" pitchFamily="34" charset="0"/>
                <a:cs typeface="Calibri" panose="020F0502020204030204" pitchFamily="34" charset="0"/>
              </a:rPr>
              <a:t>W I - III kwartale 2026 r. Klienci umówili 3 258 206 wizyt, z czego: Internet 1 129 715, Urzędnik 2 128 491.</a:t>
            </a:r>
          </a:p>
          <a:p>
            <a:pPr marL="12700">
              <a:lnSpc>
                <a:spcPct val="100000"/>
              </a:lnSpc>
              <a:spcBef>
                <a:spcPts val="95"/>
              </a:spcBef>
            </a:pPr>
            <a:endParaRPr lang="pl-PL" dirty="0">
              <a:solidFill>
                <a:schemeClr val="tx1"/>
              </a:solidFill>
              <a:highlight>
                <a:srgbClr val="FFFF00"/>
              </a:highlight>
              <a:latin typeface="Calibri" panose="020F0502020204030204" pitchFamily="34" charset="0"/>
              <a:ea typeface="Calibri" panose="020F0502020204030204" pitchFamily="34" charset="0"/>
              <a:cs typeface="Calibri" panose="020F0502020204030204" pitchFamily="34" charset="0"/>
            </a:endParaRPr>
          </a:p>
        </p:txBody>
      </p:sp>
      <p:sp>
        <p:nvSpPr>
          <p:cNvPr id="62" name="object 24">
            <a:extLst>
              <a:ext uri="{FF2B5EF4-FFF2-40B4-BE49-F238E27FC236}">
                <a16:creationId xmlns:a16="http://schemas.microsoft.com/office/drawing/2014/main" id="{D7128E54-0C50-4C8A-B875-F463F355B6F1}"/>
              </a:ext>
            </a:extLst>
          </p:cNvPr>
          <p:cNvSpPr txBox="1"/>
          <p:nvPr/>
        </p:nvSpPr>
        <p:spPr>
          <a:xfrm>
            <a:off x="8532509" y="3998524"/>
            <a:ext cx="7175500" cy="289182"/>
          </a:xfrm>
          <a:prstGeom prst="rect">
            <a:avLst/>
          </a:prstGeom>
        </p:spPr>
        <p:txBody>
          <a:bodyPr vert="horz" wrap="square" lIns="0" tIns="12065" rIns="0" bIns="0" rtlCol="0">
            <a:spAutoFit/>
          </a:bodyPr>
          <a:lstStyle/>
          <a:p>
            <a:pPr marL="12700">
              <a:lnSpc>
                <a:spcPct val="100000"/>
              </a:lnSpc>
              <a:spcBef>
                <a:spcPts val="95"/>
              </a:spcBef>
            </a:pPr>
            <a:endParaRPr dirty="0">
              <a:solidFill>
                <a:schemeClr val="tx1"/>
              </a:solidFill>
              <a:latin typeface="+mn-lt"/>
              <a:cs typeface="Lato"/>
            </a:endParaRPr>
          </a:p>
        </p:txBody>
      </p:sp>
      <p:sp>
        <p:nvSpPr>
          <p:cNvPr id="63" name="object 27">
            <a:extLst>
              <a:ext uri="{FF2B5EF4-FFF2-40B4-BE49-F238E27FC236}">
                <a16:creationId xmlns:a16="http://schemas.microsoft.com/office/drawing/2014/main" id="{A4E1AE09-A27B-4550-965C-C4BB5941F615}"/>
              </a:ext>
            </a:extLst>
          </p:cNvPr>
          <p:cNvSpPr txBox="1"/>
          <p:nvPr/>
        </p:nvSpPr>
        <p:spPr>
          <a:xfrm>
            <a:off x="1165222" y="2929018"/>
            <a:ext cx="5677218" cy="333425"/>
          </a:xfrm>
          <a:prstGeom prst="rect">
            <a:avLst/>
          </a:prstGeom>
        </p:spPr>
        <p:txBody>
          <a:bodyPr vert="horz" wrap="square" lIns="0" tIns="12700" rIns="0" bIns="0" rtlCol="0">
            <a:spAutoFit/>
          </a:bodyPr>
          <a:lstStyle/>
          <a:p>
            <a:pPr marL="12700" marR="5080">
              <a:lnSpc>
                <a:spcPct val="124900"/>
              </a:lnSpc>
              <a:spcBef>
                <a:spcPts val="100"/>
              </a:spcBef>
            </a:pPr>
            <a:r>
              <a:rPr lang="pl-PL" spc="-10" dirty="0">
                <a:solidFill>
                  <a:schemeClr val="tx1"/>
                </a:solidFill>
                <a:latin typeface="+mn-lt"/>
                <a:ea typeface="Calibri" panose="020F0502020204030204" pitchFamily="34" charset="0"/>
                <a:cs typeface="Calibri" panose="020F0502020204030204" pitchFamily="34" charset="0"/>
              </a:rPr>
              <a:t>Usługa </a:t>
            </a:r>
            <a:r>
              <a:rPr lang="pl-PL" b="1" spc="-10" dirty="0">
                <a:solidFill>
                  <a:schemeClr val="tx1"/>
                </a:solidFill>
                <a:latin typeface="+mn-lt"/>
                <a:ea typeface="Calibri" panose="020F0502020204030204" pitchFamily="34" charset="0"/>
                <a:cs typeface="Calibri" panose="020F0502020204030204" pitchFamily="34" charset="0"/>
              </a:rPr>
              <a:t>Umów wizytę. </a:t>
            </a:r>
            <a:endParaRPr b="1" dirty="0">
              <a:solidFill>
                <a:schemeClr val="tx1"/>
              </a:solidFill>
              <a:latin typeface="+mn-lt"/>
              <a:ea typeface="Calibri" panose="020F0502020204030204" pitchFamily="34" charset="0"/>
              <a:cs typeface="Calibri" panose="020F0502020204030204" pitchFamily="34" charset="0"/>
            </a:endParaRPr>
          </a:p>
        </p:txBody>
      </p:sp>
      <p:sp>
        <p:nvSpPr>
          <p:cNvPr id="3" name="object 9">
            <a:extLst>
              <a:ext uri="{FF2B5EF4-FFF2-40B4-BE49-F238E27FC236}">
                <a16:creationId xmlns:a16="http://schemas.microsoft.com/office/drawing/2014/main" id="{C9339AE6-69E8-0796-D453-9291AE0432F8}"/>
              </a:ext>
            </a:extLst>
          </p:cNvPr>
          <p:cNvSpPr txBox="1"/>
          <p:nvPr/>
        </p:nvSpPr>
        <p:spPr>
          <a:xfrm>
            <a:off x="1165222" y="2274118"/>
            <a:ext cx="4010027" cy="444994"/>
          </a:xfrm>
          <a:prstGeom prst="rect">
            <a:avLst/>
          </a:prstGeom>
        </p:spPr>
        <p:txBody>
          <a:bodyPr vert="horz" wrap="square" lIns="0" tIns="13970" rIns="0" bIns="0" rtlCol="0">
            <a:spAutoFit/>
          </a:bodyPr>
          <a:lstStyle/>
          <a:p>
            <a:pPr marL="12700">
              <a:lnSpc>
                <a:spcPct val="100000"/>
              </a:lnSpc>
              <a:spcBef>
                <a:spcPts val="110"/>
              </a:spcBef>
            </a:pPr>
            <a:r>
              <a:rPr lang="pl-PL" sz="2800" b="1" spc="-75" dirty="0">
                <a:latin typeface="+mn-lt"/>
                <a:cs typeface="Lato Black"/>
              </a:rPr>
              <a:t>Wdrożone</a:t>
            </a:r>
            <a:r>
              <a:rPr sz="2800" b="1" spc="-75" dirty="0">
                <a:latin typeface="+mn-lt"/>
                <a:cs typeface="Lato Black"/>
              </a:rPr>
              <a:t> </a:t>
            </a:r>
            <a:r>
              <a:rPr sz="2800" b="1" spc="-10" dirty="0">
                <a:latin typeface="+mn-lt"/>
                <a:cs typeface="Lato Black"/>
              </a:rPr>
              <a:t>funkcjonalności</a:t>
            </a:r>
            <a:endParaRPr sz="2800" dirty="0">
              <a:latin typeface="+mn-lt"/>
              <a:cs typeface="Lato Black"/>
            </a:endParaRPr>
          </a:p>
        </p:txBody>
      </p:sp>
      <p:sp>
        <p:nvSpPr>
          <p:cNvPr id="4" name="object 10">
            <a:extLst>
              <a:ext uri="{FF2B5EF4-FFF2-40B4-BE49-F238E27FC236}">
                <a16:creationId xmlns:a16="http://schemas.microsoft.com/office/drawing/2014/main" id="{2952C755-142B-6501-987F-A088F537CC4A}"/>
              </a:ext>
            </a:extLst>
          </p:cNvPr>
          <p:cNvSpPr txBox="1"/>
          <p:nvPr/>
        </p:nvSpPr>
        <p:spPr>
          <a:xfrm>
            <a:off x="8388985" y="2320761"/>
            <a:ext cx="5748735" cy="444994"/>
          </a:xfrm>
          <a:prstGeom prst="rect">
            <a:avLst/>
          </a:prstGeom>
        </p:spPr>
        <p:txBody>
          <a:bodyPr vert="horz" wrap="square" lIns="0" tIns="13970" rIns="0" bIns="0" rtlCol="0">
            <a:spAutoFit/>
          </a:bodyPr>
          <a:lstStyle/>
          <a:p>
            <a:pPr marL="12700">
              <a:lnSpc>
                <a:spcPct val="100000"/>
              </a:lnSpc>
              <a:spcBef>
                <a:spcPts val="110"/>
              </a:spcBef>
            </a:pPr>
            <a:r>
              <a:rPr lang="pl-PL" sz="2800" b="1" dirty="0">
                <a:solidFill>
                  <a:schemeClr val="tx1"/>
                </a:solidFill>
                <a:latin typeface="+mn-lt"/>
                <a:cs typeface="Lato Black"/>
              </a:rPr>
              <a:t>Jak</a:t>
            </a:r>
            <a:r>
              <a:rPr lang="pl-PL" sz="2800" b="1" spc="-65" dirty="0">
                <a:solidFill>
                  <a:schemeClr val="tx1"/>
                </a:solidFill>
                <a:latin typeface="+mn-lt"/>
                <a:cs typeface="Lato Black"/>
              </a:rPr>
              <a:t> </a:t>
            </a:r>
            <a:r>
              <a:rPr lang="pl-PL" sz="2800" b="1" dirty="0">
                <a:solidFill>
                  <a:schemeClr val="tx1"/>
                </a:solidFill>
                <a:latin typeface="+mn-lt"/>
                <a:cs typeface="Lato Black"/>
              </a:rPr>
              <a:t>korzystają</a:t>
            </a:r>
            <a:r>
              <a:rPr lang="pl-PL" sz="2800" b="1" spc="-65" dirty="0">
                <a:solidFill>
                  <a:schemeClr val="tx1"/>
                </a:solidFill>
                <a:latin typeface="+mn-lt"/>
                <a:cs typeface="Lato Black"/>
              </a:rPr>
              <a:t> </a:t>
            </a:r>
            <a:r>
              <a:rPr lang="pl-PL" sz="2800" b="1" spc="-10" dirty="0">
                <a:solidFill>
                  <a:schemeClr val="tx1"/>
                </a:solidFill>
                <a:latin typeface="+mn-lt"/>
                <a:cs typeface="Lato Black"/>
              </a:rPr>
              <a:t>obywatele</a:t>
            </a:r>
            <a:endParaRPr lang="pl-PL" sz="2800" dirty="0">
              <a:solidFill>
                <a:schemeClr val="tx1"/>
              </a:solidFill>
              <a:latin typeface="+mn-lt"/>
              <a:cs typeface="Lato Black"/>
            </a:endParaRPr>
          </a:p>
        </p:txBody>
      </p:sp>
      <p:sp>
        <p:nvSpPr>
          <p:cNvPr id="5" name="object 18">
            <a:extLst>
              <a:ext uri="{FF2B5EF4-FFF2-40B4-BE49-F238E27FC236}">
                <a16:creationId xmlns:a16="http://schemas.microsoft.com/office/drawing/2014/main" id="{ED5E9416-75FC-0367-3726-74AF789A2D66}"/>
              </a:ext>
            </a:extLst>
          </p:cNvPr>
          <p:cNvSpPr/>
          <p:nvPr/>
        </p:nvSpPr>
        <p:spPr>
          <a:xfrm>
            <a:off x="1081156" y="2719112"/>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latin typeface="+mn-lt"/>
            </a:endParaRPr>
          </a:p>
        </p:txBody>
      </p:sp>
      <p:sp>
        <p:nvSpPr>
          <p:cNvPr id="6" name="object 18">
            <a:extLst>
              <a:ext uri="{FF2B5EF4-FFF2-40B4-BE49-F238E27FC236}">
                <a16:creationId xmlns:a16="http://schemas.microsoft.com/office/drawing/2014/main" id="{28094D3D-56F8-827D-4BB3-5E250B804832}"/>
              </a:ext>
            </a:extLst>
          </p:cNvPr>
          <p:cNvSpPr/>
          <p:nvPr/>
        </p:nvSpPr>
        <p:spPr>
          <a:xfrm rot="5400000" flipV="1">
            <a:off x="4576853" y="5869583"/>
            <a:ext cx="7271087" cy="265874"/>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p>
        </p:txBody>
      </p:sp>
      <p:sp>
        <p:nvSpPr>
          <p:cNvPr id="25" name="object 18">
            <a:extLst>
              <a:ext uri="{FF2B5EF4-FFF2-40B4-BE49-F238E27FC236}">
                <a16:creationId xmlns:a16="http://schemas.microsoft.com/office/drawing/2014/main" id="{C0FE126D-F6A3-CB91-7C30-31DFFF804E29}"/>
              </a:ext>
            </a:extLst>
          </p:cNvPr>
          <p:cNvSpPr/>
          <p:nvPr/>
        </p:nvSpPr>
        <p:spPr>
          <a:xfrm>
            <a:off x="1165222" y="6916090"/>
            <a:ext cx="17841377" cy="45719"/>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a:latin typeface="+mn-lt"/>
            </a:endParaRPr>
          </a:p>
        </p:txBody>
      </p:sp>
      <p:sp>
        <p:nvSpPr>
          <p:cNvPr id="29" name="object 18">
            <a:extLst>
              <a:ext uri="{FF2B5EF4-FFF2-40B4-BE49-F238E27FC236}">
                <a16:creationId xmlns:a16="http://schemas.microsoft.com/office/drawing/2014/main" id="{E7C9F31E-43A3-3BAC-F4C1-42E2948B5E81}"/>
              </a:ext>
            </a:extLst>
          </p:cNvPr>
          <p:cNvSpPr/>
          <p:nvPr/>
        </p:nvSpPr>
        <p:spPr>
          <a:xfrm>
            <a:off x="1087436" y="51212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a:latin typeface="+mn-lt"/>
            </a:endParaRPr>
          </a:p>
        </p:txBody>
      </p:sp>
      <p:sp>
        <p:nvSpPr>
          <p:cNvPr id="30" name="object 18">
            <a:extLst>
              <a:ext uri="{FF2B5EF4-FFF2-40B4-BE49-F238E27FC236}">
                <a16:creationId xmlns:a16="http://schemas.microsoft.com/office/drawing/2014/main" id="{9093E577-A107-4865-9D79-A7890DDF07CC}"/>
              </a:ext>
            </a:extLst>
          </p:cNvPr>
          <p:cNvSpPr/>
          <p:nvPr/>
        </p:nvSpPr>
        <p:spPr>
          <a:xfrm>
            <a:off x="1165222" y="35972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a:latin typeface="+mn-lt"/>
            </a:endParaRPr>
          </a:p>
        </p:txBody>
      </p:sp>
      <p:sp>
        <p:nvSpPr>
          <p:cNvPr id="32" name="pole tekstowe 31">
            <a:extLst>
              <a:ext uri="{FF2B5EF4-FFF2-40B4-BE49-F238E27FC236}">
                <a16:creationId xmlns:a16="http://schemas.microsoft.com/office/drawing/2014/main" id="{7A4311A8-89BD-416B-AAEC-6DDB59C4E48E}"/>
              </a:ext>
            </a:extLst>
          </p:cNvPr>
          <p:cNvSpPr txBox="1"/>
          <p:nvPr/>
        </p:nvSpPr>
        <p:spPr>
          <a:xfrm>
            <a:off x="1097501" y="5118100"/>
            <a:ext cx="6602414" cy="1754326"/>
          </a:xfrm>
          <a:prstGeom prst="rect">
            <a:avLst/>
          </a:prstGeom>
          <a:noFill/>
        </p:spPr>
        <p:txBody>
          <a:bodyPr wrap="square">
            <a:spAutoFit/>
          </a:bodyPr>
          <a:lstStyle/>
          <a:p>
            <a:r>
              <a:rPr lang="pl-PL" dirty="0">
                <a:latin typeface="+mn-lt"/>
              </a:rPr>
              <a:t>Dostosowanie systemu MDR do e-Doręczeń – </a:t>
            </a:r>
          </a:p>
          <a:p>
            <a:r>
              <a:rPr lang="pl-PL" dirty="0">
                <a:latin typeface="+mn-lt"/>
              </a:rPr>
              <a:t>Zrealizowano ostatni etap - wprowadzenie adresu e-Doręczeń do formularzy MDR-1 i MDR-3, poprzez połączenie bramki MDR z </a:t>
            </a:r>
            <a:br>
              <a:rPr lang="pl-PL" dirty="0">
                <a:latin typeface="+mn-lt"/>
              </a:rPr>
            </a:br>
            <a:r>
              <a:rPr lang="pl-PL" dirty="0">
                <a:latin typeface="+mn-lt"/>
              </a:rPr>
              <a:t>HED-em do e-Doręczeń - weryfikacja adresu.  </a:t>
            </a:r>
          </a:p>
          <a:p>
            <a:endParaRPr lang="pl-PL" dirty="0">
              <a:latin typeface="+mn-lt"/>
            </a:endParaRPr>
          </a:p>
          <a:p>
            <a:r>
              <a:rPr lang="pl-PL" dirty="0">
                <a:latin typeface="+mn-lt"/>
              </a:rPr>
              <a:t>Marzec 2025 r.</a:t>
            </a:r>
          </a:p>
        </p:txBody>
      </p:sp>
      <p:sp>
        <p:nvSpPr>
          <p:cNvPr id="33" name="pole tekstowe 32">
            <a:extLst>
              <a:ext uri="{FF2B5EF4-FFF2-40B4-BE49-F238E27FC236}">
                <a16:creationId xmlns:a16="http://schemas.microsoft.com/office/drawing/2014/main" id="{188800C1-26EA-4BEB-A3EC-78C4A7D031A5}"/>
              </a:ext>
            </a:extLst>
          </p:cNvPr>
          <p:cNvSpPr txBox="1"/>
          <p:nvPr/>
        </p:nvSpPr>
        <p:spPr>
          <a:xfrm>
            <a:off x="8230817" y="5218579"/>
            <a:ext cx="10102437" cy="1477328"/>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pl-PL" sz="1800" b="0" i="0" u="none" strike="noStrike" kern="0" cap="none" spc="0" normalizeH="0" baseline="0" noProof="0" dirty="0">
                <a:ln>
                  <a:noFill/>
                </a:ln>
                <a:solidFill>
                  <a:sysClr val="windowText" lastClr="000000"/>
                </a:solidFill>
                <a:effectLst/>
                <a:uLnTx/>
                <a:uFillTx/>
                <a:latin typeface="+mn-lt"/>
              </a:rPr>
              <a:t>W I kwartale 2026 r. wpłynęło 2 786 dokumentów, do których odnosiła się zmiana. Natomiast w II kwartale 2026 r. wpłynęło 1 183 takich dokumentów. Z kolei w III kwartale 2026 r. wpłynęło 1 223 dokumentów.</a:t>
            </a:r>
          </a:p>
          <a:p>
            <a:pPr marL="0" marR="0" lvl="0" indent="0" defTabSz="914400" eaLnBrk="1" fontAlgn="auto" latinLnBrk="0" hangingPunct="1">
              <a:lnSpc>
                <a:spcPct val="100000"/>
              </a:lnSpc>
              <a:spcBef>
                <a:spcPts val="0"/>
              </a:spcBef>
              <a:spcAft>
                <a:spcPts val="0"/>
              </a:spcAft>
              <a:buClrTx/>
              <a:buSzTx/>
              <a:buFontTx/>
              <a:buNone/>
              <a:tabLst/>
              <a:defRPr/>
            </a:pPr>
            <a:endParaRPr kumimoji="0" lang="pl-PL" sz="1800" b="0" i="0" u="none" strike="noStrike" kern="0" cap="none" spc="0" normalizeH="0" baseline="0" noProof="0" dirty="0">
              <a:ln>
                <a:noFill/>
              </a:ln>
              <a:solidFill>
                <a:sysClr val="windowText" lastClr="000000"/>
              </a:solidFill>
              <a:effectLst/>
              <a:uLnTx/>
              <a:uFillTx/>
              <a:latin typeface="Calibri"/>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pl-PL" sz="1800" b="0" i="0" u="none" strike="noStrike" kern="0" cap="none" spc="0" normalizeH="0" baseline="0" noProof="0" dirty="0">
              <a:ln>
                <a:noFill/>
              </a:ln>
              <a:solidFill>
                <a:sysClr val="windowText" lastClr="000000"/>
              </a:solidFill>
              <a:effectLst/>
              <a:uLnTx/>
              <a:uFillTx/>
            </a:endParaRPr>
          </a:p>
        </p:txBody>
      </p:sp>
      <p:sp>
        <p:nvSpPr>
          <p:cNvPr id="23" name="pole tekstowe 22">
            <a:extLst>
              <a:ext uri="{FF2B5EF4-FFF2-40B4-BE49-F238E27FC236}">
                <a16:creationId xmlns:a16="http://schemas.microsoft.com/office/drawing/2014/main" id="{E0B83A7B-2AC8-4F76-940D-A5CD579E09A8}"/>
              </a:ext>
            </a:extLst>
          </p:cNvPr>
          <p:cNvSpPr txBox="1"/>
          <p:nvPr/>
        </p:nvSpPr>
        <p:spPr>
          <a:xfrm>
            <a:off x="1067059" y="3793431"/>
            <a:ext cx="6795945" cy="1477328"/>
          </a:xfrm>
          <a:prstGeom prst="rect">
            <a:avLst/>
          </a:prstGeom>
          <a:noFill/>
        </p:spPr>
        <p:txBody>
          <a:bodyPr wrap="square">
            <a:spAutoFit/>
          </a:bodyPr>
          <a:lstStyle/>
          <a:p>
            <a:r>
              <a:rPr lang="pl-PL" b="1" dirty="0">
                <a:solidFill>
                  <a:schemeClr val="tx1"/>
                </a:solidFill>
                <a:latin typeface="+mn-lt"/>
                <a:ea typeface="Calibri" panose="020F0502020204030204" pitchFamily="34" charset="0"/>
                <a:cs typeface="Calibri" panose="020F0502020204030204" pitchFamily="34" charset="0"/>
              </a:rPr>
              <a:t>SENT-RMPD</a:t>
            </a:r>
            <a:r>
              <a:rPr lang="pl-PL" dirty="0">
                <a:solidFill>
                  <a:schemeClr val="tx1"/>
                </a:solidFill>
                <a:latin typeface="+mn-lt"/>
                <a:ea typeface="Calibri" panose="020F0502020204030204" pitchFamily="34" charset="0"/>
                <a:cs typeface="Calibri" panose="020F0502020204030204" pitchFamily="34" charset="0"/>
              </a:rPr>
              <a:t>: Przygotowanie formularzy do międzynarodowych przewozów drogowych (RMPD).</a:t>
            </a:r>
          </a:p>
          <a:p>
            <a:endParaRPr lang="pl-PL" dirty="0">
              <a:solidFill>
                <a:schemeClr val="tx1"/>
              </a:solidFill>
              <a:latin typeface="+mn-lt"/>
              <a:ea typeface="Calibri" panose="020F0502020204030204" pitchFamily="34" charset="0"/>
              <a:cs typeface="Calibri" panose="020F0502020204030204" pitchFamily="34" charset="0"/>
            </a:endParaRPr>
          </a:p>
          <a:p>
            <a:r>
              <a:rPr lang="pl-PL" dirty="0">
                <a:solidFill>
                  <a:schemeClr val="tx1"/>
                </a:solidFill>
                <a:latin typeface="+mn-lt"/>
                <a:ea typeface="Calibri" panose="020F0502020204030204" pitchFamily="34" charset="0"/>
                <a:cs typeface="Calibri" panose="020F0502020204030204" pitchFamily="34" charset="0"/>
              </a:rPr>
              <a:t>1 listopada 2024 r.</a:t>
            </a:r>
          </a:p>
          <a:p>
            <a:endParaRPr lang="pl-PL" dirty="0">
              <a:latin typeface="+mn-lt"/>
            </a:endParaRPr>
          </a:p>
        </p:txBody>
      </p:sp>
      <p:sp>
        <p:nvSpPr>
          <p:cNvPr id="27" name="pole tekstowe 26">
            <a:extLst>
              <a:ext uri="{FF2B5EF4-FFF2-40B4-BE49-F238E27FC236}">
                <a16:creationId xmlns:a16="http://schemas.microsoft.com/office/drawing/2014/main" id="{BCCF3863-FA89-4ACC-AFF2-F6A13537D4AF}"/>
              </a:ext>
            </a:extLst>
          </p:cNvPr>
          <p:cNvSpPr txBox="1"/>
          <p:nvPr/>
        </p:nvSpPr>
        <p:spPr>
          <a:xfrm>
            <a:off x="8212396" y="3888130"/>
            <a:ext cx="10325767" cy="936154"/>
          </a:xfrm>
          <a:prstGeom prst="rect">
            <a:avLst/>
          </a:prstGeom>
          <a:noFill/>
        </p:spPr>
        <p:txBody>
          <a:bodyPr wrap="square">
            <a:spAutoFit/>
          </a:bodyPr>
          <a:lstStyle/>
          <a:p>
            <a:pPr marL="12700">
              <a:lnSpc>
                <a:spcPct val="100000"/>
              </a:lnSpc>
              <a:spcBef>
                <a:spcPts val="95"/>
              </a:spcBef>
            </a:pPr>
            <a:r>
              <a:rPr lang="pl-PL" dirty="0">
                <a:solidFill>
                  <a:schemeClr val="tx1"/>
                </a:solidFill>
                <a:latin typeface="+mn-lt"/>
                <a:ea typeface="Calibri" panose="020F0502020204030204" pitchFamily="34" charset="0"/>
                <a:cs typeface="Calibri" panose="020F0502020204030204" pitchFamily="34" charset="0"/>
              </a:rPr>
              <a:t>Możliwość dokonywania zgłoszeń przewozów międzynarodowych – od  dnia wejścia w życie obowiązku, tj. od 1 listopada 2024 r. zagraniczne podmioty dokonały ponad 3,2 mln zgłoszeń przewozów.</a:t>
            </a:r>
          </a:p>
          <a:p>
            <a:pPr marL="12700">
              <a:lnSpc>
                <a:spcPct val="100000"/>
              </a:lnSpc>
              <a:spcBef>
                <a:spcPts val="95"/>
              </a:spcBef>
            </a:pPr>
            <a:endParaRPr lang="pl-PL"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9" name="object 18">
            <a:extLst>
              <a:ext uri="{FF2B5EF4-FFF2-40B4-BE49-F238E27FC236}">
                <a16:creationId xmlns:a16="http://schemas.microsoft.com/office/drawing/2014/main" id="{B929A1E2-94BA-494C-BEFA-C10409A932BC}"/>
              </a:ext>
            </a:extLst>
          </p:cNvPr>
          <p:cNvSpPr/>
          <p:nvPr/>
        </p:nvSpPr>
        <p:spPr>
          <a:xfrm>
            <a:off x="1203006" y="96932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a:latin typeface="+mn-lt"/>
            </a:endParaRPr>
          </a:p>
        </p:txBody>
      </p:sp>
      <p:sp>
        <p:nvSpPr>
          <p:cNvPr id="21" name="pole tekstowe 20">
            <a:extLst>
              <a:ext uri="{FF2B5EF4-FFF2-40B4-BE49-F238E27FC236}">
                <a16:creationId xmlns:a16="http://schemas.microsoft.com/office/drawing/2014/main" id="{849879E9-2620-4875-9523-49A987457F4C}"/>
              </a:ext>
            </a:extLst>
          </p:cNvPr>
          <p:cNvSpPr txBox="1"/>
          <p:nvPr/>
        </p:nvSpPr>
        <p:spPr>
          <a:xfrm>
            <a:off x="1067059" y="7408284"/>
            <a:ext cx="6524628" cy="1826782"/>
          </a:xfrm>
          <a:prstGeom prst="rect">
            <a:avLst/>
          </a:prstGeom>
          <a:noFill/>
        </p:spPr>
        <p:txBody>
          <a:bodyPr wrap="square">
            <a:spAutoFit/>
          </a:bodyPr>
          <a:lstStyle/>
          <a:p>
            <a:pPr marL="12700">
              <a:lnSpc>
                <a:spcPts val="2180"/>
              </a:lnSpc>
              <a:spcBef>
                <a:spcPts val="95"/>
              </a:spcBef>
            </a:pPr>
            <a:r>
              <a:rPr lang="pl-PL" b="1" dirty="0">
                <a:solidFill>
                  <a:schemeClr val="tx1"/>
                </a:solidFill>
                <a:latin typeface="+mn-lt"/>
                <a:ea typeface="Calibri" panose="020F0502020204030204" pitchFamily="34" charset="0"/>
                <a:cs typeface="Calibri" panose="020F0502020204030204" pitchFamily="34" charset="0"/>
              </a:rPr>
              <a:t>eSF – </a:t>
            </a:r>
            <a:r>
              <a:rPr lang="pl-PL" b="1" dirty="0" err="1">
                <a:solidFill>
                  <a:schemeClr val="tx1"/>
                </a:solidFill>
                <a:latin typeface="+mn-lt"/>
                <a:ea typeface="Calibri" panose="020F0502020204030204" pitchFamily="34" charset="0"/>
                <a:cs typeface="Calibri" panose="020F0502020204030204" pitchFamily="34" charset="0"/>
              </a:rPr>
              <a:t>eSprawozdania</a:t>
            </a:r>
            <a:r>
              <a:rPr lang="pl-PL" b="1" dirty="0">
                <a:solidFill>
                  <a:schemeClr val="tx1"/>
                </a:solidFill>
                <a:latin typeface="+mn-lt"/>
                <a:ea typeface="Calibri" panose="020F0502020204030204" pitchFamily="34" charset="0"/>
                <a:cs typeface="Calibri" panose="020F0502020204030204" pitchFamily="34" charset="0"/>
              </a:rPr>
              <a:t> Finansowe</a:t>
            </a:r>
          </a:p>
          <a:p>
            <a:pPr marL="12700">
              <a:lnSpc>
                <a:spcPts val="2180"/>
              </a:lnSpc>
              <a:spcBef>
                <a:spcPts val="95"/>
              </a:spcBef>
            </a:pPr>
            <a:r>
              <a:rPr lang="pl-PL" dirty="0">
                <a:solidFill>
                  <a:schemeClr val="tx1"/>
                </a:solidFill>
                <a:latin typeface="+mn-lt"/>
                <a:ea typeface="Calibri" panose="020F0502020204030204" pitchFamily="34" charset="0"/>
                <a:cs typeface="Calibri" panose="020F0502020204030204" pitchFamily="34" charset="0"/>
              </a:rPr>
              <a:t>Uruchomienie produkcyjne </a:t>
            </a:r>
            <a:r>
              <a:rPr lang="pl-PL" dirty="0" err="1">
                <a:solidFill>
                  <a:schemeClr val="tx1"/>
                </a:solidFill>
                <a:latin typeface="+mn-lt"/>
                <a:ea typeface="Calibri" panose="020F0502020204030204" pitchFamily="34" charset="0"/>
                <a:cs typeface="Calibri" panose="020F0502020204030204" pitchFamily="34" charset="0"/>
              </a:rPr>
              <a:t>schem</a:t>
            </a:r>
            <a:r>
              <a:rPr lang="pl-PL" dirty="0">
                <a:solidFill>
                  <a:schemeClr val="tx1"/>
                </a:solidFill>
                <a:latin typeface="+mn-lt"/>
                <a:ea typeface="Calibri" panose="020F0502020204030204" pitchFamily="34" charset="0"/>
                <a:cs typeface="Calibri" panose="020F0502020204030204" pitchFamily="34" charset="0"/>
              </a:rPr>
              <a:t>. </a:t>
            </a:r>
          </a:p>
          <a:p>
            <a:pPr marL="12700">
              <a:lnSpc>
                <a:spcPts val="2180"/>
              </a:lnSpc>
              <a:spcBef>
                <a:spcPts val="95"/>
              </a:spcBef>
            </a:pPr>
            <a:r>
              <a:rPr lang="pl-PL" dirty="0">
                <a:solidFill>
                  <a:schemeClr val="tx1"/>
                </a:solidFill>
                <a:latin typeface="+mn-lt"/>
                <a:ea typeface="Lato" panose="020F0502020204030203" pitchFamily="34" charset="0"/>
                <a:cs typeface="Lato" panose="020F0502020204030203" pitchFamily="34" charset="0"/>
              </a:rPr>
              <a:t>Aktualizacja aplikacji eSF pod kątem dostosowania do obsługi nowych struktur logicznych.</a:t>
            </a:r>
          </a:p>
          <a:p>
            <a:pPr marL="12700">
              <a:lnSpc>
                <a:spcPts val="2180"/>
              </a:lnSpc>
              <a:spcBef>
                <a:spcPts val="95"/>
              </a:spcBef>
            </a:pPr>
            <a:endParaRPr lang="pl-PL" dirty="0">
              <a:solidFill>
                <a:schemeClr val="tx1"/>
              </a:solidFill>
              <a:latin typeface="+mn-lt"/>
              <a:ea typeface="Calibri" panose="020F0502020204030204" pitchFamily="34" charset="0"/>
              <a:cs typeface="Calibri" panose="020F0502020204030204" pitchFamily="34" charset="0"/>
            </a:endParaRPr>
          </a:p>
          <a:p>
            <a:pPr marL="12700">
              <a:lnSpc>
                <a:spcPts val="2180"/>
              </a:lnSpc>
              <a:spcBef>
                <a:spcPts val="95"/>
              </a:spcBef>
            </a:pPr>
            <a:r>
              <a:rPr lang="pl-PL" dirty="0">
                <a:solidFill>
                  <a:schemeClr val="tx1"/>
                </a:solidFill>
                <a:latin typeface="+mn-lt"/>
                <a:ea typeface="Calibri" panose="020F0502020204030204" pitchFamily="34" charset="0"/>
                <a:cs typeface="Calibri" panose="020F0502020204030204" pitchFamily="34" charset="0"/>
              </a:rPr>
              <a:t>Grudzień 2025 r. i marzec 2026 r.</a:t>
            </a:r>
          </a:p>
        </p:txBody>
      </p:sp>
      <p:sp>
        <p:nvSpPr>
          <p:cNvPr id="24" name="pole tekstowe 23">
            <a:extLst>
              <a:ext uri="{FF2B5EF4-FFF2-40B4-BE49-F238E27FC236}">
                <a16:creationId xmlns:a16="http://schemas.microsoft.com/office/drawing/2014/main" id="{5AEC0C51-BB59-4E72-8FA6-5FB104E2243E}"/>
              </a:ext>
            </a:extLst>
          </p:cNvPr>
          <p:cNvSpPr txBox="1"/>
          <p:nvPr/>
        </p:nvSpPr>
        <p:spPr>
          <a:xfrm>
            <a:off x="8230817" y="7310086"/>
            <a:ext cx="10352833" cy="2367169"/>
          </a:xfrm>
          <a:prstGeom prst="rect">
            <a:avLst/>
          </a:prstGeom>
          <a:noFill/>
        </p:spPr>
        <p:txBody>
          <a:bodyPr wrap="square">
            <a:spAutoFit/>
          </a:bodyPr>
          <a:lstStyle/>
          <a:p>
            <a:pPr marL="12700" marR="5080">
              <a:lnSpc>
                <a:spcPts val="2180"/>
              </a:lnSpc>
              <a:spcBef>
                <a:spcPts val="100"/>
              </a:spcBef>
            </a:pPr>
            <a:r>
              <a:rPr lang="pl-PL" dirty="0">
                <a:solidFill>
                  <a:schemeClr val="tx1"/>
                </a:solidFill>
                <a:latin typeface="+mn-lt"/>
                <a:ea typeface="Calibri" panose="020F0502020204030204" pitchFamily="34" charset="0"/>
                <a:cs typeface="Calibri" panose="020F0502020204030204" pitchFamily="34" charset="0"/>
              </a:rPr>
              <a:t>Od 2026 r. obowiązują zmodyfikowane struktury logiczne sprawozdań finansowych. </a:t>
            </a:r>
          </a:p>
          <a:p>
            <a:pPr marL="12700" marR="5080">
              <a:lnSpc>
                <a:spcPts val="2180"/>
              </a:lnSpc>
              <a:spcBef>
                <a:spcPts val="100"/>
              </a:spcBef>
            </a:pPr>
            <a:r>
              <a:rPr lang="pl-PL" dirty="0">
                <a:solidFill>
                  <a:schemeClr val="tx1"/>
                </a:solidFill>
                <a:latin typeface="+mn-lt"/>
                <a:ea typeface="Calibri" panose="020F0502020204030204" pitchFamily="34" charset="0"/>
                <a:cs typeface="Calibri" panose="020F0502020204030204" pitchFamily="34" charset="0"/>
              </a:rPr>
              <a:t>Ostateczne wersje </a:t>
            </a:r>
            <a:r>
              <a:rPr lang="pl-PL" dirty="0" err="1">
                <a:solidFill>
                  <a:schemeClr val="tx1"/>
                </a:solidFill>
                <a:latin typeface="+mn-lt"/>
                <a:ea typeface="Calibri" panose="020F0502020204030204" pitchFamily="34" charset="0"/>
                <a:cs typeface="Calibri" panose="020F0502020204030204" pitchFamily="34" charset="0"/>
              </a:rPr>
              <a:t>schem</a:t>
            </a:r>
            <a:r>
              <a:rPr lang="pl-PL" dirty="0">
                <a:solidFill>
                  <a:schemeClr val="tx1"/>
                </a:solidFill>
                <a:latin typeface="+mn-lt"/>
                <a:ea typeface="Calibri" panose="020F0502020204030204" pitchFamily="34" charset="0"/>
                <a:cs typeface="Calibri" panose="020F0502020204030204" pitchFamily="34" charset="0"/>
              </a:rPr>
              <a:t> zostały opublikowane, tak aby klienci mogli się przygotować do sporządzania sprawozdań według nowych </a:t>
            </a:r>
            <a:r>
              <a:rPr lang="pl-PL" dirty="0" err="1">
                <a:solidFill>
                  <a:schemeClr val="tx1"/>
                </a:solidFill>
                <a:latin typeface="+mn-lt"/>
                <a:ea typeface="Calibri" panose="020F0502020204030204" pitchFamily="34" charset="0"/>
                <a:cs typeface="Calibri" panose="020F0502020204030204" pitchFamily="34" charset="0"/>
              </a:rPr>
              <a:t>schem</a:t>
            </a:r>
            <a:r>
              <a:rPr lang="pl-PL" dirty="0">
                <a:solidFill>
                  <a:schemeClr val="tx1"/>
                </a:solidFill>
                <a:latin typeface="+mn-lt"/>
                <a:ea typeface="Calibri" panose="020F0502020204030204" pitchFamily="34" charset="0"/>
                <a:cs typeface="Calibri" panose="020F0502020204030204" pitchFamily="34" charset="0"/>
              </a:rPr>
              <a:t> od 2026 roku. Zmiany w </a:t>
            </a:r>
            <a:r>
              <a:rPr lang="pl-PL" dirty="0" err="1">
                <a:solidFill>
                  <a:schemeClr val="tx1"/>
                </a:solidFill>
                <a:latin typeface="+mn-lt"/>
                <a:ea typeface="Calibri" panose="020F0502020204030204" pitchFamily="34" charset="0"/>
                <a:cs typeface="Calibri" panose="020F0502020204030204" pitchFamily="34" charset="0"/>
              </a:rPr>
              <a:t>schemach</a:t>
            </a:r>
            <a:r>
              <a:rPr lang="pl-PL" dirty="0">
                <a:solidFill>
                  <a:schemeClr val="tx1"/>
                </a:solidFill>
                <a:latin typeface="+mn-lt"/>
                <a:ea typeface="Calibri" panose="020F0502020204030204" pitchFamily="34" charset="0"/>
                <a:cs typeface="Calibri" panose="020F0502020204030204" pitchFamily="34" charset="0"/>
              </a:rPr>
              <a:t> polegały na ich uporządkowaniu </a:t>
            </a:r>
            <a:br>
              <a:rPr lang="pl-PL" dirty="0">
                <a:solidFill>
                  <a:schemeClr val="tx1"/>
                </a:solidFill>
                <a:latin typeface="+mn-lt"/>
                <a:ea typeface="Calibri" panose="020F0502020204030204" pitchFamily="34" charset="0"/>
                <a:cs typeface="Calibri" panose="020F0502020204030204" pitchFamily="34" charset="0"/>
              </a:rPr>
            </a:br>
            <a:r>
              <a:rPr lang="pl-PL" dirty="0">
                <a:solidFill>
                  <a:schemeClr val="tx1"/>
                </a:solidFill>
                <a:latin typeface="+mn-lt"/>
                <a:ea typeface="Calibri" panose="020F0502020204030204" pitchFamily="34" charset="0"/>
                <a:cs typeface="Calibri" panose="020F0502020204030204" pitchFamily="34" charset="0"/>
              </a:rPr>
              <a:t>i uproszczeniu.</a:t>
            </a:r>
          </a:p>
          <a:p>
            <a:r>
              <a:rPr lang="pl-PL" dirty="0">
                <a:latin typeface="+mn-lt"/>
              </a:rPr>
              <a:t>W dniu 25.03.2026 r. Aplikacja e-Sprawozdania Finansowe została zaktualizowana, dzięki </a:t>
            </a:r>
          </a:p>
          <a:p>
            <a:r>
              <a:rPr lang="pl-PL" dirty="0">
                <a:latin typeface="+mn-lt"/>
              </a:rPr>
              <a:t>czemu możliwe jest sporządzanie, edytowanie, wizualizowanie oraz wysyłanie do Szefa KAS sprawozdań finansowych sporządzonych według najnowszych struktur logicznych, opublikowanych na CRWDE.</a:t>
            </a:r>
          </a:p>
          <a:p>
            <a:pPr marL="12700" marR="5080">
              <a:lnSpc>
                <a:spcPts val="2180"/>
              </a:lnSpc>
              <a:spcBef>
                <a:spcPts val="100"/>
              </a:spcBef>
            </a:pPr>
            <a:endParaRPr lang="pl-PL"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26" name="pole tekstowe 25">
            <a:extLst>
              <a:ext uri="{FF2B5EF4-FFF2-40B4-BE49-F238E27FC236}">
                <a16:creationId xmlns:a16="http://schemas.microsoft.com/office/drawing/2014/main" id="{B2E30127-D386-43EA-90A8-4688B05E931A}"/>
              </a:ext>
            </a:extLst>
          </p:cNvPr>
          <p:cNvSpPr txBox="1"/>
          <p:nvPr/>
        </p:nvSpPr>
        <p:spPr>
          <a:xfrm>
            <a:off x="1097501" y="1404476"/>
            <a:ext cx="10165851" cy="769441"/>
          </a:xfrm>
          <a:prstGeom prst="rect">
            <a:avLst/>
          </a:prstGeom>
          <a:noFill/>
        </p:spPr>
        <p:txBody>
          <a:bodyPr wrap="square">
            <a:spAutoFit/>
          </a:bodyPr>
          <a:lstStyle/>
          <a:p>
            <a:pPr marL="12700">
              <a:lnSpc>
                <a:spcPct val="100000"/>
              </a:lnSpc>
              <a:spcBef>
                <a:spcPts val="95"/>
              </a:spcBef>
            </a:pPr>
            <a:r>
              <a:rPr lang="pl-PL" sz="4400" b="1" dirty="0">
                <a:latin typeface="+mn-lt"/>
                <a:cs typeface="Lato Black"/>
              </a:rPr>
              <a:t>Inne inicjatywy/projekty</a:t>
            </a:r>
            <a:endParaRPr lang="pl-PL" sz="4400" dirty="0">
              <a:latin typeface="+mn-lt"/>
              <a:cs typeface="Lato Black"/>
            </a:endParaRPr>
          </a:p>
        </p:txBody>
      </p:sp>
    </p:spTree>
    <p:extLst>
      <p:ext uri="{BB962C8B-B14F-4D97-AF65-F5344CB8AC3E}">
        <p14:creationId xmlns:p14="http://schemas.microsoft.com/office/powerpoint/2010/main" val="381441749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object 27"/>
          <p:cNvSpPr txBox="1"/>
          <p:nvPr/>
        </p:nvSpPr>
        <p:spPr>
          <a:xfrm>
            <a:off x="1139347" y="2324681"/>
            <a:ext cx="4355325" cy="1051570"/>
          </a:xfrm>
          <a:prstGeom prst="rect">
            <a:avLst/>
          </a:prstGeom>
        </p:spPr>
        <p:txBody>
          <a:bodyPr vert="horz" wrap="square" lIns="0" tIns="12700" rIns="0" bIns="0" rtlCol="0">
            <a:spAutoFit/>
          </a:bodyPr>
          <a:lstStyle/>
          <a:p>
            <a:pPr marL="12700" marR="5080">
              <a:lnSpc>
                <a:spcPct val="124900"/>
              </a:lnSpc>
              <a:spcBef>
                <a:spcPts val="100"/>
              </a:spcBef>
            </a:pPr>
            <a:r>
              <a:rPr lang="pl-PL" b="1" spc="-10" dirty="0">
                <a:solidFill>
                  <a:schemeClr val="tx1"/>
                </a:solidFill>
                <a:latin typeface="+mn-lt"/>
                <a:ea typeface="Calibri" panose="020F0502020204030204" pitchFamily="34" charset="0"/>
                <a:cs typeface="Calibri" panose="020F0502020204030204" pitchFamily="34" charset="0"/>
              </a:rPr>
              <a:t>CESOP PL </a:t>
            </a:r>
          </a:p>
          <a:p>
            <a:pPr marL="12700" marR="5080">
              <a:lnSpc>
                <a:spcPct val="124900"/>
              </a:lnSpc>
              <a:spcBef>
                <a:spcPts val="100"/>
              </a:spcBef>
            </a:pPr>
            <a:endParaRPr lang="pl-PL" b="1" spc="-10" dirty="0">
              <a:solidFill>
                <a:schemeClr val="tx1"/>
              </a:solidFill>
              <a:latin typeface="+mn-lt"/>
              <a:ea typeface="Calibri" panose="020F0502020204030204" pitchFamily="34" charset="0"/>
              <a:cs typeface="Calibri" panose="020F0502020204030204" pitchFamily="34" charset="0"/>
            </a:endParaRPr>
          </a:p>
          <a:p>
            <a:pPr marL="12700" marR="5080">
              <a:lnSpc>
                <a:spcPct val="124900"/>
              </a:lnSpc>
              <a:spcBef>
                <a:spcPts val="100"/>
              </a:spcBef>
            </a:pPr>
            <a:r>
              <a:rPr lang="pl-PL" spc="-10" dirty="0">
                <a:solidFill>
                  <a:schemeClr val="tx1"/>
                </a:solidFill>
                <a:latin typeface="+mn-lt"/>
                <a:ea typeface="Calibri" panose="020F0502020204030204" pitchFamily="34" charset="0"/>
                <a:cs typeface="Calibri" panose="020F0502020204030204" pitchFamily="34" charset="0"/>
              </a:rPr>
              <a:t>Kwiecień 2024 r.</a:t>
            </a:r>
            <a:endParaRPr dirty="0">
              <a:solidFill>
                <a:schemeClr val="tx1"/>
              </a:solidFill>
              <a:latin typeface="+mn-lt"/>
              <a:ea typeface="Calibri" panose="020F0502020204030204" pitchFamily="34" charset="0"/>
              <a:cs typeface="Calibri" panose="020F0502020204030204" pitchFamily="34" charset="0"/>
            </a:endParaRPr>
          </a:p>
        </p:txBody>
      </p:sp>
      <p:sp>
        <p:nvSpPr>
          <p:cNvPr id="37" name="object 37"/>
          <p:cNvSpPr txBox="1">
            <a:spLocks noGrp="1"/>
          </p:cNvSpPr>
          <p:nvPr>
            <p:ph type="dt" sz="half" idx="6"/>
          </p:nvPr>
        </p:nvSpPr>
        <p:spPr>
          <a:prstGeom prst="rect">
            <a:avLst/>
          </a:prstGeom>
        </p:spPr>
        <p:txBody>
          <a:bodyPr vert="horz" wrap="square" lIns="0" tIns="27940" rIns="0" bIns="0" rtlCol="0">
            <a:spAutoFit/>
          </a:bodyPr>
          <a:lstStyle/>
          <a:p>
            <a:pPr marL="12700">
              <a:lnSpc>
                <a:spcPct val="100000"/>
              </a:lnSpc>
              <a:spcBef>
                <a:spcPts val="220"/>
              </a:spcBef>
              <a:tabLst>
                <a:tab pos="2276475" algn="l"/>
                <a:tab pos="2463165" algn="l"/>
              </a:tabLst>
            </a:pPr>
            <a:r>
              <a:rPr spc="120" dirty="0"/>
              <a:t>Ministerstwo</a:t>
            </a:r>
            <a:r>
              <a:rPr spc="290" dirty="0"/>
              <a:t> </a:t>
            </a:r>
            <a:r>
              <a:rPr spc="114" dirty="0"/>
              <a:t>Finansów</a:t>
            </a:r>
            <a:r>
              <a:rPr dirty="0"/>
              <a:t>	</a:t>
            </a:r>
            <a:r>
              <a:rPr b="0" spc="-50" dirty="0">
                <a:latin typeface="Open Sans"/>
                <a:cs typeface="Open Sans"/>
              </a:rPr>
              <a:t>/</a:t>
            </a:r>
            <a:r>
              <a:rPr b="0" dirty="0">
                <a:latin typeface="Open Sans"/>
                <a:cs typeface="Open Sans"/>
              </a:rPr>
              <a:t>	</a:t>
            </a:r>
            <a:r>
              <a:rPr b="0" spc="110" dirty="0">
                <a:latin typeface="Open Sans"/>
                <a:cs typeface="Open Sans"/>
              </a:rPr>
              <a:t>gov.pl/finanse </a:t>
            </a:r>
          </a:p>
        </p:txBody>
      </p:sp>
      <p:sp>
        <p:nvSpPr>
          <p:cNvPr id="38" name="object 38"/>
          <p:cNvSpPr txBox="1">
            <a:spLocks noGrp="1"/>
          </p:cNvSpPr>
          <p:nvPr>
            <p:ph type="ftr" sz="quarter" idx="5"/>
          </p:nvPr>
        </p:nvSpPr>
        <p:spPr>
          <a:prstGeom prst="rect">
            <a:avLst/>
          </a:prstGeom>
        </p:spPr>
        <p:txBody>
          <a:bodyPr vert="horz" wrap="square" lIns="0" tIns="27940" rIns="0" bIns="0" rtlCol="0">
            <a:spAutoFit/>
          </a:bodyPr>
          <a:lstStyle/>
          <a:p>
            <a:pPr marL="12700">
              <a:lnSpc>
                <a:spcPct val="100000"/>
              </a:lnSpc>
              <a:spcBef>
                <a:spcPts val="220"/>
              </a:spcBef>
              <a:tabLst>
                <a:tab pos="3196590" algn="l"/>
                <a:tab pos="3382645" algn="l"/>
              </a:tabLst>
            </a:pPr>
            <a:r>
              <a:rPr spc="120" dirty="0"/>
              <a:t>Krajowa</a:t>
            </a:r>
            <a:r>
              <a:rPr spc="265" dirty="0"/>
              <a:t> </a:t>
            </a:r>
            <a:r>
              <a:rPr spc="130" dirty="0"/>
              <a:t>Administracja</a:t>
            </a:r>
            <a:r>
              <a:rPr spc="270" dirty="0"/>
              <a:t> </a:t>
            </a:r>
            <a:r>
              <a:rPr spc="105" dirty="0"/>
              <a:t>Skarbowa</a:t>
            </a:r>
            <a:r>
              <a:rPr dirty="0"/>
              <a:t>	</a:t>
            </a:r>
            <a:r>
              <a:rPr b="0" spc="-50" dirty="0">
                <a:latin typeface="Open Sans"/>
                <a:cs typeface="Open Sans"/>
              </a:rPr>
              <a:t>/</a:t>
            </a:r>
            <a:r>
              <a:rPr b="0" dirty="0">
                <a:latin typeface="Open Sans"/>
                <a:cs typeface="Open Sans"/>
              </a:rPr>
              <a:t>	</a:t>
            </a:r>
            <a:r>
              <a:rPr b="0" spc="114" dirty="0">
                <a:latin typeface="Open Sans"/>
                <a:cs typeface="Open Sans"/>
              </a:rPr>
              <a:t>gov.pl/kas </a:t>
            </a:r>
          </a:p>
        </p:txBody>
      </p:sp>
      <p:sp>
        <p:nvSpPr>
          <p:cNvPr id="39" name="object 39"/>
          <p:cNvSpPr txBox="1">
            <a:spLocks noGrp="1"/>
          </p:cNvSpPr>
          <p:nvPr>
            <p:ph type="sldNum" sz="quarter" idx="7"/>
          </p:nvPr>
        </p:nvSpPr>
        <p:spPr>
          <a:xfrm>
            <a:off x="18929260" y="10751027"/>
            <a:ext cx="342990" cy="212879"/>
          </a:xfrm>
          <a:prstGeom prst="rect">
            <a:avLst/>
          </a:prstGeom>
        </p:spPr>
        <p:txBody>
          <a:bodyPr vert="horz" wrap="square" lIns="0" tIns="27940" rIns="0" bIns="0" rtlCol="0">
            <a:spAutoFit/>
          </a:bodyPr>
          <a:lstStyle/>
          <a:p>
            <a:pPr marL="38100">
              <a:lnSpc>
                <a:spcPct val="100000"/>
              </a:lnSpc>
              <a:spcBef>
                <a:spcPts val="220"/>
              </a:spcBef>
            </a:pPr>
            <a:fld id="{81D60167-4931-47E6-BA6A-407CBD079E47}" type="slidenum">
              <a:rPr spc="-50" dirty="0"/>
              <a:t>39</a:t>
            </a:fld>
            <a:endParaRPr spc="-50" dirty="0"/>
          </a:p>
        </p:txBody>
      </p:sp>
      <p:sp>
        <p:nvSpPr>
          <p:cNvPr id="3" name="object 9">
            <a:extLst>
              <a:ext uri="{FF2B5EF4-FFF2-40B4-BE49-F238E27FC236}">
                <a16:creationId xmlns:a16="http://schemas.microsoft.com/office/drawing/2014/main" id="{C9339AE6-69E8-0796-D453-9291AE0432F8}"/>
              </a:ext>
            </a:extLst>
          </p:cNvPr>
          <p:cNvSpPr txBox="1"/>
          <p:nvPr/>
        </p:nvSpPr>
        <p:spPr>
          <a:xfrm>
            <a:off x="1104592" y="1716959"/>
            <a:ext cx="4010027" cy="444994"/>
          </a:xfrm>
          <a:prstGeom prst="rect">
            <a:avLst/>
          </a:prstGeom>
        </p:spPr>
        <p:txBody>
          <a:bodyPr vert="horz" wrap="square" lIns="0" tIns="13970" rIns="0" bIns="0" rtlCol="0">
            <a:spAutoFit/>
          </a:bodyPr>
          <a:lstStyle/>
          <a:p>
            <a:pPr marL="12700">
              <a:lnSpc>
                <a:spcPct val="100000"/>
              </a:lnSpc>
              <a:spcBef>
                <a:spcPts val="110"/>
              </a:spcBef>
            </a:pPr>
            <a:r>
              <a:rPr lang="pl-PL" sz="2800" b="1" spc="-75" dirty="0">
                <a:latin typeface="+mn-lt"/>
                <a:cs typeface="Lato Black"/>
              </a:rPr>
              <a:t>Wdrożone</a:t>
            </a:r>
            <a:r>
              <a:rPr sz="2800" b="1" spc="-75" dirty="0">
                <a:latin typeface="+mn-lt"/>
                <a:cs typeface="Lato Black"/>
              </a:rPr>
              <a:t> </a:t>
            </a:r>
            <a:r>
              <a:rPr sz="2800" b="1" spc="-10" dirty="0">
                <a:latin typeface="+mn-lt"/>
                <a:cs typeface="Lato Black"/>
              </a:rPr>
              <a:t>funkcjonalności</a:t>
            </a:r>
            <a:endParaRPr sz="2800" dirty="0">
              <a:latin typeface="+mn-lt"/>
              <a:cs typeface="Lato Black"/>
            </a:endParaRPr>
          </a:p>
        </p:txBody>
      </p:sp>
      <p:sp>
        <p:nvSpPr>
          <p:cNvPr id="4" name="object 10">
            <a:extLst>
              <a:ext uri="{FF2B5EF4-FFF2-40B4-BE49-F238E27FC236}">
                <a16:creationId xmlns:a16="http://schemas.microsoft.com/office/drawing/2014/main" id="{2952C755-142B-6501-987F-A088F537CC4A}"/>
              </a:ext>
            </a:extLst>
          </p:cNvPr>
          <p:cNvSpPr txBox="1"/>
          <p:nvPr/>
        </p:nvSpPr>
        <p:spPr>
          <a:xfrm>
            <a:off x="8985250" y="1796294"/>
            <a:ext cx="5748735" cy="444994"/>
          </a:xfrm>
          <a:prstGeom prst="rect">
            <a:avLst/>
          </a:prstGeom>
        </p:spPr>
        <p:txBody>
          <a:bodyPr vert="horz" wrap="square" lIns="0" tIns="13970" rIns="0" bIns="0" rtlCol="0">
            <a:spAutoFit/>
          </a:bodyPr>
          <a:lstStyle/>
          <a:p>
            <a:pPr marL="12700">
              <a:lnSpc>
                <a:spcPct val="100000"/>
              </a:lnSpc>
              <a:spcBef>
                <a:spcPts val="110"/>
              </a:spcBef>
            </a:pPr>
            <a:r>
              <a:rPr lang="pl-PL" sz="2800" b="1" dirty="0">
                <a:solidFill>
                  <a:schemeClr val="tx1"/>
                </a:solidFill>
                <a:latin typeface="+mn-lt"/>
                <a:cs typeface="Lato Black"/>
              </a:rPr>
              <a:t>Jak</a:t>
            </a:r>
            <a:r>
              <a:rPr lang="pl-PL" sz="2800" b="1" spc="-65" dirty="0">
                <a:solidFill>
                  <a:schemeClr val="tx1"/>
                </a:solidFill>
                <a:latin typeface="+mn-lt"/>
                <a:cs typeface="Lato Black"/>
              </a:rPr>
              <a:t> </a:t>
            </a:r>
            <a:r>
              <a:rPr lang="pl-PL" sz="2800" b="1" dirty="0">
                <a:solidFill>
                  <a:schemeClr val="tx1"/>
                </a:solidFill>
                <a:latin typeface="+mn-lt"/>
                <a:cs typeface="Lato Black"/>
              </a:rPr>
              <a:t>korzystają</a:t>
            </a:r>
            <a:r>
              <a:rPr lang="pl-PL" sz="2800" b="1" spc="-65" dirty="0">
                <a:solidFill>
                  <a:schemeClr val="tx1"/>
                </a:solidFill>
                <a:latin typeface="+mn-lt"/>
                <a:cs typeface="Lato Black"/>
              </a:rPr>
              <a:t> </a:t>
            </a:r>
            <a:r>
              <a:rPr lang="pl-PL" sz="2800" b="1" spc="-10" dirty="0">
                <a:solidFill>
                  <a:schemeClr val="tx1"/>
                </a:solidFill>
                <a:latin typeface="+mn-lt"/>
                <a:cs typeface="Lato Black"/>
              </a:rPr>
              <a:t>obywatele</a:t>
            </a:r>
            <a:endParaRPr lang="pl-PL" sz="2800" dirty="0">
              <a:solidFill>
                <a:schemeClr val="tx1"/>
              </a:solidFill>
              <a:latin typeface="+mn-lt"/>
              <a:cs typeface="Lato Black"/>
            </a:endParaRPr>
          </a:p>
        </p:txBody>
      </p:sp>
      <p:sp>
        <p:nvSpPr>
          <p:cNvPr id="5" name="object 18">
            <a:extLst>
              <a:ext uri="{FF2B5EF4-FFF2-40B4-BE49-F238E27FC236}">
                <a16:creationId xmlns:a16="http://schemas.microsoft.com/office/drawing/2014/main" id="{ED5E9416-75FC-0367-3726-74AF789A2D66}"/>
              </a:ext>
            </a:extLst>
          </p:cNvPr>
          <p:cNvSpPr/>
          <p:nvPr/>
        </p:nvSpPr>
        <p:spPr>
          <a:xfrm>
            <a:off x="1083624" y="22256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latin typeface="+mn-lt"/>
            </a:endParaRPr>
          </a:p>
        </p:txBody>
      </p:sp>
      <p:sp>
        <p:nvSpPr>
          <p:cNvPr id="6" name="object 18">
            <a:extLst>
              <a:ext uri="{FF2B5EF4-FFF2-40B4-BE49-F238E27FC236}">
                <a16:creationId xmlns:a16="http://schemas.microsoft.com/office/drawing/2014/main" id="{28094D3D-56F8-827D-4BB3-5E250B804832}"/>
              </a:ext>
            </a:extLst>
          </p:cNvPr>
          <p:cNvSpPr/>
          <p:nvPr/>
        </p:nvSpPr>
        <p:spPr>
          <a:xfrm rot="5400000">
            <a:off x="4249601" y="5937549"/>
            <a:ext cx="8626372" cy="130211"/>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p>
        </p:txBody>
      </p:sp>
      <p:sp>
        <p:nvSpPr>
          <p:cNvPr id="28" name="object 18">
            <a:extLst>
              <a:ext uri="{FF2B5EF4-FFF2-40B4-BE49-F238E27FC236}">
                <a16:creationId xmlns:a16="http://schemas.microsoft.com/office/drawing/2014/main" id="{A6FE3213-FC00-5073-26BF-4C27F393AAD3}"/>
              </a:ext>
            </a:extLst>
          </p:cNvPr>
          <p:cNvSpPr/>
          <p:nvPr/>
        </p:nvSpPr>
        <p:spPr>
          <a:xfrm>
            <a:off x="1083624" y="35972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a:latin typeface="+mn-lt"/>
            </a:endParaRPr>
          </a:p>
        </p:txBody>
      </p:sp>
      <p:sp>
        <p:nvSpPr>
          <p:cNvPr id="36" name="pole tekstowe 35">
            <a:extLst>
              <a:ext uri="{FF2B5EF4-FFF2-40B4-BE49-F238E27FC236}">
                <a16:creationId xmlns:a16="http://schemas.microsoft.com/office/drawing/2014/main" id="{12548FD5-9C51-49A6-8F46-E0BE1470788A}"/>
              </a:ext>
            </a:extLst>
          </p:cNvPr>
          <p:cNvSpPr txBox="1"/>
          <p:nvPr/>
        </p:nvSpPr>
        <p:spPr>
          <a:xfrm>
            <a:off x="8680450" y="2338810"/>
            <a:ext cx="9797706" cy="646331"/>
          </a:xfrm>
          <a:prstGeom prst="rect">
            <a:avLst/>
          </a:prstGeom>
          <a:noFill/>
        </p:spPr>
        <p:txBody>
          <a:bodyPr wrap="square">
            <a:spAutoFit/>
          </a:bodyPr>
          <a:lstStyle/>
          <a:p>
            <a:r>
              <a:rPr lang="pl-PL" dirty="0">
                <a:solidFill>
                  <a:schemeClr val="tx1"/>
                </a:solidFill>
                <a:latin typeface="+mn-lt"/>
                <a:ea typeface="Calibri" panose="020F0502020204030204" pitchFamily="34" charset="0"/>
                <a:cs typeface="Calibri" panose="020F0502020204030204" pitchFamily="34" charset="0"/>
              </a:rPr>
              <a:t>System dotyczy określonej grupy, tj. dostawców usług płatniczych, którym zapewniliśmy możliwość raportowania ewidencji wybranych transakcji transgranicznych, zgodnie z określonym schematem.</a:t>
            </a:r>
          </a:p>
        </p:txBody>
      </p:sp>
      <p:sp>
        <p:nvSpPr>
          <p:cNvPr id="19" name="pole tekstowe 18">
            <a:extLst>
              <a:ext uri="{FF2B5EF4-FFF2-40B4-BE49-F238E27FC236}">
                <a16:creationId xmlns:a16="http://schemas.microsoft.com/office/drawing/2014/main" id="{AA91F532-F10C-4D2F-8485-B49368B447E3}"/>
              </a:ext>
            </a:extLst>
          </p:cNvPr>
          <p:cNvSpPr txBox="1"/>
          <p:nvPr/>
        </p:nvSpPr>
        <p:spPr>
          <a:xfrm>
            <a:off x="1083054" y="3824520"/>
            <a:ext cx="5192417" cy="923330"/>
          </a:xfrm>
          <a:prstGeom prst="rect">
            <a:avLst/>
          </a:prstGeom>
          <a:noFill/>
        </p:spPr>
        <p:txBody>
          <a:bodyPr wrap="square">
            <a:spAutoFit/>
          </a:bodyPr>
          <a:lstStyle/>
          <a:p>
            <a:r>
              <a:rPr lang="pl-PL" b="1" dirty="0">
                <a:solidFill>
                  <a:schemeClr val="tx1"/>
                </a:solidFill>
                <a:latin typeface="+mn-lt"/>
                <a:ea typeface="Calibri" panose="020F0502020204030204" pitchFamily="34" charset="0"/>
                <a:cs typeface="Calibri" panose="020F0502020204030204" pitchFamily="34" charset="0"/>
              </a:rPr>
              <a:t>Aplikacja mobilna </a:t>
            </a:r>
            <a:r>
              <a:rPr lang="pl-PL" b="1" dirty="0" err="1">
                <a:solidFill>
                  <a:schemeClr val="tx1"/>
                </a:solidFill>
                <a:latin typeface="+mn-lt"/>
                <a:ea typeface="Calibri" panose="020F0502020204030204" pitchFamily="34" charset="0"/>
                <a:cs typeface="Calibri" panose="020F0502020204030204" pitchFamily="34" charset="0"/>
              </a:rPr>
              <a:t>eParagony</a:t>
            </a:r>
            <a:r>
              <a:rPr lang="pl-PL" b="1" dirty="0">
                <a:solidFill>
                  <a:schemeClr val="tx1"/>
                </a:solidFill>
                <a:latin typeface="+mn-lt"/>
                <a:ea typeface="Calibri" panose="020F0502020204030204" pitchFamily="34" charset="0"/>
                <a:cs typeface="Calibri" panose="020F0502020204030204" pitchFamily="34" charset="0"/>
              </a:rPr>
              <a:t> </a:t>
            </a:r>
            <a:r>
              <a:rPr lang="pl-PL" dirty="0">
                <a:solidFill>
                  <a:schemeClr val="tx1"/>
                </a:solidFill>
                <a:latin typeface="+mn-lt"/>
                <a:ea typeface="Calibri" panose="020F0502020204030204" pitchFamily="34" charset="0"/>
                <a:cs typeface="Calibri" panose="020F0502020204030204" pitchFamily="34" charset="0"/>
              </a:rPr>
              <a:t> </a:t>
            </a:r>
          </a:p>
          <a:p>
            <a:endParaRPr lang="pl-PL" dirty="0">
              <a:solidFill>
                <a:schemeClr val="tx1"/>
              </a:solidFill>
              <a:latin typeface="+mn-lt"/>
              <a:ea typeface="Calibri" panose="020F0502020204030204" pitchFamily="34" charset="0"/>
              <a:cs typeface="Calibri" panose="020F0502020204030204" pitchFamily="34" charset="0"/>
            </a:endParaRPr>
          </a:p>
          <a:p>
            <a:r>
              <a:rPr lang="pl-PL" dirty="0">
                <a:solidFill>
                  <a:schemeClr val="tx1"/>
                </a:solidFill>
                <a:latin typeface="+mn-lt"/>
                <a:ea typeface="Calibri" panose="020F0502020204030204" pitchFamily="34" charset="0"/>
                <a:cs typeface="Calibri" panose="020F0502020204030204" pitchFamily="34" charset="0"/>
              </a:rPr>
              <a:t>III i IV kwartał 2025 r.</a:t>
            </a:r>
          </a:p>
        </p:txBody>
      </p:sp>
      <p:sp>
        <p:nvSpPr>
          <p:cNvPr id="21" name="pole tekstowe 20">
            <a:extLst>
              <a:ext uri="{FF2B5EF4-FFF2-40B4-BE49-F238E27FC236}">
                <a16:creationId xmlns:a16="http://schemas.microsoft.com/office/drawing/2014/main" id="{FBC442EC-CFA3-4661-AA98-95384B0AF24D}"/>
              </a:ext>
            </a:extLst>
          </p:cNvPr>
          <p:cNvSpPr txBox="1"/>
          <p:nvPr/>
        </p:nvSpPr>
        <p:spPr>
          <a:xfrm>
            <a:off x="8680450" y="3822740"/>
            <a:ext cx="9544246" cy="1754326"/>
          </a:xfrm>
          <a:prstGeom prst="rect">
            <a:avLst/>
          </a:prstGeom>
          <a:noFill/>
        </p:spPr>
        <p:txBody>
          <a:bodyPr wrap="square">
            <a:spAutoFit/>
          </a:bodyPr>
          <a:lstStyle/>
          <a:p>
            <a:r>
              <a:rPr lang="pl-PL" dirty="0">
                <a:solidFill>
                  <a:schemeClr val="tx1"/>
                </a:solidFill>
                <a:latin typeface="+mn-lt"/>
                <a:ea typeface="Calibri" panose="020F0502020204030204" pitchFamily="34" charset="0"/>
                <a:cs typeface="Calibri" panose="020F0502020204030204" pitchFamily="34" charset="0"/>
              </a:rPr>
              <a:t>Nowe funkcjonalności: współdzielenie KID (Przenoszenie / Kopiowanie), udostępnianie paragonu elektronicznego (np. podzielenie się paragonem elektronicznym z  domownikiem), </a:t>
            </a:r>
            <a:r>
              <a:rPr lang="pl-PL" dirty="0" err="1">
                <a:solidFill>
                  <a:schemeClr val="tx1"/>
                </a:solidFill>
                <a:latin typeface="+mn-lt"/>
                <a:ea typeface="Calibri" panose="020F0502020204030204" pitchFamily="34" charset="0"/>
                <a:cs typeface="Calibri" panose="020F0502020204030204" pitchFamily="34" charset="0"/>
              </a:rPr>
              <a:t>Widget</a:t>
            </a:r>
            <a:r>
              <a:rPr lang="pl-PL" dirty="0">
                <a:solidFill>
                  <a:schemeClr val="tx1"/>
                </a:solidFill>
                <a:latin typeface="+mn-lt"/>
                <a:ea typeface="Calibri" panose="020F0502020204030204" pitchFamily="34" charset="0"/>
                <a:cs typeface="Calibri" panose="020F0502020204030204" pitchFamily="34" charset="0"/>
              </a:rPr>
              <a:t> z KID-em zostały wdrożone w I kwartale 2026 r. Nowa wersja aplikacji została wgrana do sklepów </a:t>
            </a:r>
            <a:r>
              <a:rPr lang="pl-PL" dirty="0" err="1">
                <a:solidFill>
                  <a:schemeClr val="tx1"/>
                </a:solidFill>
                <a:latin typeface="+mn-lt"/>
                <a:ea typeface="Calibri" panose="020F0502020204030204" pitchFamily="34" charset="0"/>
                <a:cs typeface="Calibri" panose="020F0502020204030204" pitchFamily="34" charset="0"/>
              </a:rPr>
              <a:t>App</a:t>
            </a:r>
            <a:r>
              <a:rPr lang="pl-PL" dirty="0">
                <a:solidFill>
                  <a:schemeClr val="tx1"/>
                </a:solidFill>
                <a:latin typeface="+mn-lt"/>
                <a:ea typeface="Calibri" panose="020F0502020204030204" pitchFamily="34" charset="0"/>
                <a:cs typeface="Calibri" panose="020F0502020204030204" pitchFamily="34" charset="0"/>
              </a:rPr>
              <a:t> </a:t>
            </a:r>
            <a:r>
              <a:rPr lang="pl-PL" dirty="0" err="1">
                <a:solidFill>
                  <a:schemeClr val="tx1"/>
                </a:solidFill>
                <a:latin typeface="+mn-lt"/>
                <a:ea typeface="Calibri" panose="020F0502020204030204" pitchFamily="34" charset="0"/>
                <a:cs typeface="Calibri" panose="020F0502020204030204" pitchFamily="34" charset="0"/>
              </a:rPr>
              <a:t>Store</a:t>
            </a:r>
            <a:r>
              <a:rPr lang="pl-PL" dirty="0">
                <a:solidFill>
                  <a:schemeClr val="tx1"/>
                </a:solidFill>
                <a:latin typeface="+mn-lt"/>
                <a:ea typeface="Calibri" panose="020F0502020204030204" pitchFamily="34" charset="0"/>
                <a:cs typeface="Calibri" panose="020F0502020204030204" pitchFamily="34" charset="0"/>
              </a:rPr>
              <a:t> i Google Play.</a:t>
            </a:r>
          </a:p>
          <a:p>
            <a:endParaRPr lang="pl-PL" dirty="0">
              <a:solidFill>
                <a:schemeClr val="tx1"/>
              </a:solidFill>
              <a:latin typeface="+mn-lt"/>
              <a:ea typeface="Calibri" panose="020F0502020204030204" pitchFamily="34" charset="0"/>
              <a:cs typeface="Calibri" panose="020F0502020204030204" pitchFamily="34" charset="0"/>
            </a:endParaRPr>
          </a:p>
          <a:p>
            <a:r>
              <a:rPr lang="pl-PL" dirty="0">
                <a:solidFill>
                  <a:schemeClr val="tx1"/>
                </a:solidFill>
                <a:latin typeface="+mn-lt"/>
                <a:ea typeface="Calibri" panose="020F0502020204030204" pitchFamily="34" charset="0"/>
                <a:cs typeface="Calibri" panose="020F0502020204030204" pitchFamily="34" charset="0"/>
              </a:rPr>
              <a:t>Liczba pobrań aplikacji od początku uruchomienia </a:t>
            </a:r>
            <a:r>
              <a:rPr lang="pl-PL" dirty="0" err="1">
                <a:solidFill>
                  <a:schemeClr val="tx1"/>
                </a:solidFill>
                <a:latin typeface="+mn-lt"/>
                <a:ea typeface="Calibri" panose="020F0502020204030204" pitchFamily="34" charset="0"/>
                <a:cs typeface="Calibri" panose="020F0502020204030204" pitchFamily="34" charset="0"/>
              </a:rPr>
              <a:t>HUBa</a:t>
            </a:r>
            <a:r>
              <a:rPr lang="pl-PL" dirty="0">
                <a:solidFill>
                  <a:schemeClr val="tx1"/>
                </a:solidFill>
                <a:latin typeface="+mn-lt"/>
                <a:ea typeface="Calibri" panose="020F0502020204030204" pitchFamily="34" charset="0"/>
                <a:cs typeface="Calibri" panose="020F0502020204030204" pitchFamily="34" charset="0"/>
              </a:rPr>
              <a:t> Paragonowego: ponad 96 000.</a:t>
            </a:r>
          </a:p>
        </p:txBody>
      </p:sp>
      <p:sp>
        <p:nvSpPr>
          <p:cNvPr id="22" name="object 27">
            <a:extLst>
              <a:ext uri="{FF2B5EF4-FFF2-40B4-BE49-F238E27FC236}">
                <a16:creationId xmlns:a16="http://schemas.microsoft.com/office/drawing/2014/main" id="{9D28491E-DD92-4F73-876C-DEB46D6C48BA}"/>
              </a:ext>
            </a:extLst>
          </p:cNvPr>
          <p:cNvSpPr txBox="1"/>
          <p:nvPr/>
        </p:nvSpPr>
        <p:spPr>
          <a:xfrm>
            <a:off x="1199449" y="5696472"/>
            <a:ext cx="7239325" cy="4552528"/>
          </a:xfrm>
          <a:prstGeom prst="rect">
            <a:avLst/>
          </a:prstGeom>
        </p:spPr>
        <p:txBody>
          <a:bodyPr vert="horz" wrap="square" lIns="0" tIns="12700" rIns="0" bIns="0" rtlCol="0">
            <a:spAutoFit/>
          </a:bodyPr>
          <a:lstStyle/>
          <a:p>
            <a:pPr marL="12700" marR="5080">
              <a:lnSpc>
                <a:spcPct val="124900"/>
              </a:lnSpc>
              <a:spcBef>
                <a:spcPts val="100"/>
              </a:spcBef>
            </a:pPr>
            <a:r>
              <a:rPr lang="pl-PL" b="1" dirty="0">
                <a:solidFill>
                  <a:schemeClr val="tx1"/>
                </a:solidFill>
                <a:latin typeface="+mn-lt"/>
                <a:ea typeface="Calibri" panose="020F0502020204030204" pitchFamily="34" charset="0"/>
                <a:cs typeface="Calibri" panose="020F0502020204030204" pitchFamily="34" charset="0"/>
              </a:rPr>
              <a:t>Krajowy System e-Faktur </a:t>
            </a:r>
            <a:r>
              <a:rPr lang="pl-PL" b="1" dirty="0" err="1">
                <a:solidFill>
                  <a:schemeClr val="tx1"/>
                </a:solidFill>
                <a:latin typeface="+mn-lt"/>
                <a:ea typeface="Calibri" panose="020F0502020204030204" pitchFamily="34" charset="0"/>
                <a:cs typeface="Calibri" panose="020F0502020204030204" pitchFamily="34" charset="0"/>
              </a:rPr>
              <a:t>KSeF</a:t>
            </a:r>
            <a:endParaRPr lang="pl-PL" b="1" dirty="0">
              <a:solidFill>
                <a:schemeClr val="tx1"/>
              </a:solidFill>
              <a:latin typeface="+mn-lt"/>
              <a:ea typeface="Calibri" panose="020F0502020204030204" pitchFamily="34" charset="0"/>
              <a:cs typeface="Calibri" panose="020F0502020204030204" pitchFamily="34" charset="0"/>
            </a:endParaRPr>
          </a:p>
          <a:p>
            <a:pPr marL="12700" marR="5080">
              <a:lnSpc>
                <a:spcPct val="124900"/>
              </a:lnSpc>
              <a:spcBef>
                <a:spcPts val="100"/>
              </a:spcBef>
            </a:pPr>
            <a:r>
              <a:rPr lang="pl-PL" dirty="0">
                <a:solidFill>
                  <a:schemeClr val="tx1"/>
                </a:solidFill>
                <a:latin typeface="+mn-lt"/>
                <a:ea typeface="Calibri" panose="020F0502020204030204" pitchFamily="34" charset="0"/>
                <a:cs typeface="Calibri" panose="020F0502020204030204" pitchFamily="34" charset="0"/>
              </a:rPr>
              <a:t>Krajowy System e-Faktur (</a:t>
            </a:r>
            <a:r>
              <a:rPr lang="pl-PL" dirty="0" err="1">
                <a:solidFill>
                  <a:schemeClr val="tx1"/>
                </a:solidFill>
                <a:latin typeface="+mn-lt"/>
                <a:ea typeface="Calibri" panose="020F0502020204030204" pitchFamily="34" charset="0"/>
                <a:cs typeface="Calibri" panose="020F0502020204030204" pitchFamily="34" charset="0"/>
              </a:rPr>
              <a:t>KSeF</a:t>
            </a:r>
            <a:r>
              <a:rPr lang="pl-PL" dirty="0">
                <a:solidFill>
                  <a:schemeClr val="tx1"/>
                </a:solidFill>
                <a:latin typeface="+mn-lt"/>
                <a:ea typeface="Calibri" panose="020F0502020204030204" pitchFamily="34" charset="0"/>
                <a:cs typeface="Calibri" panose="020F0502020204030204" pitchFamily="34" charset="0"/>
              </a:rPr>
              <a:t>) jest systemem służącym do wystawiania, przesyłania, otrzymywania oraz przechowywania faktur ustrukturyzowanych. W 2026 r. został wdrożony w Polsce jako rozwiązanie obligatoryjne:</a:t>
            </a:r>
          </a:p>
          <a:p>
            <a:pPr marL="298450" marR="5080" indent="-285750">
              <a:lnSpc>
                <a:spcPct val="124900"/>
              </a:lnSpc>
              <a:spcBef>
                <a:spcPts val="100"/>
              </a:spcBef>
              <a:buFont typeface="Arial" panose="020B0604020202020204" pitchFamily="34" charset="0"/>
              <a:buChar char="•"/>
            </a:pPr>
            <a:r>
              <a:rPr lang="pl-PL" dirty="0">
                <a:solidFill>
                  <a:schemeClr val="tx1"/>
                </a:solidFill>
                <a:latin typeface="+mn-lt"/>
                <a:ea typeface="Calibri" panose="020F0502020204030204" pitchFamily="34" charset="0"/>
                <a:cs typeface="Calibri" panose="020F0502020204030204" pitchFamily="34" charset="0"/>
              </a:rPr>
              <a:t>Od lutego 2026 r. faktury w systemie wystawiają podatnicy, których sprzedaż przekroczyła w 2024 r. 200 mln zł.</a:t>
            </a:r>
          </a:p>
          <a:p>
            <a:pPr marL="298450" marR="5080" indent="-285750">
              <a:lnSpc>
                <a:spcPct val="124900"/>
              </a:lnSpc>
              <a:spcBef>
                <a:spcPts val="100"/>
              </a:spcBef>
              <a:buFont typeface="Arial" panose="020B0604020202020204" pitchFamily="34" charset="0"/>
              <a:buChar char="•"/>
            </a:pPr>
            <a:r>
              <a:rPr lang="pl-PL" dirty="0">
                <a:solidFill>
                  <a:schemeClr val="tx1"/>
                </a:solidFill>
                <a:latin typeface="+mn-lt"/>
                <a:ea typeface="Calibri" panose="020F0502020204030204" pitchFamily="34" charset="0"/>
                <a:cs typeface="Calibri" panose="020F0502020204030204" pitchFamily="34" charset="0"/>
              </a:rPr>
              <a:t>Pozostali podatnicy wystawiają obowiązkowo faktury w </a:t>
            </a:r>
            <a:r>
              <a:rPr lang="pl-PL" dirty="0" err="1">
                <a:solidFill>
                  <a:schemeClr val="tx1"/>
                </a:solidFill>
                <a:latin typeface="+mn-lt"/>
                <a:ea typeface="Calibri" panose="020F0502020204030204" pitchFamily="34" charset="0"/>
                <a:cs typeface="Calibri" panose="020F0502020204030204" pitchFamily="34" charset="0"/>
              </a:rPr>
              <a:t>KSeF</a:t>
            </a:r>
            <a:r>
              <a:rPr lang="pl-PL" dirty="0">
                <a:solidFill>
                  <a:schemeClr val="tx1"/>
                </a:solidFill>
                <a:latin typeface="+mn-lt"/>
                <a:ea typeface="Calibri" panose="020F0502020204030204" pitchFamily="34" charset="0"/>
                <a:cs typeface="Calibri" panose="020F0502020204030204" pitchFamily="34" charset="0"/>
              </a:rPr>
              <a:t> od 1 kwietnia 2026 r. z tym, że najmniejsi przedsiębiorcy, którzy wystawiają faktury w miesiącu do 10 tys. brutto łącznie – będą wystawiać faktury w </a:t>
            </a:r>
            <a:r>
              <a:rPr lang="pl-PL" dirty="0" err="1">
                <a:solidFill>
                  <a:schemeClr val="tx1"/>
                </a:solidFill>
                <a:latin typeface="+mn-lt"/>
                <a:ea typeface="Calibri" panose="020F0502020204030204" pitchFamily="34" charset="0"/>
                <a:cs typeface="Calibri" panose="020F0502020204030204" pitchFamily="34" charset="0"/>
              </a:rPr>
              <a:t>KSeF</a:t>
            </a:r>
            <a:r>
              <a:rPr lang="pl-PL" dirty="0">
                <a:solidFill>
                  <a:schemeClr val="tx1"/>
                </a:solidFill>
                <a:latin typeface="+mn-lt"/>
                <a:ea typeface="Calibri" panose="020F0502020204030204" pitchFamily="34" charset="0"/>
                <a:cs typeface="Calibri" panose="020F0502020204030204" pitchFamily="34" charset="0"/>
              </a:rPr>
              <a:t> dopiero od 1 stycznia 2027 r.</a:t>
            </a:r>
          </a:p>
          <a:p>
            <a:pPr marL="298450" marR="5080" indent="-285750">
              <a:lnSpc>
                <a:spcPct val="124900"/>
              </a:lnSpc>
              <a:spcBef>
                <a:spcPts val="100"/>
              </a:spcBef>
              <a:buFont typeface="Arial" panose="020B0604020202020204" pitchFamily="34" charset="0"/>
              <a:buChar char="•"/>
            </a:pPr>
            <a:r>
              <a:rPr lang="pl-PL" dirty="0">
                <a:solidFill>
                  <a:schemeClr val="tx1"/>
                </a:solidFill>
                <a:latin typeface="+mn-lt"/>
                <a:ea typeface="Calibri" panose="020F0502020204030204" pitchFamily="34" charset="0"/>
                <a:cs typeface="Calibri" panose="020F0502020204030204" pitchFamily="34" charset="0"/>
              </a:rPr>
              <a:t>Od 1 lutego 2026 r. podmioty krajowe posiadające NIP otrzymują faktury przy użyciu systemu.</a:t>
            </a:r>
          </a:p>
          <a:p>
            <a:pPr marL="12700" marR="5080">
              <a:lnSpc>
                <a:spcPct val="124900"/>
              </a:lnSpc>
              <a:spcBef>
                <a:spcPts val="100"/>
              </a:spcBef>
            </a:pPr>
            <a:endParaRPr lang="pl-PL"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30" name="pole tekstowe 29">
            <a:extLst>
              <a:ext uri="{FF2B5EF4-FFF2-40B4-BE49-F238E27FC236}">
                <a16:creationId xmlns:a16="http://schemas.microsoft.com/office/drawing/2014/main" id="{73750CB8-2A25-45BE-A9CF-E88C6BA2BCAF}"/>
              </a:ext>
            </a:extLst>
          </p:cNvPr>
          <p:cNvSpPr txBox="1"/>
          <p:nvPr/>
        </p:nvSpPr>
        <p:spPr>
          <a:xfrm>
            <a:off x="8753926" y="6043341"/>
            <a:ext cx="9650754" cy="1477328"/>
          </a:xfrm>
          <a:prstGeom prst="rect">
            <a:avLst/>
          </a:prstGeom>
          <a:noFill/>
        </p:spPr>
        <p:txBody>
          <a:bodyPr wrap="square">
            <a:spAutoFit/>
          </a:bodyPr>
          <a:lstStyle/>
          <a:p>
            <a:r>
              <a:rPr lang="pl-PL" dirty="0" err="1">
                <a:solidFill>
                  <a:srgbClr val="000000"/>
                </a:solidFill>
                <a:latin typeface="+mn-lt"/>
              </a:rPr>
              <a:t>KSeF</a:t>
            </a:r>
            <a:r>
              <a:rPr lang="pl-PL" dirty="0">
                <a:solidFill>
                  <a:srgbClr val="000000"/>
                </a:solidFill>
                <a:latin typeface="+mn-lt"/>
              </a:rPr>
              <a:t> to nowe narzędzie technologiczne i jednocześnie kolejny etap cyfryzacji usług administracji skarbowej. Wywiera pozytywny wpływ na procesy gospodarcze oraz znacząco usprawnia realizację transakcji handlowych.</a:t>
            </a:r>
          </a:p>
          <a:p>
            <a:endParaRPr lang="pl-PL" dirty="0">
              <a:solidFill>
                <a:srgbClr val="000000"/>
              </a:solidFill>
              <a:latin typeface="+mn-lt"/>
            </a:endParaRPr>
          </a:p>
          <a:p>
            <a:r>
              <a:rPr lang="pl-PL" dirty="0">
                <a:solidFill>
                  <a:srgbClr val="000000"/>
                </a:solidFill>
                <a:latin typeface="+mn-lt"/>
              </a:rPr>
              <a:t>Liczba faktur na 30. 09.2026 wynosi: 761 </a:t>
            </a:r>
            <a:r>
              <a:rPr lang="pl-PL">
                <a:solidFill>
                  <a:srgbClr val="000000"/>
                </a:solidFill>
                <a:latin typeface="+mn-lt"/>
              </a:rPr>
              <a:t>792 622.</a:t>
            </a:r>
            <a:endParaRPr lang="pl-PL" dirty="0">
              <a:solidFill>
                <a:srgbClr val="000000"/>
              </a:solidFill>
              <a:latin typeface="+mn-lt"/>
            </a:endParaRPr>
          </a:p>
        </p:txBody>
      </p:sp>
      <p:sp>
        <p:nvSpPr>
          <p:cNvPr id="32" name="object 18">
            <a:extLst>
              <a:ext uri="{FF2B5EF4-FFF2-40B4-BE49-F238E27FC236}">
                <a16:creationId xmlns:a16="http://schemas.microsoft.com/office/drawing/2014/main" id="{8C2CDDAF-25D7-4E1C-B5D0-65CAD4662AB3}"/>
              </a:ext>
            </a:extLst>
          </p:cNvPr>
          <p:cNvSpPr/>
          <p:nvPr/>
        </p:nvSpPr>
        <p:spPr>
          <a:xfrm flipV="1">
            <a:off x="1139347" y="5541314"/>
            <a:ext cx="17972220" cy="66841"/>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a:latin typeface="+mn-lt"/>
            </a:endParaRPr>
          </a:p>
        </p:txBody>
      </p:sp>
      <p:sp>
        <p:nvSpPr>
          <p:cNvPr id="23" name="object 18">
            <a:extLst>
              <a:ext uri="{FF2B5EF4-FFF2-40B4-BE49-F238E27FC236}">
                <a16:creationId xmlns:a16="http://schemas.microsoft.com/office/drawing/2014/main" id="{1B07CC1A-222C-44E4-BAF6-852F6E73E7CD}"/>
              </a:ext>
            </a:extLst>
          </p:cNvPr>
          <p:cNvSpPr/>
          <p:nvPr/>
        </p:nvSpPr>
        <p:spPr>
          <a:xfrm flipV="1">
            <a:off x="1139347" y="10249000"/>
            <a:ext cx="17972220" cy="66841"/>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a:latin typeface="+mn-lt"/>
            </a:endParaRPr>
          </a:p>
        </p:txBody>
      </p:sp>
      <p:sp>
        <p:nvSpPr>
          <p:cNvPr id="20" name="pole tekstowe 19">
            <a:extLst>
              <a:ext uri="{FF2B5EF4-FFF2-40B4-BE49-F238E27FC236}">
                <a16:creationId xmlns:a16="http://schemas.microsoft.com/office/drawing/2014/main" id="{2D45F60F-EF60-4C3E-8C7C-6A4679EC83FD}"/>
              </a:ext>
            </a:extLst>
          </p:cNvPr>
          <p:cNvSpPr txBox="1"/>
          <p:nvPr/>
        </p:nvSpPr>
        <p:spPr>
          <a:xfrm>
            <a:off x="984251" y="957706"/>
            <a:ext cx="10114566" cy="769441"/>
          </a:xfrm>
          <a:prstGeom prst="rect">
            <a:avLst/>
          </a:prstGeom>
          <a:noFill/>
        </p:spPr>
        <p:txBody>
          <a:bodyPr wrap="square">
            <a:spAutoFit/>
          </a:bodyPr>
          <a:lstStyle/>
          <a:p>
            <a:pPr marL="12700">
              <a:lnSpc>
                <a:spcPct val="100000"/>
              </a:lnSpc>
              <a:spcBef>
                <a:spcPts val="95"/>
              </a:spcBef>
            </a:pPr>
            <a:r>
              <a:rPr lang="pl-PL" sz="4400" b="1" dirty="0">
                <a:latin typeface="+mn-lt"/>
                <a:cs typeface="Lato Black"/>
              </a:rPr>
              <a:t>Inne inicjatywy/projekty</a:t>
            </a:r>
            <a:endParaRPr lang="pl-PL" sz="4400" dirty="0">
              <a:latin typeface="+mn-lt"/>
              <a:cs typeface="Lato Black"/>
            </a:endParaRPr>
          </a:p>
        </p:txBody>
      </p:sp>
    </p:spTree>
    <p:extLst>
      <p:ext uri="{BB962C8B-B14F-4D97-AF65-F5344CB8AC3E}">
        <p14:creationId xmlns:p14="http://schemas.microsoft.com/office/powerpoint/2010/main" val="133343417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03388" y="5415834"/>
            <a:ext cx="6968493" cy="1465145"/>
          </a:xfrm>
          <a:prstGeom prst="rect">
            <a:avLst/>
          </a:prstGeom>
        </p:spPr>
        <p:txBody>
          <a:bodyPr vert="horz" wrap="square" lIns="0" tIns="12700" rIns="0" bIns="0" rtlCol="0">
            <a:spAutoFit/>
          </a:bodyPr>
          <a:lstStyle/>
          <a:p>
            <a:pPr marR="5080">
              <a:lnSpc>
                <a:spcPts val="2180"/>
              </a:lnSpc>
              <a:spcBef>
                <a:spcPts val="100"/>
              </a:spcBef>
            </a:pPr>
            <a:r>
              <a:rPr lang="pl-PL" b="1" dirty="0">
                <a:solidFill>
                  <a:schemeClr val="tx1"/>
                </a:solidFill>
                <a:latin typeface="+mn-lt"/>
                <a:cs typeface="Lato"/>
              </a:rPr>
              <a:t>QR kody na upomnieniach </a:t>
            </a:r>
            <a:endParaRPr lang="pl-PL" dirty="0">
              <a:solidFill>
                <a:schemeClr val="tx1"/>
              </a:solidFill>
              <a:latin typeface="+mn-lt"/>
              <a:cs typeface="Lato"/>
            </a:endParaRPr>
          </a:p>
          <a:p>
            <a:pPr marR="5080">
              <a:lnSpc>
                <a:spcPts val="2180"/>
              </a:lnSpc>
              <a:spcBef>
                <a:spcPts val="100"/>
              </a:spcBef>
            </a:pPr>
            <a:r>
              <a:rPr lang="pl-PL" spc="-25" dirty="0">
                <a:solidFill>
                  <a:schemeClr val="tx1"/>
                </a:solidFill>
                <a:latin typeface="+mn-lt"/>
              </a:rPr>
              <a:t>Umieszczenie w szablonie upomnień kodu QR.</a:t>
            </a:r>
          </a:p>
          <a:p>
            <a:pPr marR="5080">
              <a:lnSpc>
                <a:spcPts val="2180"/>
              </a:lnSpc>
              <a:spcBef>
                <a:spcPts val="100"/>
              </a:spcBef>
            </a:pPr>
            <a:endParaRPr lang="pl-PL" spc="-25" dirty="0">
              <a:solidFill>
                <a:schemeClr val="tx1"/>
              </a:solidFill>
              <a:latin typeface="+mn-lt"/>
            </a:endParaRPr>
          </a:p>
          <a:p>
            <a:pPr marR="5080">
              <a:lnSpc>
                <a:spcPts val="2180"/>
              </a:lnSpc>
              <a:spcBef>
                <a:spcPts val="100"/>
              </a:spcBef>
            </a:pPr>
            <a:endParaRPr lang="pl-PL" spc="-25" dirty="0">
              <a:solidFill>
                <a:schemeClr val="tx1"/>
              </a:solidFill>
              <a:latin typeface="+mn-lt"/>
            </a:endParaRPr>
          </a:p>
          <a:p>
            <a:pPr marR="5080">
              <a:lnSpc>
                <a:spcPts val="2180"/>
              </a:lnSpc>
              <a:spcBef>
                <a:spcPts val="100"/>
              </a:spcBef>
            </a:pPr>
            <a:r>
              <a:rPr lang="pl-PL" spc="-25" dirty="0">
                <a:solidFill>
                  <a:schemeClr val="tx1"/>
                </a:solidFill>
                <a:latin typeface="+mn-lt"/>
              </a:rPr>
              <a:t>Styczeń 2025 r.</a:t>
            </a:r>
          </a:p>
        </p:txBody>
      </p:sp>
      <p:sp>
        <p:nvSpPr>
          <p:cNvPr id="11" name="object 11"/>
          <p:cNvSpPr txBox="1"/>
          <p:nvPr/>
        </p:nvSpPr>
        <p:spPr>
          <a:xfrm>
            <a:off x="8226863" y="5448501"/>
            <a:ext cx="10848419" cy="2016578"/>
          </a:xfrm>
          <a:prstGeom prst="rect">
            <a:avLst/>
          </a:prstGeom>
        </p:spPr>
        <p:txBody>
          <a:bodyPr vert="horz" wrap="square" lIns="0" tIns="12700" rIns="0" bIns="0" rtlCol="0">
            <a:spAutoFit/>
          </a:bodyPr>
          <a:lstStyle/>
          <a:p>
            <a:pPr marR="5080">
              <a:lnSpc>
                <a:spcPts val="2180"/>
              </a:lnSpc>
              <a:spcBef>
                <a:spcPts val="100"/>
              </a:spcBef>
            </a:pPr>
            <a:r>
              <a:rPr lang="pl-PL" spc="-25" dirty="0">
                <a:solidFill>
                  <a:schemeClr val="tx1"/>
                </a:solidFill>
                <a:latin typeface="+mn-lt"/>
              </a:rPr>
              <a:t>Funkcjonalność polegająca na umieszczeniu w szablonie upomnienia wzywającego podatnika do zapłaty zobowiązania,  statycznego kodu QR.</a:t>
            </a:r>
          </a:p>
          <a:p>
            <a:pPr marR="5080">
              <a:lnSpc>
                <a:spcPts val="2180"/>
              </a:lnSpc>
              <a:spcBef>
                <a:spcPts val="100"/>
              </a:spcBef>
            </a:pPr>
            <a:r>
              <a:rPr lang="pl-PL" spc="-25" dirty="0">
                <a:solidFill>
                  <a:schemeClr val="tx1"/>
                </a:solidFill>
                <a:latin typeface="+mn-lt"/>
              </a:rPr>
              <a:t>Od 01.01.2025 r. do 31.12.2025 r. urzędy skarbowe wystawiły 3 082 627 upomnień z kodami QR.</a:t>
            </a:r>
          </a:p>
          <a:p>
            <a:pPr marR="5080">
              <a:lnSpc>
                <a:spcPts val="2180"/>
              </a:lnSpc>
              <a:spcBef>
                <a:spcPts val="100"/>
              </a:spcBef>
            </a:pPr>
            <a:r>
              <a:rPr lang="pl-PL" dirty="0">
                <a:latin typeface="+mn-lt"/>
              </a:rPr>
              <a:t>Od 01.01.2026 r. do 30.09.2026 r. urzędy skarbowe wystawiły 2 546 944 upomnień z kodami QR.</a:t>
            </a:r>
          </a:p>
          <a:p>
            <a:pPr marR="5080">
              <a:lnSpc>
                <a:spcPts val="2180"/>
              </a:lnSpc>
              <a:spcBef>
                <a:spcPts val="100"/>
              </a:spcBef>
            </a:pPr>
            <a:r>
              <a:rPr lang="pl-PL" spc="-25" dirty="0">
                <a:solidFill>
                  <a:schemeClr val="tx1"/>
                </a:solidFill>
                <a:latin typeface="+mn-lt"/>
              </a:rPr>
              <a:t>Podatnik może sam sprawdzić stan swoich rozliczeń podatkowych. Po zeskanowaniu przez podatnika w szablonie upomnienia kodu QR, zostanie przekierowany do serwisu e-Urząd Skarbowy, gdzie po zalogowaniu się do swojego konta zostanie przekierowany bezpośrednio do zakładki ,,Rozliczenia”. </a:t>
            </a:r>
          </a:p>
        </p:txBody>
      </p:sp>
      <p:sp>
        <p:nvSpPr>
          <p:cNvPr id="44" name="object 44"/>
          <p:cNvSpPr txBox="1">
            <a:spLocks noGrp="1"/>
          </p:cNvSpPr>
          <p:nvPr>
            <p:ph type="dt" sz="half" idx="6"/>
          </p:nvPr>
        </p:nvSpPr>
        <p:spPr>
          <a:prstGeom prst="rect">
            <a:avLst/>
          </a:prstGeom>
        </p:spPr>
        <p:txBody>
          <a:bodyPr vert="horz" wrap="square" lIns="0" tIns="27940" rIns="0" bIns="0" rtlCol="0">
            <a:spAutoFit/>
          </a:bodyPr>
          <a:lstStyle/>
          <a:p>
            <a:pPr marL="12700">
              <a:lnSpc>
                <a:spcPct val="100000"/>
              </a:lnSpc>
              <a:spcBef>
                <a:spcPts val="220"/>
              </a:spcBef>
              <a:tabLst>
                <a:tab pos="2276475" algn="l"/>
                <a:tab pos="2463165" algn="l"/>
              </a:tabLst>
            </a:pPr>
            <a:r>
              <a:rPr spc="120" dirty="0"/>
              <a:t>Ministerstwo</a:t>
            </a:r>
            <a:r>
              <a:rPr spc="290" dirty="0"/>
              <a:t> </a:t>
            </a:r>
            <a:r>
              <a:rPr spc="114" dirty="0"/>
              <a:t>Finansów</a:t>
            </a:r>
            <a:r>
              <a:rPr dirty="0"/>
              <a:t>	</a:t>
            </a:r>
            <a:r>
              <a:rPr b="0" spc="-50" dirty="0">
                <a:latin typeface="Open Sans"/>
                <a:cs typeface="Open Sans"/>
              </a:rPr>
              <a:t>/</a:t>
            </a:r>
            <a:r>
              <a:rPr b="0" dirty="0">
                <a:latin typeface="Open Sans"/>
                <a:cs typeface="Open Sans"/>
              </a:rPr>
              <a:t>	</a:t>
            </a:r>
            <a:r>
              <a:rPr b="0" spc="110" dirty="0">
                <a:latin typeface="Open Sans"/>
                <a:cs typeface="Open Sans"/>
              </a:rPr>
              <a:t>gov.pl/finanse </a:t>
            </a:r>
          </a:p>
        </p:txBody>
      </p:sp>
      <p:sp>
        <p:nvSpPr>
          <p:cNvPr id="45" name="object 45"/>
          <p:cNvSpPr txBox="1">
            <a:spLocks noGrp="1"/>
          </p:cNvSpPr>
          <p:nvPr>
            <p:ph type="ftr" sz="quarter" idx="5"/>
          </p:nvPr>
        </p:nvSpPr>
        <p:spPr>
          <a:prstGeom prst="rect">
            <a:avLst/>
          </a:prstGeom>
        </p:spPr>
        <p:txBody>
          <a:bodyPr vert="horz" wrap="square" lIns="0" tIns="27940" rIns="0" bIns="0" rtlCol="0">
            <a:spAutoFit/>
          </a:bodyPr>
          <a:lstStyle/>
          <a:p>
            <a:pPr marL="12700">
              <a:lnSpc>
                <a:spcPct val="100000"/>
              </a:lnSpc>
              <a:spcBef>
                <a:spcPts val="220"/>
              </a:spcBef>
              <a:tabLst>
                <a:tab pos="3196590" algn="l"/>
                <a:tab pos="3382645" algn="l"/>
              </a:tabLst>
            </a:pPr>
            <a:r>
              <a:rPr spc="120" dirty="0"/>
              <a:t>Krajowa</a:t>
            </a:r>
            <a:r>
              <a:rPr spc="265" dirty="0"/>
              <a:t> </a:t>
            </a:r>
            <a:r>
              <a:rPr spc="130" dirty="0"/>
              <a:t>Administracja</a:t>
            </a:r>
            <a:r>
              <a:rPr spc="270" dirty="0"/>
              <a:t> </a:t>
            </a:r>
            <a:r>
              <a:rPr spc="105" dirty="0"/>
              <a:t>Skarbowa</a:t>
            </a:r>
            <a:r>
              <a:rPr dirty="0"/>
              <a:t>	</a:t>
            </a:r>
            <a:r>
              <a:rPr b="0" spc="-50" dirty="0">
                <a:latin typeface="Open Sans"/>
                <a:cs typeface="Open Sans"/>
              </a:rPr>
              <a:t>/</a:t>
            </a:r>
            <a:r>
              <a:rPr b="0" dirty="0">
                <a:latin typeface="Open Sans"/>
                <a:cs typeface="Open Sans"/>
              </a:rPr>
              <a:t>	</a:t>
            </a:r>
            <a:r>
              <a:rPr b="0" spc="114" dirty="0">
                <a:latin typeface="Open Sans"/>
                <a:cs typeface="Open Sans"/>
              </a:rPr>
              <a:t>gov.pl/kas </a:t>
            </a:r>
          </a:p>
        </p:txBody>
      </p:sp>
      <p:sp>
        <p:nvSpPr>
          <p:cNvPr id="46" name="object 46"/>
          <p:cNvSpPr txBox="1">
            <a:spLocks noGrp="1"/>
          </p:cNvSpPr>
          <p:nvPr>
            <p:ph type="sldNum" sz="quarter" idx="7"/>
          </p:nvPr>
        </p:nvSpPr>
        <p:spPr>
          <a:xfrm>
            <a:off x="18929260" y="10751027"/>
            <a:ext cx="419190" cy="212879"/>
          </a:xfrm>
          <a:prstGeom prst="rect">
            <a:avLst/>
          </a:prstGeom>
        </p:spPr>
        <p:txBody>
          <a:bodyPr vert="horz" wrap="square" lIns="0" tIns="27940" rIns="0" bIns="0" rtlCol="0">
            <a:spAutoFit/>
          </a:bodyPr>
          <a:lstStyle/>
          <a:p>
            <a:pPr marL="38100">
              <a:lnSpc>
                <a:spcPct val="100000"/>
              </a:lnSpc>
              <a:spcBef>
                <a:spcPts val="220"/>
              </a:spcBef>
            </a:pPr>
            <a:fld id="{81D60167-4931-47E6-BA6A-407CBD079E47}" type="slidenum">
              <a:rPr spc="-50" dirty="0"/>
              <a:t>40</a:t>
            </a:fld>
            <a:endParaRPr spc="-50" dirty="0"/>
          </a:p>
        </p:txBody>
      </p:sp>
      <p:sp>
        <p:nvSpPr>
          <p:cNvPr id="7" name="object 18">
            <a:extLst>
              <a:ext uri="{FF2B5EF4-FFF2-40B4-BE49-F238E27FC236}">
                <a16:creationId xmlns:a16="http://schemas.microsoft.com/office/drawing/2014/main" id="{F8979EE3-974F-6859-A81F-606BF37EF347}"/>
              </a:ext>
            </a:extLst>
          </p:cNvPr>
          <p:cNvSpPr/>
          <p:nvPr/>
        </p:nvSpPr>
        <p:spPr>
          <a:xfrm>
            <a:off x="1087436" y="2454275"/>
            <a:ext cx="18363430"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a:latin typeface="+mn-lt"/>
            </a:endParaRPr>
          </a:p>
        </p:txBody>
      </p:sp>
      <p:sp>
        <p:nvSpPr>
          <p:cNvPr id="8" name="object 18">
            <a:extLst>
              <a:ext uri="{FF2B5EF4-FFF2-40B4-BE49-F238E27FC236}">
                <a16:creationId xmlns:a16="http://schemas.microsoft.com/office/drawing/2014/main" id="{2EB51928-0E8B-FD91-FD53-36644A078AE6}"/>
              </a:ext>
            </a:extLst>
          </p:cNvPr>
          <p:cNvSpPr/>
          <p:nvPr/>
        </p:nvSpPr>
        <p:spPr>
          <a:xfrm rot="5400000" flipV="1">
            <a:off x="4095029" y="5538814"/>
            <a:ext cx="8355088" cy="251045"/>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a:latin typeface="+mn-lt"/>
            </a:endParaRPr>
          </a:p>
        </p:txBody>
      </p:sp>
      <p:sp>
        <p:nvSpPr>
          <p:cNvPr id="13" name="object 18">
            <a:extLst>
              <a:ext uri="{FF2B5EF4-FFF2-40B4-BE49-F238E27FC236}">
                <a16:creationId xmlns:a16="http://schemas.microsoft.com/office/drawing/2014/main" id="{34099ED5-20E8-5C39-E1D8-8D725132DE6B}"/>
              </a:ext>
            </a:extLst>
          </p:cNvPr>
          <p:cNvSpPr/>
          <p:nvPr/>
        </p:nvSpPr>
        <p:spPr>
          <a:xfrm>
            <a:off x="1087436" y="5197475"/>
            <a:ext cx="18363430"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a:latin typeface="+mn-lt"/>
            </a:endParaRPr>
          </a:p>
        </p:txBody>
      </p:sp>
      <p:sp>
        <p:nvSpPr>
          <p:cNvPr id="15" name="object 18">
            <a:extLst>
              <a:ext uri="{FF2B5EF4-FFF2-40B4-BE49-F238E27FC236}">
                <a16:creationId xmlns:a16="http://schemas.microsoft.com/office/drawing/2014/main" id="{67354849-EC5E-61A0-1CD1-04FF0819BA4B}"/>
              </a:ext>
            </a:extLst>
          </p:cNvPr>
          <p:cNvSpPr/>
          <p:nvPr/>
        </p:nvSpPr>
        <p:spPr>
          <a:xfrm>
            <a:off x="1087436" y="9841883"/>
            <a:ext cx="18363430"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a:latin typeface="+mn-lt"/>
            </a:endParaRPr>
          </a:p>
        </p:txBody>
      </p:sp>
      <p:sp>
        <p:nvSpPr>
          <p:cNvPr id="18" name="object 9">
            <a:extLst>
              <a:ext uri="{FF2B5EF4-FFF2-40B4-BE49-F238E27FC236}">
                <a16:creationId xmlns:a16="http://schemas.microsoft.com/office/drawing/2014/main" id="{05F85A16-7991-408C-8489-3B6677E66A78}"/>
              </a:ext>
            </a:extLst>
          </p:cNvPr>
          <p:cNvSpPr txBox="1"/>
          <p:nvPr/>
        </p:nvSpPr>
        <p:spPr>
          <a:xfrm>
            <a:off x="1229267" y="1757348"/>
            <a:ext cx="4240214" cy="444994"/>
          </a:xfrm>
          <a:prstGeom prst="rect">
            <a:avLst/>
          </a:prstGeom>
        </p:spPr>
        <p:txBody>
          <a:bodyPr vert="horz" wrap="square" lIns="0" tIns="13970" rIns="0" bIns="0" rtlCol="0">
            <a:spAutoFit/>
          </a:bodyPr>
          <a:lstStyle/>
          <a:p>
            <a:pPr marL="12700">
              <a:lnSpc>
                <a:spcPct val="100000"/>
              </a:lnSpc>
              <a:spcBef>
                <a:spcPts val="110"/>
              </a:spcBef>
            </a:pPr>
            <a:r>
              <a:rPr lang="pl-PL" sz="2800" b="1" spc="-75" dirty="0">
                <a:latin typeface="+mn-lt"/>
                <a:cs typeface="Lato Black"/>
              </a:rPr>
              <a:t>Wdrożone </a:t>
            </a:r>
            <a:r>
              <a:rPr sz="2800" b="1" spc="-75" dirty="0">
                <a:latin typeface="+mn-lt"/>
                <a:cs typeface="Lato Black"/>
              </a:rPr>
              <a:t> </a:t>
            </a:r>
            <a:r>
              <a:rPr sz="2800" b="1" spc="-10" dirty="0">
                <a:latin typeface="+mn-lt"/>
                <a:cs typeface="Lato Black"/>
              </a:rPr>
              <a:t>funkcjonalności</a:t>
            </a:r>
            <a:endParaRPr sz="2800" dirty="0">
              <a:latin typeface="+mn-lt"/>
              <a:cs typeface="Lato Black"/>
            </a:endParaRPr>
          </a:p>
        </p:txBody>
      </p:sp>
      <p:sp>
        <p:nvSpPr>
          <p:cNvPr id="19" name="object 10">
            <a:extLst>
              <a:ext uri="{FF2B5EF4-FFF2-40B4-BE49-F238E27FC236}">
                <a16:creationId xmlns:a16="http://schemas.microsoft.com/office/drawing/2014/main" id="{83CCE04E-A60E-49CE-B8A2-0DDD3779ACCD}"/>
              </a:ext>
            </a:extLst>
          </p:cNvPr>
          <p:cNvSpPr txBox="1"/>
          <p:nvPr/>
        </p:nvSpPr>
        <p:spPr>
          <a:xfrm>
            <a:off x="8473265" y="1788405"/>
            <a:ext cx="3893936" cy="444994"/>
          </a:xfrm>
          <a:prstGeom prst="rect">
            <a:avLst/>
          </a:prstGeom>
        </p:spPr>
        <p:txBody>
          <a:bodyPr vert="horz" wrap="square" lIns="0" tIns="13970" rIns="0" bIns="0" rtlCol="0">
            <a:spAutoFit/>
          </a:bodyPr>
          <a:lstStyle/>
          <a:p>
            <a:pPr marL="12700">
              <a:lnSpc>
                <a:spcPct val="100000"/>
              </a:lnSpc>
              <a:spcBef>
                <a:spcPts val="110"/>
              </a:spcBef>
            </a:pPr>
            <a:r>
              <a:rPr lang="pl-PL" sz="2800" b="1" dirty="0">
                <a:solidFill>
                  <a:schemeClr val="tx1"/>
                </a:solidFill>
                <a:latin typeface="+mn-lt"/>
                <a:cs typeface="Lato Black"/>
              </a:rPr>
              <a:t>Jak</a:t>
            </a:r>
            <a:r>
              <a:rPr lang="pl-PL" sz="2800" b="1" spc="-65" dirty="0">
                <a:solidFill>
                  <a:schemeClr val="tx1"/>
                </a:solidFill>
                <a:latin typeface="+mn-lt"/>
                <a:cs typeface="Lato Black"/>
              </a:rPr>
              <a:t> </a:t>
            </a:r>
            <a:r>
              <a:rPr lang="pl-PL" sz="2800" b="1" dirty="0">
                <a:solidFill>
                  <a:schemeClr val="tx1"/>
                </a:solidFill>
                <a:latin typeface="+mn-lt"/>
                <a:cs typeface="Lato Black"/>
              </a:rPr>
              <a:t>korzystają</a:t>
            </a:r>
            <a:r>
              <a:rPr lang="pl-PL" sz="2800" b="1" spc="-65" dirty="0">
                <a:solidFill>
                  <a:schemeClr val="tx1"/>
                </a:solidFill>
                <a:latin typeface="+mn-lt"/>
                <a:cs typeface="Lato Black"/>
              </a:rPr>
              <a:t> </a:t>
            </a:r>
            <a:r>
              <a:rPr lang="pl-PL" sz="2800" b="1" spc="-10" dirty="0">
                <a:solidFill>
                  <a:schemeClr val="tx1"/>
                </a:solidFill>
                <a:latin typeface="+mn-lt"/>
                <a:cs typeface="Lato Black"/>
              </a:rPr>
              <a:t>obywatele</a:t>
            </a:r>
            <a:endParaRPr lang="pl-PL" sz="2800" dirty="0">
              <a:solidFill>
                <a:schemeClr val="tx1"/>
              </a:solidFill>
              <a:latin typeface="+mn-lt"/>
              <a:cs typeface="Lato Black"/>
            </a:endParaRPr>
          </a:p>
        </p:txBody>
      </p:sp>
      <p:sp>
        <p:nvSpPr>
          <p:cNvPr id="20" name="pole tekstowe 19">
            <a:extLst>
              <a:ext uri="{FF2B5EF4-FFF2-40B4-BE49-F238E27FC236}">
                <a16:creationId xmlns:a16="http://schemas.microsoft.com/office/drawing/2014/main" id="{D9B02746-7787-465F-8F77-9E546D231F7C}"/>
              </a:ext>
            </a:extLst>
          </p:cNvPr>
          <p:cNvSpPr txBox="1"/>
          <p:nvPr/>
        </p:nvSpPr>
        <p:spPr>
          <a:xfrm>
            <a:off x="1087436" y="2613047"/>
            <a:ext cx="6795436" cy="2898229"/>
          </a:xfrm>
          <a:prstGeom prst="rect">
            <a:avLst/>
          </a:prstGeom>
          <a:noFill/>
        </p:spPr>
        <p:txBody>
          <a:bodyPr wrap="square">
            <a:spAutoFit/>
          </a:bodyPr>
          <a:lstStyle/>
          <a:p>
            <a:pPr marR="5080">
              <a:lnSpc>
                <a:spcPts val="2180"/>
              </a:lnSpc>
              <a:spcBef>
                <a:spcPts val="100"/>
              </a:spcBef>
            </a:pPr>
            <a:r>
              <a:rPr lang="pl-PL" b="1" dirty="0">
                <a:solidFill>
                  <a:schemeClr val="tx1"/>
                </a:solidFill>
                <a:latin typeface="Calibri" panose="020F0502020204030204" pitchFamily="34" charset="0"/>
                <a:ea typeface="Calibri" panose="020F0502020204030204" pitchFamily="34" charset="0"/>
                <a:cs typeface="Calibri" panose="020F0502020204030204" pitchFamily="34" charset="0"/>
              </a:rPr>
              <a:t>Chmura Instytucji Audytowej </a:t>
            </a:r>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 </a:t>
            </a:r>
            <a:endParaRPr lang="pl-PL" spc="-25"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Instytucja Audytowa w Polsce 24.03.2025 r. wdrożyła narzędzie informatyczne, które wykorzystywane jest do wymiany danych z instytucjami zewnętrznymi jak również do pozyskiwania dokumentów od instytucji zaangażowanych w dystrybucję środków UE/ beneficjentów programów i funduszy UE na potrzeby realizowanych audytów.</a:t>
            </a:r>
          </a:p>
          <a:p>
            <a:endParaRPr lang="pl-PL"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Marzec 2025 r.</a:t>
            </a:r>
          </a:p>
          <a:p>
            <a:endParaRPr lang="pl-PL" sz="2000" dirty="0">
              <a:latin typeface="+mn-lt"/>
            </a:endParaRPr>
          </a:p>
        </p:txBody>
      </p:sp>
      <p:sp>
        <p:nvSpPr>
          <p:cNvPr id="16" name="pole tekstowe 15">
            <a:extLst>
              <a:ext uri="{FF2B5EF4-FFF2-40B4-BE49-F238E27FC236}">
                <a16:creationId xmlns:a16="http://schemas.microsoft.com/office/drawing/2014/main" id="{43E3B862-88B3-4361-9B74-DA0B6FDD66BE}"/>
              </a:ext>
            </a:extLst>
          </p:cNvPr>
          <p:cNvSpPr txBox="1"/>
          <p:nvPr/>
        </p:nvSpPr>
        <p:spPr>
          <a:xfrm>
            <a:off x="1063640" y="7912277"/>
            <a:ext cx="6795436" cy="1826782"/>
          </a:xfrm>
          <a:prstGeom prst="rect">
            <a:avLst/>
          </a:prstGeom>
          <a:noFill/>
        </p:spPr>
        <p:txBody>
          <a:bodyPr wrap="square">
            <a:spAutoFit/>
          </a:bodyPr>
          <a:lstStyle/>
          <a:p>
            <a:pPr>
              <a:lnSpc>
                <a:spcPts val="2180"/>
              </a:lnSpc>
              <a:spcBef>
                <a:spcPts val="95"/>
              </a:spcBef>
            </a:pPr>
            <a:r>
              <a:rPr lang="pl-PL" b="1" spc="-10" dirty="0">
                <a:solidFill>
                  <a:schemeClr val="tx1"/>
                </a:solidFill>
                <a:latin typeface="+mn-lt"/>
                <a:cs typeface="Lato"/>
              </a:rPr>
              <a:t>QR kody do opłaty skarbowej</a:t>
            </a:r>
            <a:endParaRPr lang="pl-PL" spc="-10" dirty="0">
              <a:solidFill>
                <a:schemeClr val="tx1"/>
              </a:solidFill>
              <a:latin typeface="+mn-lt"/>
              <a:cs typeface="Lato"/>
            </a:endParaRPr>
          </a:p>
          <a:p>
            <a:pPr>
              <a:lnSpc>
                <a:spcPts val="2180"/>
              </a:lnSpc>
              <a:spcBef>
                <a:spcPts val="95"/>
              </a:spcBef>
            </a:pPr>
            <a:r>
              <a:rPr lang="pl-PL" spc="-25" dirty="0">
                <a:solidFill>
                  <a:schemeClr val="tx1"/>
                </a:solidFill>
                <a:latin typeface="+mn-lt"/>
              </a:rPr>
              <a:t>W urzędach skarbowych na terenie Miasta Stołecznego Warszawy pilotażowo wdrożono usługę płatności za opłatę skarbową na rzecz JST.</a:t>
            </a:r>
          </a:p>
          <a:p>
            <a:pPr>
              <a:lnSpc>
                <a:spcPts val="2180"/>
              </a:lnSpc>
              <a:spcBef>
                <a:spcPts val="95"/>
              </a:spcBef>
            </a:pPr>
            <a:endParaRPr lang="pl-PL" spc="-25" dirty="0">
              <a:solidFill>
                <a:schemeClr val="tx1"/>
              </a:solidFill>
              <a:latin typeface="+mn-lt"/>
            </a:endParaRPr>
          </a:p>
          <a:p>
            <a:pPr>
              <a:lnSpc>
                <a:spcPts val="2180"/>
              </a:lnSpc>
              <a:spcBef>
                <a:spcPts val="95"/>
              </a:spcBef>
            </a:pPr>
            <a:r>
              <a:rPr lang="pl-PL" spc="-25" dirty="0">
                <a:solidFill>
                  <a:schemeClr val="tx1"/>
                </a:solidFill>
                <a:latin typeface="+mn-lt"/>
              </a:rPr>
              <a:t>2024 r.</a:t>
            </a:r>
          </a:p>
          <a:p>
            <a:pPr>
              <a:lnSpc>
                <a:spcPts val="2180"/>
              </a:lnSpc>
              <a:spcBef>
                <a:spcPts val="95"/>
              </a:spcBef>
            </a:pPr>
            <a:endParaRPr lang="pl-PL" spc="-25" dirty="0">
              <a:solidFill>
                <a:schemeClr val="tx1"/>
              </a:solidFill>
              <a:latin typeface="+mn-lt"/>
            </a:endParaRPr>
          </a:p>
        </p:txBody>
      </p:sp>
      <p:sp>
        <p:nvSpPr>
          <p:cNvPr id="17" name="object 18">
            <a:extLst>
              <a:ext uri="{FF2B5EF4-FFF2-40B4-BE49-F238E27FC236}">
                <a16:creationId xmlns:a16="http://schemas.microsoft.com/office/drawing/2014/main" id="{5EFB416B-3EB1-4841-A8BD-06E002C11029}"/>
              </a:ext>
            </a:extLst>
          </p:cNvPr>
          <p:cNvSpPr/>
          <p:nvPr/>
        </p:nvSpPr>
        <p:spPr>
          <a:xfrm>
            <a:off x="1063640" y="7772265"/>
            <a:ext cx="18363430" cy="525829"/>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a:latin typeface="+mn-lt"/>
            </a:endParaRPr>
          </a:p>
        </p:txBody>
      </p:sp>
      <p:sp>
        <p:nvSpPr>
          <p:cNvPr id="22" name="pole tekstowe 21">
            <a:extLst>
              <a:ext uri="{FF2B5EF4-FFF2-40B4-BE49-F238E27FC236}">
                <a16:creationId xmlns:a16="http://schemas.microsoft.com/office/drawing/2014/main" id="{9A68DEAF-C3BB-4A3A-B676-BF414B07E6D6}"/>
              </a:ext>
            </a:extLst>
          </p:cNvPr>
          <p:cNvSpPr txBox="1"/>
          <p:nvPr/>
        </p:nvSpPr>
        <p:spPr>
          <a:xfrm>
            <a:off x="8226863" y="8054325"/>
            <a:ext cx="9266680" cy="2585323"/>
          </a:xfrm>
          <a:prstGeom prst="rect">
            <a:avLst/>
          </a:prstGeom>
          <a:noFill/>
        </p:spPr>
        <p:txBody>
          <a:bodyPr wrap="square">
            <a:spAutoFit/>
          </a:bodyPr>
          <a:lstStyle/>
          <a:p>
            <a:r>
              <a:rPr lang="pl-PL" spc="-25" dirty="0">
                <a:solidFill>
                  <a:schemeClr val="tx1"/>
                </a:solidFill>
                <a:latin typeface="+mn-lt"/>
              </a:rPr>
              <a:t>Za I kwartał 2025 r. – wybrane urzędy skarbowe zrealizowały około 3,6 tys. transakcji.  </a:t>
            </a:r>
          </a:p>
          <a:p>
            <a:r>
              <a:rPr lang="pl-PL" spc="-25" dirty="0">
                <a:solidFill>
                  <a:schemeClr val="tx1"/>
                </a:solidFill>
                <a:latin typeface="+mn-lt"/>
              </a:rPr>
              <a:t>Za II kwartał 2025 r. – wybrane urzędy skarbowe zrealizowały około 4,5 tys. transakcji.</a:t>
            </a:r>
          </a:p>
          <a:p>
            <a:r>
              <a:rPr lang="pl-PL" spc="-25" dirty="0">
                <a:solidFill>
                  <a:schemeClr val="tx1"/>
                </a:solidFill>
                <a:latin typeface="+mn-lt"/>
              </a:rPr>
              <a:t>Za III kwartał 2025 r. – wybrane urzędy skarbowe zrealizowały około 7,1 tys. transakcji.</a:t>
            </a:r>
          </a:p>
          <a:p>
            <a:r>
              <a:rPr lang="pl-PL" spc="-25" dirty="0">
                <a:solidFill>
                  <a:schemeClr val="tx1"/>
                </a:solidFill>
                <a:latin typeface="+mn-lt"/>
              </a:rPr>
              <a:t>Za IV kwartał 2025 r. – wybrane urzędy skarbowe zrealizowały około 8,3 tys. transakcji.</a:t>
            </a:r>
          </a:p>
          <a:p>
            <a:r>
              <a:rPr lang="pl-PL" spc="-25" dirty="0">
                <a:solidFill>
                  <a:schemeClr val="tx1"/>
                </a:solidFill>
                <a:latin typeface="+mn-lt"/>
              </a:rPr>
              <a:t>Za I kwartał 2026 r. – wybrane urzędy skarbowe zrealizowały około 9,9 tys. transakcji.</a:t>
            </a:r>
          </a:p>
          <a:p>
            <a:r>
              <a:rPr lang="pl-PL" spc="-25" dirty="0">
                <a:solidFill>
                  <a:schemeClr val="tx1"/>
                </a:solidFill>
                <a:latin typeface="+mn-lt"/>
              </a:rPr>
              <a:t>Za II kwartał 2026 r. – wybrane urzędy skarbowe zrealizowały około 9,8 tys. transakcji.</a:t>
            </a:r>
          </a:p>
          <a:p>
            <a:endParaRPr lang="pl-PL" spc="-25" dirty="0">
              <a:solidFill>
                <a:schemeClr val="tx1"/>
              </a:solidFill>
              <a:latin typeface="+mn-lt"/>
            </a:endParaRPr>
          </a:p>
          <a:p>
            <a:endParaRPr lang="pl-PL" spc="-25" dirty="0">
              <a:solidFill>
                <a:schemeClr val="tx1"/>
              </a:solidFill>
              <a:latin typeface="+mn-lt"/>
            </a:endParaRPr>
          </a:p>
          <a:p>
            <a:endParaRPr lang="pl-PL" spc="-25" dirty="0">
              <a:solidFill>
                <a:schemeClr val="tx1"/>
              </a:solidFill>
              <a:latin typeface="+mn-lt"/>
            </a:endParaRPr>
          </a:p>
        </p:txBody>
      </p:sp>
      <p:sp>
        <p:nvSpPr>
          <p:cNvPr id="23" name="pole tekstowe 22">
            <a:extLst>
              <a:ext uri="{FF2B5EF4-FFF2-40B4-BE49-F238E27FC236}">
                <a16:creationId xmlns:a16="http://schemas.microsoft.com/office/drawing/2014/main" id="{056BC273-C4CE-4F33-ABE0-C2EEA71AC6DE}"/>
              </a:ext>
            </a:extLst>
          </p:cNvPr>
          <p:cNvSpPr txBox="1"/>
          <p:nvPr/>
        </p:nvSpPr>
        <p:spPr>
          <a:xfrm>
            <a:off x="8226863" y="2809829"/>
            <a:ext cx="10844435" cy="1477328"/>
          </a:xfrm>
          <a:prstGeom prst="rect">
            <a:avLst/>
          </a:prstGeom>
          <a:noFill/>
        </p:spPr>
        <p:txBody>
          <a:bodyPr wrap="square">
            <a:spAutoFit/>
          </a:bodyPr>
          <a:lstStyle/>
          <a:p>
            <a:pPr algn="l">
              <a:spcAft>
                <a:spcPts val="800"/>
              </a:spcAft>
            </a:pPr>
            <a:r>
              <a:rPr lang="pl-PL" sz="18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Chmura IA jest narzędziem informatycznym, wykorzystywanym alternatywnie przez beneficjentów środków pochodzących z budżetu UE, instytucje publiczne odpowiadające za zarządzanie i wdrażanie programów/funduszy unijnych, jak również przedstawicieli innych podmiotów (w tym Komisji Europejskiej) do komunikacji z Instytucją Audytową. Narzędzie dostępne poprzez stronę WWW skraca czas wymiany/udostępniania danych i dokumentów niezbędnych do realizacji audytów/bieżącej współpracy.</a:t>
            </a:r>
          </a:p>
        </p:txBody>
      </p:sp>
      <p:sp>
        <p:nvSpPr>
          <p:cNvPr id="21" name="pole tekstowe 20">
            <a:extLst>
              <a:ext uri="{FF2B5EF4-FFF2-40B4-BE49-F238E27FC236}">
                <a16:creationId xmlns:a16="http://schemas.microsoft.com/office/drawing/2014/main" id="{B3E6CE12-A625-4E2A-B3B0-46C04744A214}"/>
              </a:ext>
            </a:extLst>
          </p:cNvPr>
          <p:cNvSpPr txBox="1"/>
          <p:nvPr/>
        </p:nvSpPr>
        <p:spPr>
          <a:xfrm>
            <a:off x="992773" y="896708"/>
            <a:ext cx="10051142" cy="769441"/>
          </a:xfrm>
          <a:prstGeom prst="rect">
            <a:avLst/>
          </a:prstGeom>
          <a:noFill/>
        </p:spPr>
        <p:txBody>
          <a:bodyPr wrap="square">
            <a:spAutoFit/>
          </a:bodyPr>
          <a:lstStyle/>
          <a:p>
            <a:pPr marL="12700">
              <a:lnSpc>
                <a:spcPct val="100000"/>
              </a:lnSpc>
              <a:spcBef>
                <a:spcPts val="95"/>
              </a:spcBef>
            </a:pPr>
            <a:r>
              <a:rPr lang="pl-PL" sz="4400" b="1" dirty="0">
                <a:latin typeface="+mn-lt"/>
                <a:cs typeface="Lato Black"/>
              </a:rPr>
              <a:t>Inne inicjatywy/projekty</a:t>
            </a:r>
            <a:endParaRPr lang="pl-PL" sz="4400" dirty="0">
              <a:latin typeface="+mn-lt"/>
              <a:cs typeface="Lato Black"/>
            </a:endParaRPr>
          </a:p>
        </p:txBody>
      </p:sp>
    </p:spTree>
    <p:extLst>
      <p:ext uri="{BB962C8B-B14F-4D97-AF65-F5344CB8AC3E}">
        <p14:creationId xmlns:p14="http://schemas.microsoft.com/office/powerpoint/2010/main" val="386840703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object 37"/>
          <p:cNvSpPr txBox="1">
            <a:spLocks noGrp="1"/>
          </p:cNvSpPr>
          <p:nvPr>
            <p:ph type="dt" sz="half" idx="6"/>
          </p:nvPr>
        </p:nvSpPr>
        <p:spPr>
          <a:prstGeom prst="rect">
            <a:avLst/>
          </a:prstGeom>
        </p:spPr>
        <p:txBody>
          <a:bodyPr vert="horz" wrap="square" lIns="0" tIns="27940" rIns="0" bIns="0" rtlCol="0">
            <a:spAutoFit/>
          </a:bodyPr>
          <a:lstStyle/>
          <a:p>
            <a:pPr marL="12700">
              <a:lnSpc>
                <a:spcPct val="100000"/>
              </a:lnSpc>
              <a:spcBef>
                <a:spcPts val="220"/>
              </a:spcBef>
              <a:tabLst>
                <a:tab pos="2276475" algn="l"/>
                <a:tab pos="2463165" algn="l"/>
              </a:tabLst>
            </a:pPr>
            <a:r>
              <a:rPr spc="120" dirty="0"/>
              <a:t>Ministerstwo</a:t>
            </a:r>
            <a:r>
              <a:rPr spc="290" dirty="0"/>
              <a:t> </a:t>
            </a:r>
            <a:r>
              <a:rPr spc="114" dirty="0"/>
              <a:t>Finansów</a:t>
            </a:r>
            <a:r>
              <a:rPr dirty="0"/>
              <a:t>	</a:t>
            </a:r>
            <a:r>
              <a:rPr b="0" spc="-50" dirty="0">
                <a:latin typeface="Open Sans"/>
                <a:cs typeface="Open Sans"/>
              </a:rPr>
              <a:t>/</a:t>
            </a:r>
            <a:r>
              <a:rPr b="0" dirty="0">
                <a:latin typeface="Open Sans"/>
                <a:cs typeface="Open Sans"/>
              </a:rPr>
              <a:t>	</a:t>
            </a:r>
            <a:r>
              <a:rPr b="0" spc="110" dirty="0">
                <a:latin typeface="Open Sans"/>
                <a:cs typeface="Open Sans"/>
              </a:rPr>
              <a:t>gov.pl/finanse </a:t>
            </a:r>
          </a:p>
        </p:txBody>
      </p:sp>
      <p:sp>
        <p:nvSpPr>
          <p:cNvPr id="38" name="object 38"/>
          <p:cNvSpPr txBox="1">
            <a:spLocks noGrp="1"/>
          </p:cNvSpPr>
          <p:nvPr>
            <p:ph type="ftr" sz="quarter" idx="5"/>
          </p:nvPr>
        </p:nvSpPr>
        <p:spPr>
          <a:prstGeom prst="rect">
            <a:avLst/>
          </a:prstGeom>
        </p:spPr>
        <p:txBody>
          <a:bodyPr vert="horz" wrap="square" lIns="0" tIns="27940" rIns="0" bIns="0" rtlCol="0">
            <a:spAutoFit/>
          </a:bodyPr>
          <a:lstStyle/>
          <a:p>
            <a:pPr marL="12700">
              <a:lnSpc>
                <a:spcPct val="100000"/>
              </a:lnSpc>
              <a:spcBef>
                <a:spcPts val="220"/>
              </a:spcBef>
              <a:tabLst>
                <a:tab pos="3196590" algn="l"/>
                <a:tab pos="3382645" algn="l"/>
              </a:tabLst>
            </a:pPr>
            <a:r>
              <a:rPr spc="120" dirty="0"/>
              <a:t>Krajowa</a:t>
            </a:r>
            <a:r>
              <a:rPr spc="265" dirty="0"/>
              <a:t> </a:t>
            </a:r>
            <a:r>
              <a:rPr spc="130" dirty="0"/>
              <a:t>Administracja</a:t>
            </a:r>
            <a:r>
              <a:rPr spc="270" dirty="0"/>
              <a:t> </a:t>
            </a:r>
            <a:r>
              <a:rPr spc="105" dirty="0"/>
              <a:t>Skarbowa</a:t>
            </a:r>
            <a:r>
              <a:rPr dirty="0"/>
              <a:t>	</a:t>
            </a:r>
            <a:r>
              <a:rPr b="0" spc="-50" dirty="0">
                <a:latin typeface="Open Sans"/>
                <a:cs typeface="Open Sans"/>
              </a:rPr>
              <a:t>/</a:t>
            </a:r>
            <a:r>
              <a:rPr b="0" dirty="0">
                <a:latin typeface="Open Sans"/>
                <a:cs typeface="Open Sans"/>
              </a:rPr>
              <a:t>	</a:t>
            </a:r>
            <a:r>
              <a:rPr b="0" spc="114" dirty="0">
                <a:latin typeface="Open Sans"/>
                <a:cs typeface="Open Sans"/>
              </a:rPr>
              <a:t>gov.pl/kas </a:t>
            </a:r>
          </a:p>
        </p:txBody>
      </p:sp>
      <p:sp>
        <p:nvSpPr>
          <p:cNvPr id="39" name="object 39"/>
          <p:cNvSpPr txBox="1">
            <a:spLocks noGrp="1"/>
          </p:cNvSpPr>
          <p:nvPr>
            <p:ph type="sldNum" sz="quarter" idx="7"/>
          </p:nvPr>
        </p:nvSpPr>
        <p:spPr>
          <a:xfrm>
            <a:off x="18929260" y="10751027"/>
            <a:ext cx="342990" cy="212879"/>
          </a:xfrm>
          <a:prstGeom prst="rect">
            <a:avLst/>
          </a:prstGeom>
        </p:spPr>
        <p:txBody>
          <a:bodyPr vert="horz" wrap="square" lIns="0" tIns="27940" rIns="0" bIns="0" rtlCol="0">
            <a:spAutoFit/>
          </a:bodyPr>
          <a:lstStyle/>
          <a:p>
            <a:pPr marL="38100">
              <a:lnSpc>
                <a:spcPct val="100000"/>
              </a:lnSpc>
              <a:spcBef>
                <a:spcPts val="220"/>
              </a:spcBef>
            </a:pPr>
            <a:fld id="{81D60167-4931-47E6-BA6A-407CBD079E47}" type="slidenum">
              <a:rPr spc="-50" dirty="0"/>
              <a:t>41</a:t>
            </a:fld>
            <a:endParaRPr spc="-50" dirty="0"/>
          </a:p>
        </p:txBody>
      </p:sp>
      <p:sp>
        <p:nvSpPr>
          <p:cNvPr id="4" name="object 10">
            <a:extLst>
              <a:ext uri="{FF2B5EF4-FFF2-40B4-BE49-F238E27FC236}">
                <a16:creationId xmlns:a16="http://schemas.microsoft.com/office/drawing/2014/main" id="{2952C755-142B-6501-987F-A088F537CC4A}"/>
              </a:ext>
            </a:extLst>
          </p:cNvPr>
          <p:cNvSpPr txBox="1"/>
          <p:nvPr/>
        </p:nvSpPr>
        <p:spPr>
          <a:xfrm>
            <a:off x="8388985" y="2320761"/>
            <a:ext cx="5748735" cy="444994"/>
          </a:xfrm>
          <a:prstGeom prst="rect">
            <a:avLst/>
          </a:prstGeom>
        </p:spPr>
        <p:txBody>
          <a:bodyPr vert="horz" wrap="square" lIns="0" tIns="13970" rIns="0" bIns="0" rtlCol="0">
            <a:spAutoFit/>
          </a:bodyPr>
          <a:lstStyle/>
          <a:p>
            <a:pPr marL="12700">
              <a:lnSpc>
                <a:spcPct val="100000"/>
              </a:lnSpc>
              <a:spcBef>
                <a:spcPts val="110"/>
              </a:spcBef>
            </a:pPr>
            <a:r>
              <a:rPr lang="pl-PL" sz="2800" b="1" dirty="0">
                <a:solidFill>
                  <a:schemeClr val="tx1"/>
                </a:solidFill>
                <a:latin typeface="+mn-lt"/>
                <a:cs typeface="Lato Black"/>
              </a:rPr>
              <a:t>Jak</a:t>
            </a:r>
            <a:r>
              <a:rPr lang="pl-PL" sz="2800" b="1" spc="-65" dirty="0">
                <a:solidFill>
                  <a:schemeClr val="tx1"/>
                </a:solidFill>
                <a:latin typeface="+mn-lt"/>
                <a:cs typeface="Lato Black"/>
              </a:rPr>
              <a:t> </a:t>
            </a:r>
            <a:r>
              <a:rPr lang="pl-PL" sz="2800" b="1" dirty="0">
                <a:solidFill>
                  <a:schemeClr val="tx1"/>
                </a:solidFill>
                <a:latin typeface="+mn-lt"/>
                <a:cs typeface="Lato Black"/>
              </a:rPr>
              <a:t>korzystają</a:t>
            </a:r>
            <a:r>
              <a:rPr lang="pl-PL" sz="2800" b="1" spc="-65" dirty="0">
                <a:solidFill>
                  <a:schemeClr val="tx1"/>
                </a:solidFill>
                <a:latin typeface="+mn-lt"/>
                <a:cs typeface="Lato Black"/>
              </a:rPr>
              <a:t> </a:t>
            </a:r>
            <a:r>
              <a:rPr lang="pl-PL" sz="2800" b="1" spc="-10" dirty="0">
                <a:solidFill>
                  <a:schemeClr val="tx1"/>
                </a:solidFill>
                <a:latin typeface="+mn-lt"/>
                <a:cs typeface="Lato Black"/>
              </a:rPr>
              <a:t>obywatele</a:t>
            </a:r>
            <a:endParaRPr lang="pl-PL" sz="2800" dirty="0">
              <a:solidFill>
                <a:schemeClr val="tx1"/>
              </a:solidFill>
              <a:latin typeface="+mn-lt"/>
              <a:cs typeface="Lato Black"/>
            </a:endParaRPr>
          </a:p>
        </p:txBody>
      </p:sp>
      <p:sp>
        <p:nvSpPr>
          <p:cNvPr id="5" name="object 18">
            <a:extLst>
              <a:ext uri="{FF2B5EF4-FFF2-40B4-BE49-F238E27FC236}">
                <a16:creationId xmlns:a16="http://schemas.microsoft.com/office/drawing/2014/main" id="{ED5E9416-75FC-0367-3726-74AF789A2D66}"/>
              </a:ext>
            </a:extLst>
          </p:cNvPr>
          <p:cNvSpPr/>
          <p:nvPr/>
        </p:nvSpPr>
        <p:spPr>
          <a:xfrm>
            <a:off x="1087436" y="28352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latin typeface="+mn-lt"/>
            </a:endParaRPr>
          </a:p>
        </p:txBody>
      </p:sp>
      <p:sp>
        <p:nvSpPr>
          <p:cNvPr id="6" name="object 18">
            <a:extLst>
              <a:ext uri="{FF2B5EF4-FFF2-40B4-BE49-F238E27FC236}">
                <a16:creationId xmlns:a16="http://schemas.microsoft.com/office/drawing/2014/main" id="{28094D3D-56F8-827D-4BB3-5E250B804832}"/>
              </a:ext>
            </a:extLst>
          </p:cNvPr>
          <p:cNvSpPr/>
          <p:nvPr/>
        </p:nvSpPr>
        <p:spPr>
          <a:xfrm rot="5400000" flipV="1">
            <a:off x="4801482" y="5712545"/>
            <a:ext cx="6889419" cy="198282"/>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p>
        </p:txBody>
      </p:sp>
      <p:sp>
        <p:nvSpPr>
          <p:cNvPr id="25" name="object 18">
            <a:extLst>
              <a:ext uri="{FF2B5EF4-FFF2-40B4-BE49-F238E27FC236}">
                <a16:creationId xmlns:a16="http://schemas.microsoft.com/office/drawing/2014/main" id="{C0FE126D-F6A3-CB91-7C30-31DFFF804E29}"/>
              </a:ext>
            </a:extLst>
          </p:cNvPr>
          <p:cNvSpPr/>
          <p:nvPr/>
        </p:nvSpPr>
        <p:spPr>
          <a:xfrm>
            <a:off x="974569" y="925639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a:latin typeface="+mn-lt"/>
            </a:endParaRPr>
          </a:p>
        </p:txBody>
      </p:sp>
      <p:sp>
        <p:nvSpPr>
          <p:cNvPr id="29" name="object 18">
            <a:extLst>
              <a:ext uri="{FF2B5EF4-FFF2-40B4-BE49-F238E27FC236}">
                <a16:creationId xmlns:a16="http://schemas.microsoft.com/office/drawing/2014/main" id="{E7C9F31E-43A3-3BAC-F4C1-42E2948B5E81}"/>
              </a:ext>
            </a:extLst>
          </p:cNvPr>
          <p:cNvSpPr/>
          <p:nvPr/>
        </p:nvSpPr>
        <p:spPr>
          <a:xfrm>
            <a:off x="1050606" y="68738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a:latin typeface="+mn-lt"/>
            </a:endParaRPr>
          </a:p>
        </p:txBody>
      </p:sp>
      <p:sp>
        <p:nvSpPr>
          <p:cNvPr id="31" name="object 18">
            <a:extLst>
              <a:ext uri="{FF2B5EF4-FFF2-40B4-BE49-F238E27FC236}">
                <a16:creationId xmlns:a16="http://schemas.microsoft.com/office/drawing/2014/main" id="{9CD3E683-E28C-3AB3-D0B3-6E8806FF1BE4}"/>
              </a:ext>
            </a:extLst>
          </p:cNvPr>
          <p:cNvSpPr/>
          <p:nvPr/>
        </p:nvSpPr>
        <p:spPr>
          <a:xfrm>
            <a:off x="1087436" y="925639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a:latin typeface="+mn-lt"/>
            </a:endParaRPr>
          </a:p>
        </p:txBody>
      </p:sp>
      <p:sp>
        <p:nvSpPr>
          <p:cNvPr id="14" name="object 9">
            <a:extLst>
              <a:ext uri="{FF2B5EF4-FFF2-40B4-BE49-F238E27FC236}">
                <a16:creationId xmlns:a16="http://schemas.microsoft.com/office/drawing/2014/main" id="{FA9BB80D-EBE2-4541-AE9E-F29EF4F62598}"/>
              </a:ext>
            </a:extLst>
          </p:cNvPr>
          <p:cNvSpPr txBox="1"/>
          <p:nvPr/>
        </p:nvSpPr>
        <p:spPr>
          <a:xfrm>
            <a:off x="1438208" y="2348200"/>
            <a:ext cx="5535614" cy="444994"/>
          </a:xfrm>
          <a:prstGeom prst="rect">
            <a:avLst/>
          </a:prstGeom>
        </p:spPr>
        <p:txBody>
          <a:bodyPr vert="horz" wrap="square" lIns="0" tIns="13970" rIns="0" bIns="0" rtlCol="0">
            <a:spAutoFit/>
          </a:bodyPr>
          <a:lstStyle>
            <a:defPPr>
              <a:defRPr kern="0"/>
            </a:defPPr>
          </a:lstStyle>
          <a:p>
            <a:pPr marL="12700">
              <a:lnSpc>
                <a:spcPct val="100000"/>
              </a:lnSpc>
              <a:spcBef>
                <a:spcPts val="110"/>
              </a:spcBef>
            </a:pPr>
            <a:r>
              <a:rPr lang="pl-PL" sz="2800" b="1" dirty="0">
                <a:latin typeface="+mn-lt"/>
                <a:cs typeface="Lato Black"/>
              </a:rPr>
              <a:t>Wdrożone </a:t>
            </a:r>
            <a:r>
              <a:rPr sz="2800" b="1" spc="-75" dirty="0">
                <a:latin typeface="+mn-lt"/>
                <a:cs typeface="Lato Black"/>
              </a:rPr>
              <a:t> </a:t>
            </a:r>
            <a:r>
              <a:rPr sz="2800" b="1" spc="-10" dirty="0">
                <a:latin typeface="+mn-lt"/>
                <a:cs typeface="Lato Black"/>
              </a:rPr>
              <a:t>funkcjonalności</a:t>
            </a:r>
            <a:endParaRPr sz="2800" dirty="0">
              <a:latin typeface="+mn-lt"/>
              <a:cs typeface="Lato Black"/>
            </a:endParaRPr>
          </a:p>
        </p:txBody>
      </p:sp>
      <p:sp>
        <p:nvSpPr>
          <p:cNvPr id="15" name="pole tekstowe 14">
            <a:extLst>
              <a:ext uri="{FF2B5EF4-FFF2-40B4-BE49-F238E27FC236}">
                <a16:creationId xmlns:a16="http://schemas.microsoft.com/office/drawing/2014/main" id="{D27EC9FB-3763-4B3A-94F5-0AB72067EC48}"/>
              </a:ext>
            </a:extLst>
          </p:cNvPr>
          <p:cNvSpPr txBox="1"/>
          <p:nvPr/>
        </p:nvSpPr>
        <p:spPr>
          <a:xfrm>
            <a:off x="1289050" y="1309564"/>
            <a:ext cx="10175807" cy="769441"/>
          </a:xfrm>
          <a:prstGeom prst="rect">
            <a:avLst/>
          </a:prstGeom>
          <a:noFill/>
        </p:spPr>
        <p:txBody>
          <a:bodyPr wrap="square">
            <a:spAutoFit/>
          </a:bodyPr>
          <a:lstStyle/>
          <a:p>
            <a:pPr marL="12700">
              <a:lnSpc>
                <a:spcPct val="100000"/>
              </a:lnSpc>
              <a:spcBef>
                <a:spcPts val="95"/>
              </a:spcBef>
            </a:pPr>
            <a:r>
              <a:rPr lang="pl-PL" sz="4400" b="1" dirty="0">
                <a:latin typeface="+mn-lt"/>
                <a:cs typeface="Lato Black"/>
              </a:rPr>
              <a:t>Inne inicjatywy/projekty</a:t>
            </a:r>
            <a:endParaRPr lang="pl-PL" sz="4400" dirty="0">
              <a:latin typeface="+mn-lt"/>
              <a:cs typeface="Lato Black"/>
            </a:endParaRPr>
          </a:p>
        </p:txBody>
      </p:sp>
      <p:sp>
        <p:nvSpPr>
          <p:cNvPr id="19" name="pole tekstowe 18">
            <a:extLst>
              <a:ext uri="{FF2B5EF4-FFF2-40B4-BE49-F238E27FC236}">
                <a16:creationId xmlns:a16="http://schemas.microsoft.com/office/drawing/2014/main" id="{CFE3E6DA-09A1-442F-9DB4-63A1A2A5E691}"/>
              </a:ext>
            </a:extLst>
          </p:cNvPr>
          <p:cNvSpPr txBox="1"/>
          <p:nvPr/>
        </p:nvSpPr>
        <p:spPr>
          <a:xfrm>
            <a:off x="1062399" y="3266474"/>
            <a:ext cx="7015962" cy="2031325"/>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pl-PL" b="1" dirty="0">
                <a:solidFill>
                  <a:schemeClr val="tx1"/>
                </a:solidFill>
                <a:latin typeface="+mn-lt"/>
                <a:ea typeface="Calibri" panose="020F0502020204030204" pitchFamily="34" charset="0"/>
                <a:cs typeface="Calibri" panose="020F0502020204030204" pitchFamily="34" charset="0"/>
              </a:rPr>
              <a:t>Schemy MDR</a:t>
            </a:r>
          </a:p>
          <a:p>
            <a:pPr marL="0" marR="0" lvl="0" indent="0" defTabSz="914400" eaLnBrk="1" fontAlgn="auto" latinLnBrk="0" hangingPunct="1">
              <a:lnSpc>
                <a:spcPct val="100000"/>
              </a:lnSpc>
              <a:spcBef>
                <a:spcPts val="0"/>
              </a:spcBef>
              <a:spcAft>
                <a:spcPts val="0"/>
              </a:spcAft>
              <a:buClrTx/>
              <a:buSzTx/>
              <a:buFontTx/>
              <a:buNone/>
              <a:tabLst/>
              <a:defRPr/>
            </a:pPr>
            <a:r>
              <a:rPr kumimoji="0" lang="pl-PL"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W Centralnym Repozytorium Wzorów Dokumentów Elektronicznych oraz na </a:t>
            </a:r>
            <a:r>
              <a:rPr lang="pl-PL" dirty="0">
                <a:effectLst/>
                <a:latin typeface="+mn-lt"/>
                <a:ea typeface="Calibri" panose="020F0502020204030204" pitchFamily="34" charset="0"/>
              </a:rPr>
              <a:t>stronie Biuletynu Informacji Publicznej (BIP) Ministerstwa Finansów </a:t>
            </a:r>
            <a:r>
              <a:rPr lang="pl-PL" dirty="0">
                <a:solidFill>
                  <a:prstClr val="black"/>
                </a:solidFill>
                <a:latin typeface="+mn-lt"/>
                <a:ea typeface="Calibri" panose="020F0502020204030204" pitchFamily="34" charset="0"/>
                <a:cs typeface="Calibri" panose="020F0502020204030204" pitchFamily="34" charset="0"/>
              </a:rPr>
              <a:t>o</a:t>
            </a:r>
            <a:r>
              <a:rPr kumimoji="0" lang="pl-PL"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publikowane zostały nowe struktury logiczne informacji o schematach podatkowych.</a:t>
            </a:r>
          </a:p>
          <a:p>
            <a:pPr marL="0" marR="0" lvl="0" indent="0" defTabSz="914400" eaLnBrk="1" fontAlgn="auto" latinLnBrk="0" hangingPunct="1">
              <a:lnSpc>
                <a:spcPct val="100000"/>
              </a:lnSpc>
              <a:spcBef>
                <a:spcPts val="0"/>
              </a:spcBef>
              <a:spcAft>
                <a:spcPts val="0"/>
              </a:spcAft>
              <a:buClrTx/>
              <a:buSzTx/>
              <a:buFontTx/>
              <a:buNone/>
              <a:tabLst/>
              <a:defRPr/>
            </a:pPr>
            <a:endParaRPr lang="pl-PL" dirty="0">
              <a:solidFill>
                <a:prstClr val="black"/>
              </a:solidFill>
              <a:latin typeface="+mn-lt"/>
              <a:ea typeface="Calibri" panose="020F0502020204030204" pitchFamily="34" charset="0"/>
              <a:cs typeface="Calibri" panose="020F0502020204030204" pitchFamily="34" charset="0"/>
            </a:endParaRPr>
          </a:p>
          <a:p>
            <a:pPr marL="0" marR="0" lvl="0" indent="0" defTabSz="914400" eaLnBrk="1" fontAlgn="auto" latinLnBrk="0" hangingPunct="1">
              <a:lnSpc>
                <a:spcPct val="100000"/>
              </a:lnSpc>
              <a:spcBef>
                <a:spcPts val="0"/>
              </a:spcBef>
              <a:spcAft>
                <a:spcPts val="0"/>
              </a:spcAft>
              <a:buClrTx/>
              <a:buSzTx/>
              <a:buFontTx/>
              <a:buNone/>
              <a:tabLst/>
              <a:defRPr/>
            </a:pPr>
            <a:r>
              <a:rPr lang="pl-PL" dirty="0">
                <a:solidFill>
                  <a:prstClr val="black"/>
                </a:solidFill>
                <a:latin typeface="+mn-lt"/>
                <a:ea typeface="Calibri" panose="020F0502020204030204" pitchFamily="34" charset="0"/>
                <a:cs typeface="Calibri" panose="020F0502020204030204" pitchFamily="34" charset="0"/>
              </a:rPr>
              <a:t>21 l</a:t>
            </a:r>
            <a:r>
              <a:rPr kumimoji="0" lang="pl-PL" i="0" u="none" strike="noStrike" kern="0" cap="none" spc="0" normalizeH="0" baseline="0" noProof="0" dirty="0" err="1">
                <a:ln>
                  <a:noFill/>
                </a:ln>
                <a:solidFill>
                  <a:prstClr val="black"/>
                </a:solidFill>
                <a:effectLst/>
                <a:uLnTx/>
                <a:uFillTx/>
                <a:latin typeface="+mn-lt"/>
                <a:ea typeface="Calibri" panose="020F0502020204030204" pitchFamily="34" charset="0"/>
                <a:cs typeface="Calibri" panose="020F0502020204030204" pitchFamily="34" charset="0"/>
              </a:rPr>
              <a:t>ipiec</a:t>
            </a:r>
            <a:r>
              <a:rPr kumimoji="0" lang="pl-PL" i="0" u="none" strike="noStrike" kern="0" cap="none" spc="0" normalizeH="0" baseline="0" noProof="0" dirty="0">
                <a:ln>
                  <a:noFill/>
                </a:ln>
                <a:solidFill>
                  <a:prstClr val="black"/>
                </a:solidFill>
                <a:effectLst/>
                <a:uLnTx/>
                <a:uFillTx/>
                <a:latin typeface="+mn-lt"/>
                <a:ea typeface="Calibri" panose="020F0502020204030204" pitchFamily="34" charset="0"/>
                <a:cs typeface="Calibri" panose="020F0502020204030204" pitchFamily="34" charset="0"/>
              </a:rPr>
              <a:t> 2026 r.</a:t>
            </a:r>
          </a:p>
        </p:txBody>
      </p:sp>
      <p:sp>
        <p:nvSpPr>
          <p:cNvPr id="20" name="pole tekstowe 19">
            <a:extLst>
              <a:ext uri="{FF2B5EF4-FFF2-40B4-BE49-F238E27FC236}">
                <a16:creationId xmlns:a16="http://schemas.microsoft.com/office/drawing/2014/main" id="{892B16BB-F073-47E7-88CE-94F5EAC2D413}"/>
              </a:ext>
            </a:extLst>
          </p:cNvPr>
          <p:cNvSpPr txBox="1"/>
          <p:nvPr/>
        </p:nvSpPr>
        <p:spPr>
          <a:xfrm>
            <a:off x="8414022" y="3560250"/>
            <a:ext cx="10048874" cy="671915"/>
          </a:xfrm>
          <a:prstGeom prst="rect">
            <a:avLst/>
          </a:prstGeom>
          <a:noFill/>
        </p:spPr>
        <p:txBody>
          <a:bodyPr wrap="square">
            <a:spAutoFit/>
          </a:bodyPr>
          <a:lstStyle/>
          <a:p>
            <a:pPr>
              <a:lnSpc>
                <a:spcPct val="107000"/>
              </a:lnSpc>
              <a:spcAft>
                <a:spcPts val="800"/>
              </a:spcAft>
            </a:pPr>
            <a:r>
              <a:rPr lang="pl-PL" dirty="0">
                <a:effectLst/>
                <a:latin typeface="+mn-lt"/>
                <a:ea typeface="Calibri" panose="020F0502020204030204" pitchFamily="34" charset="0"/>
                <a:cs typeface="Times New Roman" panose="02020603050405020304" pitchFamily="18" charset="0"/>
              </a:rPr>
              <a:t>Struktury logiczne umożliwiają podmiotom zewnętrznym stworzenie lub dostosowanie już istniejącego narzędzia informatycznego wspierającego proces składania informacji o schematach podatkowych.</a:t>
            </a:r>
          </a:p>
        </p:txBody>
      </p:sp>
      <p:sp>
        <p:nvSpPr>
          <p:cNvPr id="21" name="pole tekstowe 20">
            <a:extLst>
              <a:ext uri="{FF2B5EF4-FFF2-40B4-BE49-F238E27FC236}">
                <a16:creationId xmlns:a16="http://schemas.microsoft.com/office/drawing/2014/main" id="{8F418679-3564-4AF5-9E0D-FAFC826CE293}"/>
              </a:ext>
            </a:extLst>
          </p:cNvPr>
          <p:cNvSpPr txBox="1"/>
          <p:nvPr/>
        </p:nvSpPr>
        <p:spPr>
          <a:xfrm>
            <a:off x="974569" y="7118330"/>
            <a:ext cx="6775113" cy="923330"/>
          </a:xfrm>
          <a:prstGeom prst="rect">
            <a:avLst/>
          </a:prstGeom>
          <a:noFill/>
        </p:spPr>
        <p:txBody>
          <a:bodyPr wrap="square">
            <a:spAutoFit/>
          </a:bodyPr>
          <a:lstStyle/>
          <a:p>
            <a:pPr>
              <a:lnSpc>
                <a:spcPct val="100000"/>
              </a:lnSpc>
            </a:pPr>
            <a:r>
              <a:rPr lang="pl-PL" sz="1800" b="1" dirty="0">
                <a:solidFill>
                  <a:schemeClr val="tx1"/>
                </a:solidFill>
                <a:latin typeface="Calibri" panose="020F0502020204030204" pitchFamily="34" charset="0"/>
                <a:ea typeface="Calibri" panose="020F0502020204030204" pitchFamily="34" charset="0"/>
                <a:cs typeface="Calibri" panose="020F0502020204030204" pitchFamily="34" charset="0"/>
              </a:rPr>
              <a:t>Portal e-Licytacje KAS</a:t>
            </a:r>
          </a:p>
          <a:p>
            <a:pPr>
              <a:lnSpc>
                <a:spcPct val="100000"/>
              </a:lnSpc>
            </a:pPr>
            <a:endParaRPr lang="pl-PL" sz="18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nSpc>
                <a:spcPct val="100000"/>
              </a:lnSpc>
            </a:pPr>
            <a:r>
              <a:rPr lang="pl-PL" sz="1800" dirty="0">
                <a:solidFill>
                  <a:schemeClr val="tx1"/>
                </a:solidFill>
                <a:latin typeface="Calibri" panose="020F0502020204030204" pitchFamily="34" charset="0"/>
                <a:ea typeface="Calibri" panose="020F0502020204030204" pitchFamily="34" charset="0"/>
                <a:cs typeface="Calibri" panose="020F0502020204030204" pitchFamily="34" charset="0"/>
              </a:rPr>
              <a:t>1 lipca 2026 r.</a:t>
            </a:r>
          </a:p>
        </p:txBody>
      </p:sp>
      <p:sp>
        <p:nvSpPr>
          <p:cNvPr id="22" name="pole tekstowe 21">
            <a:extLst>
              <a:ext uri="{FF2B5EF4-FFF2-40B4-BE49-F238E27FC236}">
                <a16:creationId xmlns:a16="http://schemas.microsoft.com/office/drawing/2014/main" id="{9EC93EDC-122A-4074-9191-DFA4186AC77B}"/>
              </a:ext>
            </a:extLst>
          </p:cNvPr>
          <p:cNvSpPr txBox="1"/>
          <p:nvPr/>
        </p:nvSpPr>
        <p:spPr>
          <a:xfrm>
            <a:off x="8345333" y="7021027"/>
            <a:ext cx="10427408" cy="2031325"/>
          </a:xfrm>
          <a:prstGeom prst="rect">
            <a:avLst/>
          </a:prstGeom>
          <a:noFill/>
        </p:spPr>
        <p:txBody>
          <a:bodyPr wrap="square" rtlCol="0">
            <a:spAutoFit/>
          </a:bodyPr>
          <a:lstStyle/>
          <a:p>
            <a:r>
              <a:rPr lang="pl-PL" sz="1800" dirty="0">
                <a:solidFill>
                  <a:schemeClr val="tx1"/>
                </a:solidFill>
                <a:latin typeface="Calibri" panose="020F0502020204030204" pitchFamily="34" charset="0"/>
              </a:rPr>
              <a:t>Portal eLicytacje KAS umożliwi obywatelom zakup on </a:t>
            </a:r>
            <a:r>
              <a:rPr lang="pl-PL" sz="1800" dirty="0" err="1">
                <a:solidFill>
                  <a:schemeClr val="tx1"/>
                </a:solidFill>
                <a:latin typeface="Calibri" panose="020F0502020204030204" pitchFamily="34" charset="0"/>
              </a:rPr>
              <a:t>line</a:t>
            </a:r>
            <a:r>
              <a:rPr lang="pl-PL" sz="1800" dirty="0">
                <a:solidFill>
                  <a:schemeClr val="tx1"/>
                </a:solidFill>
                <a:latin typeface="Calibri" panose="020F0502020204030204" pitchFamily="34" charset="0"/>
              </a:rPr>
              <a:t> ruchomości, nieruchomości i praw majątkowych, sprzedawanych w drodze egzekucji administracyjnej przez naczelników urzędów skarbowych. Ponadto </a:t>
            </a:r>
            <a:br>
              <a:rPr lang="pl-PL" sz="1800" dirty="0">
                <a:solidFill>
                  <a:schemeClr val="tx1"/>
                </a:solidFill>
                <a:latin typeface="Calibri" panose="020F0502020204030204" pitchFamily="34" charset="0"/>
              </a:rPr>
            </a:br>
            <a:r>
              <a:rPr lang="pl-PL" sz="1800" dirty="0">
                <a:solidFill>
                  <a:schemeClr val="tx1"/>
                </a:solidFill>
                <a:latin typeface="Calibri" panose="020F0502020204030204" pitchFamily="34" charset="0"/>
              </a:rPr>
              <a:t>w portalu będą publikowane obwieszczenia o sprzedaży w drodze zarówno sprzedaży elektronicznej, jak </a:t>
            </a:r>
            <a:br>
              <a:rPr lang="pl-PL" sz="1800" dirty="0">
                <a:solidFill>
                  <a:schemeClr val="tx1"/>
                </a:solidFill>
                <a:latin typeface="Calibri" panose="020F0502020204030204" pitchFamily="34" charset="0"/>
              </a:rPr>
            </a:br>
            <a:r>
              <a:rPr lang="pl-PL" sz="1800" dirty="0">
                <a:solidFill>
                  <a:schemeClr val="tx1"/>
                </a:solidFill>
                <a:latin typeface="Calibri" panose="020F0502020204030204" pitchFamily="34" charset="0"/>
              </a:rPr>
              <a:t>i tradycyjnej, odbywającej się w miejscu i czasie wskazanym przez organ egzekucyjny.</a:t>
            </a:r>
          </a:p>
          <a:p>
            <a:r>
              <a:rPr lang="pl-PL" sz="1800" dirty="0">
                <a:solidFill>
                  <a:schemeClr val="tx1"/>
                </a:solidFill>
                <a:latin typeface="+mn-lt"/>
              </a:rPr>
              <a:t>W ciągu dwóch miesięcy od uruchomienia opublikowano 1 800 ogłoszeń.</a:t>
            </a:r>
          </a:p>
          <a:p>
            <a:endParaRPr lang="pl-PL" dirty="0">
              <a:solidFill>
                <a:schemeClr val="tx1"/>
              </a:solidFill>
              <a:latin typeface="Calibri" panose="020F0502020204030204" pitchFamily="34" charset="0"/>
            </a:endParaRPr>
          </a:p>
          <a:p>
            <a:r>
              <a:rPr lang="pl-PL" sz="1800" dirty="0">
                <a:solidFill>
                  <a:schemeClr val="tx1"/>
                </a:solidFill>
                <a:latin typeface="Calibri" panose="020F0502020204030204" pitchFamily="34" charset="0"/>
              </a:rPr>
              <a:t> </a:t>
            </a:r>
            <a:endParaRPr lang="pl-PL" dirty="0"/>
          </a:p>
        </p:txBody>
      </p:sp>
    </p:spTree>
    <p:extLst>
      <p:ext uri="{BB962C8B-B14F-4D97-AF65-F5344CB8AC3E}">
        <p14:creationId xmlns:p14="http://schemas.microsoft.com/office/powerpoint/2010/main" val="45658450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0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F5F897999834694DA95B4F001EF4C667" ma:contentTypeVersion="" ma:contentTypeDescription="Utwórz nowy dokument." ma:contentTypeScope="" ma:versionID="66adacb56390d603a4ca1ec59970b108">
  <xsd:schema xmlns:xsd="http://www.w3.org/2001/XMLSchema" xmlns:xs="http://www.w3.org/2001/XMLSchema" xmlns:p="http://schemas.microsoft.com/office/2006/metadata/properties" targetNamespace="http://schemas.microsoft.com/office/2006/metadata/properties" ma:root="true" ma:fieldsID="cec4c7b05c76d60ee97006aba598cf4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 zawartości"/>
        <xsd:element ref="dc:title" minOccurs="0" maxOccurs="1" ma:index="4" ma:displayName="Tytuł"/>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2D059AF-4A5A-4890-B6FB-2C8BD03B6CE4}">
  <ds:schemaRefs>
    <ds:schemaRef ds:uri="http://purl.org/dc/elements/1.1/"/>
    <ds:schemaRef ds:uri="http://purl.org/dc/terms/"/>
    <ds:schemaRef ds:uri="http://schemas.microsoft.com/office/infopath/2007/PartnerControls"/>
    <ds:schemaRef ds:uri="http://schemas.microsoft.com/office/2006/documentManagement/types"/>
    <ds:schemaRef ds:uri="http://schemas.microsoft.com/office/2006/metadata/properties"/>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B053C463-EB0E-4F02-BD7E-2BB342D056C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C440C01A-A52B-491D-BE10-8E9AB8FC834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7983</TotalTime>
  <Words>11372</Words>
  <PresentationFormat>Niestandardowy</PresentationFormat>
  <Paragraphs>1023</Paragraphs>
  <Slides>41</Slides>
  <Notes>0</Notes>
  <HiddenSlides>0</HiddenSlides>
  <MMClips>0</MMClips>
  <ScaleCrop>false</ScaleCrop>
  <HeadingPairs>
    <vt:vector size="6" baseType="variant">
      <vt:variant>
        <vt:lpstr>Używane czcionki</vt:lpstr>
      </vt:variant>
      <vt:variant>
        <vt:i4>8</vt:i4>
      </vt:variant>
      <vt:variant>
        <vt:lpstr>Motyw</vt:lpstr>
      </vt:variant>
      <vt:variant>
        <vt:i4>1</vt:i4>
      </vt:variant>
      <vt:variant>
        <vt:lpstr>Tytuły slajdów</vt:lpstr>
      </vt:variant>
      <vt:variant>
        <vt:i4>41</vt:i4>
      </vt:variant>
    </vt:vector>
  </HeadingPairs>
  <TitlesOfParts>
    <vt:vector size="50" baseType="lpstr">
      <vt:lpstr>Arial</vt:lpstr>
      <vt:lpstr>Calibri</vt:lpstr>
      <vt:lpstr>Lato</vt:lpstr>
      <vt:lpstr>Lato Black</vt:lpstr>
      <vt:lpstr>Montserrat ExtraBold</vt:lpstr>
      <vt:lpstr>Open Sans</vt:lpstr>
      <vt:lpstr>Times New Roman</vt:lpstr>
      <vt:lpstr>Wingdings</vt:lpstr>
      <vt:lpstr>Office Theme</vt:lpstr>
      <vt:lpstr>Prezentacja programu PowerPoint</vt:lpstr>
      <vt:lpstr>Założenia</vt:lpstr>
      <vt:lpstr>Prezentacja programu PowerPoint</vt:lpstr>
      <vt:lpstr>Co chcemy zrealizować w IV kwartale 2026 r.  i I kwartale 2027 r.</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 wdrażania usług dla klientów Krajowej Administracji Skarbowej w latach 2024-2028. Stan na 30.09.2026 r</dc:title>
  <dc:creator>MF</dc:creator>
  <cp:keywords>prezentacja, kas, e-usługi</cp:keywords>
  <cp:lastPrinted>2026-01-08T13:54:00Z</cp:lastPrinted>
  <dcterms:created xsi:type="dcterms:W3CDTF">2024-11-13T15:09:37Z</dcterms:created>
  <dcterms:modified xsi:type="dcterms:W3CDTF">2026-10-27T09:25:03Z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2024-11-13T00:00:00Z</vt:filetime>
  </property>
  <property fmtid="{D5CDD505-2E9C-101B-9397-08002B2CF9AE}" pid="3" name="Creator">
    <vt:lpwstr>Adobe InDesign 20.0 (Macintosh)</vt:lpwstr>
  </property>
  <property fmtid="{D5CDD505-2E9C-101B-9397-08002B2CF9AE}" pid="4" name="LastSaved">
    <vt:filetime>2024-11-13T00:00:00Z</vt:filetime>
  </property>
  <property fmtid="{D5CDD505-2E9C-101B-9397-08002B2CF9AE}" pid="5" name="Producer">
    <vt:lpwstr>Adobe PDF Library 17.0</vt:lpwstr>
  </property>
  <property fmtid="{D5CDD505-2E9C-101B-9397-08002B2CF9AE}" pid="6" name="ContentTypeId">
    <vt:lpwstr>0x010100F5F897999834694DA95B4F001EF4C667</vt:lpwstr>
  </property>
  <property fmtid="{D5CDD505-2E9C-101B-9397-08002B2CF9AE}" pid="7" name="MFCATEGORY">
    <vt:lpwstr>InformacjePubliczneInformacjeSektoraPublicznego</vt:lpwstr>
  </property>
  <property fmtid="{D5CDD505-2E9C-101B-9397-08002B2CF9AE}" pid="8" name="MFClassifiedBy">
    <vt:lpwstr>UxC4dwLulzfINJ8nQH+xvX5LNGipWa4BRSZhPgxsCvm3UJKGRplwm+lMld7dC3wyJReXcnsH/nkDSyWX5M33Ig==</vt:lpwstr>
  </property>
  <property fmtid="{D5CDD505-2E9C-101B-9397-08002B2CF9AE}" pid="9" name="MFClassificationDate">
    <vt:lpwstr>2024-11-13T17:25:36.5517924+01:00</vt:lpwstr>
  </property>
  <property fmtid="{D5CDD505-2E9C-101B-9397-08002B2CF9AE}" pid="10" name="MFClassifiedBySID">
    <vt:lpwstr>UxC4dwLulzfINJ8nQH+xvX5LNGipWa4BRSZhPgxsCvm42mrIC/DSDv0ggS+FjUN/2v1BBotkLlY5aAiEhoi6uaqiiOB/P4zl5E7TpD1HZz2Zw5nNJmYYULvoD1fktE+w</vt:lpwstr>
  </property>
  <property fmtid="{D5CDD505-2E9C-101B-9397-08002B2CF9AE}" pid="11" name="MFGRNItemId">
    <vt:lpwstr>GRN-c0f02d73-f155-48a5-b027-b0add65c9d23</vt:lpwstr>
  </property>
  <property fmtid="{D5CDD505-2E9C-101B-9397-08002B2CF9AE}" pid="12" name="MFHash">
    <vt:lpwstr>+NaBlgS+raIQBFtFwruQ4k2AK5DLys1J7fDWv3HNVtY=</vt:lpwstr>
  </property>
  <property fmtid="{D5CDD505-2E9C-101B-9397-08002B2CF9AE}" pid="13" name="MFVisualMarkingsSettings">
    <vt:lpwstr>HeaderAlignment=1;FooterAlignment=1</vt:lpwstr>
  </property>
  <property fmtid="{D5CDD505-2E9C-101B-9397-08002B2CF9AE}" pid="14" name="DLPManualFileClassification">
    <vt:lpwstr>{2755b7d9-e53d-4779-a40c-03797dcf43b3}</vt:lpwstr>
  </property>
  <property fmtid="{D5CDD505-2E9C-101B-9397-08002B2CF9AE}" pid="15" name="MFRefresh">
    <vt:lpwstr>False</vt:lpwstr>
  </property>
</Properties>
</file>